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8" r:id="rId10"/>
    <p:sldId id="267" r:id="rId11"/>
    <p:sldId id="263" r:id="rId12"/>
    <p:sldId id="264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March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March 17, 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March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000" b="1" dirty="0" smtClean="0"/>
              <a:t>GRUPY </a:t>
            </a:r>
            <a:r>
              <a:rPr lang="cs-CZ" sz="8000" b="1" dirty="0"/>
              <a:t>POLOGRUPY</a:t>
            </a:r>
            <a:r>
              <a:rPr lang="en-US" sz="8000" dirty="0"/>
              <a:t/>
            </a:r>
            <a:br>
              <a:rPr lang="en-US" sz="8000" dirty="0"/>
            </a:br>
            <a:r>
              <a:rPr lang="en-US" sz="8000" dirty="0" err="1" smtClean="0"/>
              <a:t>Svazy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42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Supremum a infimum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Nejmenší</a:t>
            </a:r>
            <a:r>
              <a:rPr lang="en-US" dirty="0"/>
              <a:t> </a:t>
            </a:r>
            <a:r>
              <a:rPr lang="en-US" dirty="0" err="1"/>
              <a:t>horní</a:t>
            </a:r>
            <a:r>
              <a:rPr lang="en-US" dirty="0"/>
              <a:t> </a:t>
            </a:r>
            <a:r>
              <a:rPr lang="en-US" dirty="0" err="1"/>
              <a:t>ohraničení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X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supremum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X a </a:t>
            </a:r>
            <a:r>
              <a:rPr lang="en-US" dirty="0" err="1"/>
              <a:t>značí</a:t>
            </a:r>
            <a:r>
              <a:rPr lang="en-US" dirty="0"/>
              <a:t> se </a:t>
            </a:r>
            <a:r>
              <a:rPr lang="en-US" dirty="0" err="1"/>
              <a:t>supX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Největší</a:t>
            </a:r>
            <a:r>
              <a:rPr lang="en-US" dirty="0"/>
              <a:t> </a:t>
            </a:r>
            <a:r>
              <a:rPr lang="en-US" dirty="0" err="1"/>
              <a:t>dolní</a:t>
            </a:r>
            <a:r>
              <a:rPr lang="en-US" dirty="0"/>
              <a:t> </a:t>
            </a:r>
            <a:r>
              <a:rPr lang="en-US" dirty="0" err="1"/>
              <a:t>ohraničení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X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infimum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X a </a:t>
            </a:r>
            <a:r>
              <a:rPr lang="en-US" dirty="0" err="1"/>
              <a:t>značí</a:t>
            </a:r>
            <a:r>
              <a:rPr lang="en-US" dirty="0"/>
              <a:t> se </a:t>
            </a:r>
            <a:r>
              <a:rPr lang="en-US" dirty="0" err="1"/>
              <a:t>infX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0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svazy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</a:t>
            </a:r>
            <a:r>
              <a:rPr lang="cs-CZ" b="0" dirty="0"/>
              <a:t>: Uspořádaná množina, v níž ke každým dvěma prvkům existuje supremum i infimum, se nazývá </a:t>
            </a:r>
            <a:r>
              <a:rPr lang="cs-CZ" dirty="0" smtClean="0"/>
              <a:t>SVAZ</a:t>
            </a:r>
            <a:r>
              <a:rPr lang="cs-CZ" b="0" dirty="0" smtClean="0"/>
              <a:t>. </a:t>
            </a:r>
          </a:p>
          <a:p>
            <a:endParaRPr lang="en-US" b="0" dirty="0"/>
          </a:p>
          <a:p>
            <a:r>
              <a:rPr lang="cs-CZ" dirty="0" smtClean="0"/>
              <a:t>SVAZ</a:t>
            </a:r>
            <a:r>
              <a:rPr lang="cs-CZ" b="0" dirty="0" smtClean="0"/>
              <a:t> </a:t>
            </a:r>
            <a:r>
              <a:rPr lang="cs-CZ" b="0" dirty="0"/>
              <a:t>je uspořádaná množina (A, </a:t>
            </a:r>
            <a:r>
              <a:rPr lang="cs-CZ" b="0" dirty="0">
                <a:sym typeface="Symbol"/>
              </a:rPr>
              <a:t></a:t>
            </a:r>
            <a:r>
              <a:rPr lang="cs-CZ" b="0" dirty="0"/>
              <a:t>), kde pro každé a, b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existuje sup(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 a </a:t>
            </a:r>
            <a:r>
              <a:rPr lang="cs-CZ" b="0" dirty="0" err="1"/>
              <a:t>inf</a:t>
            </a:r>
            <a:r>
              <a:rPr lang="cs-CZ" b="0" dirty="0"/>
              <a:t>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</a:t>
            </a:r>
            <a:r>
              <a:rPr lang="cs-CZ" b="0" dirty="0" smtClean="0"/>
              <a:t>.</a:t>
            </a:r>
          </a:p>
          <a:p>
            <a:endParaRPr lang="en-US" b="0" dirty="0"/>
          </a:p>
          <a:p>
            <a:r>
              <a:rPr lang="cs-CZ" b="0" dirty="0"/>
              <a:t>Nechť </a:t>
            </a:r>
            <a:r>
              <a:rPr lang="cs-CZ" b="0" dirty="0" smtClean="0"/>
              <a:t>(A, </a:t>
            </a:r>
            <a:r>
              <a:rPr lang="cs-CZ" b="0" dirty="0">
                <a:sym typeface="Symbol"/>
              </a:rPr>
              <a:t></a:t>
            </a:r>
            <a:r>
              <a:rPr lang="cs-CZ" b="0" dirty="0"/>
              <a:t>) je uspořádaná množina, kde </a:t>
            </a:r>
            <a:r>
              <a:rPr lang="cs-CZ" b="0" dirty="0">
                <a:sym typeface="Symbol"/>
              </a:rPr>
              <a:t></a:t>
            </a:r>
            <a:r>
              <a:rPr lang="cs-CZ" b="0" dirty="0"/>
              <a:t>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, </a:t>
            </a:r>
            <a:r>
              <a:rPr lang="cs-CZ" b="0" dirty="0"/>
              <a:t>b</a:t>
            </a:r>
            <a:r>
              <a:rPr lang="cs-CZ" b="0" dirty="0" smtClean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</a:t>
            </a:r>
            <a:r>
              <a:rPr lang="cs-CZ" b="0" dirty="0" smtClean="0"/>
              <a:t>A) </a:t>
            </a:r>
            <a:r>
              <a:rPr lang="cs-CZ" b="0" dirty="0">
                <a:sym typeface="Symbol"/>
              </a:rPr>
              <a:t></a:t>
            </a:r>
            <a:r>
              <a:rPr lang="cs-CZ" b="0" dirty="0"/>
              <a:t> ((sup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, </a:t>
            </a:r>
            <a:r>
              <a:rPr lang="cs-CZ" b="0" dirty="0"/>
              <a:t>b</a:t>
            </a:r>
            <a:r>
              <a:rPr lang="cs-CZ" b="0" dirty="0" smtClean="0"/>
              <a:t>) </a:t>
            </a:r>
            <a:r>
              <a:rPr lang="cs-CZ" b="0" dirty="0"/>
              <a:t>=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b</a:t>
            </a:r>
            <a:r>
              <a:rPr lang="cs-CZ" b="0" dirty="0" smtClean="0"/>
              <a:t>)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(</a:t>
            </a:r>
            <a:r>
              <a:rPr lang="cs-CZ" b="0" dirty="0" err="1"/>
              <a:t>inf</a:t>
            </a:r>
            <a:r>
              <a:rPr lang="cs-CZ" b="0" dirty="0"/>
              <a:t>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, </a:t>
            </a:r>
            <a:r>
              <a:rPr lang="cs-CZ" b="0" dirty="0"/>
              <a:t>b</a:t>
            </a:r>
            <a:r>
              <a:rPr lang="cs-CZ" b="0" dirty="0" smtClean="0"/>
              <a:t>) </a:t>
            </a:r>
            <a:r>
              <a:rPr lang="cs-CZ" b="0" dirty="0"/>
              <a:t>=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b</a:t>
            </a:r>
            <a:r>
              <a:rPr lang="cs-CZ" b="0" dirty="0" smtClean="0"/>
              <a:t>)</a:t>
            </a:r>
            <a:r>
              <a:rPr lang="cs-CZ" b="0" dirty="0"/>
              <a:t>), pak </a:t>
            </a:r>
            <a:r>
              <a:rPr lang="cs-CZ" b="0" dirty="0" smtClean="0"/>
              <a:t>(A,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,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) je </a:t>
            </a:r>
            <a:r>
              <a:rPr lang="cs-CZ" dirty="0"/>
              <a:t>SVAZ</a:t>
            </a:r>
            <a:r>
              <a:rPr lang="cs-CZ" b="0" dirty="0"/>
              <a:t> a </a:t>
            </a:r>
            <a:r>
              <a:rPr lang="cs-CZ" b="0" dirty="0" smtClean="0"/>
              <a:t>(A,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) a </a:t>
            </a:r>
            <a:r>
              <a:rPr lang="cs-CZ" b="0" dirty="0" smtClean="0"/>
              <a:t>(A,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) jsou </a:t>
            </a:r>
            <a:r>
              <a:rPr lang="cs-CZ" dirty="0"/>
              <a:t>POLOSVAZY</a:t>
            </a:r>
            <a:r>
              <a:rPr lang="cs-CZ" b="0" dirty="0"/>
              <a:t>.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63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ve </a:t>
            </a:r>
            <a:r>
              <a:rPr lang="cs-CZ" dirty="0" smtClean="0"/>
              <a:t>svazu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/>
              <a:t>Je-li dána uspořádaná množina (A, </a:t>
            </a:r>
            <a:r>
              <a:rPr lang="cs-CZ" b="0" dirty="0">
                <a:sym typeface="Symbol"/>
              </a:rPr>
              <a:t></a:t>
            </a:r>
            <a:r>
              <a:rPr lang="cs-CZ" b="0" dirty="0"/>
              <a:t>), která je </a:t>
            </a:r>
            <a:r>
              <a:rPr lang="cs-CZ" dirty="0"/>
              <a:t>svazem</a:t>
            </a:r>
            <a:r>
              <a:rPr lang="cs-CZ" b="0" dirty="0"/>
              <a:t>, tj. existují suprema a infima každé dvojice prvků a, b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A. Pak sup(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 a </a:t>
            </a:r>
            <a:r>
              <a:rPr lang="cs-CZ" b="0" dirty="0" err="1"/>
              <a:t>inf</a:t>
            </a:r>
            <a:r>
              <a:rPr lang="cs-CZ" b="0" dirty="0"/>
              <a:t>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 jsou dána jednoznačně a můžeme je tedy považovat za </a:t>
            </a:r>
            <a:r>
              <a:rPr lang="cs-CZ" dirty="0"/>
              <a:t>binární</a:t>
            </a:r>
            <a:r>
              <a:rPr lang="cs-CZ" b="0" dirty="0"/>
              <a:t> </a:t>
            </a:r>
            <a:r>
              <a:rPr lang="cs-CZ" dirty="0"/>
              <a:t>operace</a:t>
            </a:r>
            <a:r>
              <a:rPr lang="cs-CZ" b="0" dirty="0"/>
              <a:t>. Svaz budeme značit (A,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,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, </a:t>
            </a:r>
            <a:r>
              <a:rPr lang="cs-CZ" b="0" dirty="0">
                <a:sym typeface="Symbol"/>
              </a:rPr>
              <a:t></a:t>
            </a:r>
            <a:r>
              <a:rPr lang="cs-CZ" b="0" dirty="0"/>
              <a:t>)</a:t>
            </a:r>
            <a:r>
              <a:rPr lang="cs-CZ" b="0" dirty="0" smtClean="0"/>
              <a:t>.</a:t>
            </a:r>
          </a:p>
          <a:p>
            <a:endParaRPr lang="cs-CZ" b="0" dirty="0" smtClean="0"/>
          </a:p>
          <a:p>
            <a:r>
              <a:rPr lang="cs-CZ" b="0" dirty="0"/>
              <a:t>Označme a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b = sup(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); a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b = </a:t>
            </a:r>
            <a:r>
              <a:rPr lang="cs-CZ" b="0" dirty="0" err="1"/>
              <a:t>inf</a:t>
            </a:r>
            <a:r>
              <a:rPr lang="cs-CZ" b="0" dirty="0"/>
              <a:t>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). Operace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se nazývá spojení, operace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se nazývá průsek</a:t>
            </a:r>
            <a:r>
              <a:rPr lang="cs-CZ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9924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ve </a:t>
            </a:r>
            <a:r>
              <a:rPr lang="cs-CZ" dirty="0" smtClean="0"/>
              <a:t>svazu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</a:t>
            </a:r>
            <a:r>
              <a:rPr lang="cs-CZ" dirty="0"/>
              <a:t>-li dán svaz (A, </a:t>
            </a:r>
            <a:r>
              <a:rPr lang="cs-CZ" dirty="0">
                <a:sym typeface="Symbol"/>
              </a:rPr>
              <a:t></a:t>
            </a:r>
            <a:r>
              <a:rPr lang="cs-CZ" dirty="0"/>
              <a:t>), pak pro operace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platí:</a:t>
            </a:r>
            <a:endParaRPr lang="en-US" dirty="0"/>
          </a:p>
          <a:p>
            <a:pPr lvl="0"/>
            <a:r>
              <a:rPr lang="cs-CZ" b="0" dirty="0"/>
              <a:t>Pro každý prvek a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platí:</a:t>
            </a:r>
            <a:endParaRPr lang="en-US" b="0" dirty="0"/>
          </a:p>
          <a:p>
            <a:r>
              <a:rPr lang="cs-CZ" b="0" dirty="0"/>
              <a:t>a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a = a  a zároveň  </a:t>
            </a:r>
            <a:r>
              <a:rPr lang="cs-CZ" dirty="0"/>
              <a:t>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a = a</a:t>
            </a:r>
            <a:endParaRPr lang="en-US" dirty="0"/>
          </a:p>
          <a:p>
            <a:pPr lvl="0"/>
            <a:r>
              <a:rPr lang="cs-CZ" b="0" dirty="0"/>
              <a:t>Pro každé dva prvky a, b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platí:</a:t>
            </a:r>
            <a:endParaRPr lang="en-US" b="0" dirty="0"/>
          </a:p>
          <a:p>
            <a:r>
              <a:rPr lang="cs-CZ" b="0" dirty="0"/>
              <a:t>a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b = b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a  a zároveň  </a:t>
            </a:r>
            <a:r>
              <a:rPr lang="cs-CZ" dirty="0"/>
              <a:t>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 =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a</a:t>
            </a:r>
            <a:endParaRPr lang="en-US" dirty="0"/>
          </a:p>
          <a:p>
            <a:pPr lvl="0"/>
            <a:r>
              <a:rPr lang="cs-CZ" b="0" dirty="0"/>
              <a:t>Pro každé tři prvky a, b, c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platí:</a:t>
            </a:r>
            <a:endParaRPr lang="en-US" b="0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c  a zároveň 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c</a:t>
            </a:r>
            <a:endParaRPr lang="en-US" dirty="0"/>
          </a:p>
          <a:p>
            <a:pPr lvl="0"/>
            <a:r>
              <a:rPr lang="cs-CZ" b="0" dirty="0"/>
              <a:t>Pro každé dva prvky a, b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platí:</a:t>
            </a:r>
            <a:endParaRPr lang="en-US" b="0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a) = a  a zároveň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a) = </a:t>
            </a:r>
            <a:r>
              <a:rPr lang="cs-CZ" dirty="0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1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rupou</a:t>
            </a:r>
            <a:r>
              <a:rPr lang="en-US" b="0" dirty="0" smtClean="0"/>
              <a:t> </a:t>
            </a:r>
            <a:r>
              <a:rPr lang="en-US" b="0" dirty="0" err="1"/>
              <a:t>nazýváme</a:t>
            </a:r>
            <a:r>
              <a:rPr lang="en-US" b="0" dirty="0"/>
              <a:t> </a:t>
            </a:r>
            <a:r>
              <a:rPr lang="en-US" b="0" dirty="0" err="1"/>
              <a:t>množinu</a:t>
            </a:r>
            <a:r>
              <a:rPr lang="en-US" b="0" dirty="0"/>
              <a:t> G </a:t>
            </a:r>
            <a:r>
              <a:rPr lang="en-US" b="0" dirty="0" err="1"/>
              <a:t>spolu</a:t>
            </a:r>
            <a:r>
              <a:rPr lang="en-US" b="0" dirty="0"/>
              <a:t> s </a:t>
            </a:r>
            <a:r>
              <a:rPr lang="en-US" b="0" dirty="0" err="1"/>
              <a:t>binární</a:t>
            </a:r>
            <a:r>
              <a:rPr lang="en-US" b="0" dirty="0"/>
              <a:t> </a:t>
            </a:r>
            <a:r>
              <a:rPr lang="en-US" b="0" dirty="0" err="1"/>
              <a:t>operací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 smtClean="0"/>
              <a:t>ní</a:t>
            </a:r>
            <a:r>
              <a:rPr lang="en-US" b="0" dirty="0" smtClean="0"/>
              <a:t> (</a:t>
            </a:r>
            <a:r>
              <a:rPr lang="en-US" b="0" dirty="0" err="1" smtClean="0"/>
              <a:t>značíme</a:t>
            </a:r>
            <a:r>
              <a:rPr lang="en-US" b="0" dirty="0" smtClean="0"/>
              <a:t> </a:t>
            </a:r>
            <a:r>
              <a:rPr lang="en-US" b="0" dirty="0" err="1" smtClean="0"/>
              <a:t>např</a:t>
            </a:r>
            <a:r>
              <a:rPr lang="en-US" b="0" dirty="0" smtClean="0"/>
              <a:t>. </a:t>
            </a:r>
            <a:r>
              <a:rPr lang="en-US" b="0" dirty="0" smtClean="0">
                <a:sym typeface="Symbol"/>
              </a:rPr>
              <a:t>)</a:t>
            </a:r>
            <a:r>
              <a:rPr lang="en-US" b="0" dirty="0" smtClean="0"/>
              <a:t>, </a:t>
            </a:r>
            <a:r>
              <a:rPr lang="en-US" b="0" dirty="0" err="1"/>
              <a:t>která</a:t>
            </a:r>
            <a:r>
              <a:rPr lang="en-US" b="0" dirty="0"/>
              <a:t> se </a:t>
            </a:r>
            <a:r>
              <a:rPr lang="en-US" b="0" dirty="0" err="1"/>
              <a:t>nazývá</a:t>
            </a:r>
            <a:r>
              <a:rPr lang="en-US" b="0" dirty="0"/>
              <a:t> </a:t>
            </a:r>
            <a:r>
              <a:rPr lang="en-US" dirty="0" err="1"/>
              <a:t>grupovou</a:t>
            </a:r>
            <a:r>
              <a:rPr lang="en-US" b="0" dirty="0"/>
              <a:t> </a:t>
            </a:r>
            <a:r>
              <a:rPr lang="en-US" dirty="0" err="1"/>
              <a:t>operací</a:t>
            </a:r>
            <a:r>
              <a:rPr lang="en-US" b="0" dirty="0"/>
              <a:t>. </a:t>
            </a:r>
            <a:endParaRPr lang="en-US" b="0" dirty="0" smtClean="0"/>
          </a:p>
          <a:p>
            <a:endParaRPr lang="en-US" b="0" dirty="0" smtClean="0"/>
          </a:p>
          <a:p>
            <a:r>
              <a:rPr lang="en-US" b="0" dirty="0" err="1" smtClean="0"/>
              <a:t>Tato</a:t>
            </a:r>
            <a:r>
              <a:rPr lang="en-US" b="0" dirty="0" smtClean="0"/>
              <a:t> </a:t>
            </a:r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libovolným</a:t>
            </a:r>
            <a:r>
              <a:rPr lang="en-US" b="0" dirty="0"/>
              <a:t> </a:t>
            </a:r>
            <a:r>
              <a:rPr lang="en-US" b="0" dirty="0" err="1"/>
              <a:t>dvěma</a:t>
            </a:r>
            <a:r>
              <a:rPr lang="en-US" b="0" dirty="0"/>
              <a:t> </a:t>
            </a:r>
            <a:r>
              <a:rPr lang="en-US" b="0" dirty="0" err="1"/>
              <a:t>prvkům</a:t>
            </a:r>
            <a:r>
              <a:rPr lang="en-US" b="0" dirty="0"/>
              <a:t> </a:t>
            </a:r>
            <a:r>
              <a:rPr lang="en-US" b="0" dirty="0" err="1"/>
              <a:t>grupy</a:t>
            </a:r>
            <a:r>
              <a:rPr lang="en-US" b="0" dirty="0"/>
              <a:t> a, b </a:t>
            </a:r>
            <a:r>
              <a:rPr lang="en-US" b="0" dirty="0" err="1"/>
              <a:t>přiřazuje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 </a:t>
            </a:r>
            <a:r>
              <a:rPr lang="en-US" b="0" dirty="0" err="1"/>
              <a:t>téže</a:t>
            </a:r>
            <a:r>
              <a:rPr lang="en-US" b="0" dirty="0"/>
              <a:t> </a:t>
            </a:r>
            <a:r>
              <a:rPr lang="en-US" b="0" dirty="0" err="1"/>
              <a:t>grupy</a:t>
            </a:r>
            <a:r>
              <a:rPr lang="en-US" b="0" dirty="0"/>
              <a:t>: </a:t>
            </a:r>
            <a:r>
              <a:rPr lang="en-US" dirty="0"/>
              <a:t>a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 b = c</a:t>
            </a:r>
            <a:r>
              <a:rPr lang="en-US" b="0" dirty="0"/>
              <a:t>. </a:t>
            </a:r>
            <a:endParaRPr lang="en-US" b="0" dirty="0" smtClean="0"/>
          </a:p>
          <a:p>
            <a:endParaRPr lang="en-US" b="0" dirty="0" smtClean="0"/>
          </a:p>
          <a:p>
            <a:r>
              <a:rPr lang="en-US" b="0" dirty="0" err="1" smtClean="0"/>
              <a:t>Podle</a:t>
            </a:r>
            <a:r>
              <a:rPr lang="en-US" b="0" dirty="0" smtClean="0"/>
              <a:t> </a:t>
            </a:r>
            <a:r>
              <a:rPr lang="en-US" b="0" dirty="0" err="1"/>
              <a:t>kontextu</a:t>
            </a:r>
            <a:r>
              <a:rPr lang="en-US" b="0" dirty="0"/>
              <a:t> </a:t>
            </a:r>
            <a:r>
              <a:rPr lang="en-US" b="0" dirty="0" err="1"/>
              <a:t>říkáme</a:t>
            </a:r>
            <a:r>
              <a:rPr lang="en-US" b="0" dirty="0"/>
              <a:t>, </a:t>
            </a:r>
            <a:r>
              <a:rPr lang="en-US" b="0" dirty="0" err="1"/>
              <a:t>že</a:t>
            </a:r>
            <a:r>
              <a:rPr lang="en-US" b="0" dirty="0"/>
              <a:t> c je </a:t>
            </a:r>
            <a:r>
              <a:rPr lang="en-US" b="0" i="1" dirty="0" err="1"/>
              <a:t>složení</a:t>
            </a:r>
            <a:r>
              <a:rPr lang="en-US" b="0" dirty="0"/>
              <a:t> (</a:t>
            </a:r>
            <a:r>
              <a:rPr lang="en-US" b="0" i="1" dirty="0" err="1"/>
              <a:t>součin</a:t>
            </a:r>
            <a:r>
              <a:rPr lang="en-US" b="0" dirty="0"/>
              <a:t>, </a:t>
            </a:r>
            <a:r>
              <a:rPr lang="en-US" b="0" i="1" dirty="0" err="1"/>
              <a:t>součet</a:t>
            </a:r>
            <a:r>
              <a:rPr lang="en-US" b="0" dirty="0"/>
              <a:t>) </a:t>
            </a:r>
            <a:r>
              <a:rPr lang="en-US" b="0" dirty="0" err="1" smtClean="0"/>
              <a:t>prvků</a:t>
            </a:r>
            <a:endParaRPr lang="en-US" b="0" dirty="0" smtClean="0"/>
          </a:p>
          <a:p>
            <a:r>
              <a:rPr lang="en-US" b="0" dirty="0" smtClean="0"/>
              <a:t> </a:t>
            </a:r>
            <a:r>
              <a:rPr lang="en-US" b="0" i="1" dirty="0"/>
              <a:t>a</a:t>
            </a:r>
            <a:r>
              <a:rPr lang="en-US" b="0" dirty="0"/>
              <a:t> a </a:t>
            </a:r>
            <a:r>
              <a:rPr lang="en-US" b="0" i="1" dirty="0"/>
              <a:t>b</a:t>
            </a:r>
            <a:r>
              <a:rPr lang="en-US" b="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53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Grupová</a:t>
            </a:r>
            <a:r>
              <a:rPr lang="en-US" sz="2400" dirty="0"/>
              <a:t> </a:t>
            </a:r>
            <a:r>
              <a:rPr lang="en-US" sz="2400" dirty="0" err="1"/>
              <a:t>operace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splňovat</a:t>
            </a:r>
            <a:r>
              <a:rPr lang="en-US" sz="2400" dirty="0"/>
              <a:t> </a:t>
            </a:r>
            <a:r>
              <a:rPr lang="en-US" sz="2400" dirty="0" err="1"/>
              <a:t>určité</a:t>
            </a:r>
            <a:r>
              <a:rPr lang="en-US" sz="2400" dirty="0"/>
              <a:t> </a:t>
            </a:r>
            <a:r>
              <a:rPr lang="en-US" sz="2400" dirty="0" err="1"/>
              <a:t>vlastnosti</a:t>
            </a:r>
            <a:r>
              <a:rPr lang="en-US" sz="2400" dirty="0"/>
              <a:t>, </a:t>
            </a:r>
            <a:r>
              <a:rPr lang="en-US" sz="2400" dirty="0" err="1"/>
              <a:t>axiomy</a:t>
            </a:r>
            <a:r>
              <a:rPr lang="en-US" sz="2400" dirty="0"/>
              <a:t> </a:t>
            </a:r>
            <a:r>
              <a:rPr lang="en-US" sz="2400" dirty="0" err="1" smtClean="0"/>
              <a:t>grupy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romanLcParenR"/>
            </a:pPr>
            <a:r>
              <a:rPr lang="en-US" dirty="0" err="1" smtClean="0"/>
              <a:t>uzavřenost</a:t>
            </a:r>
            <a:r>
              <a:rPr lang="en-US" b="0" dirty="0"/>
              <a:t>: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a, b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 G): 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b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</a:t>
            </a:r>
            <a:r>
              <a:rPr lang="en-US" b="0" dirty="0" smtClean="0"/>
              <a:t>G</a:t>
            </a:r>
          </a:p>
          <a:p>
            <a:pPr lvl="0"/>
            <a:endParaRPr lang="en-US" b="0" dirty="0" smtClean="0"/>
          </a:p>
          <a:p>
            <a:pPr marL="514350" lvl="0" indent="-514350">
              <a:buAutoNum type="romanLcParenR"/>
            </a:pPr>
            <a:r>
              <a:rPr lang="en-US" dirty="0" err="1" smtClean="0"/>
              <a:t>asociativita</a:t>
            </a:r>
            <a:r>
              <a:rPr lang="en-US" b="0" dirty="0"/>
              <a:t>: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a, b, c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 G):  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(b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c) = (a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b)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</a:t>
            </a:r>
            <a:r>
              <a:rPr lang="en-US" b="0" dirty="0" smtClean="0"/>
              <a:t>c</a:t>
            </a:r>
          </a:p>
          <a:p>
            <a:pPr lvl="0"/>
            <a:endParaRPr lang="en-US" b="0" dirty="0" smtClean="0"/>
          </a:p>
          <a:p>
            <a:pPr marL="514350" lvl="0" indent="-514350">
              <a:buAutoNum type="romanLcParenR"/>
            </a:pPr>
            <a:r>
              <a:rPr lang="en-US" dirty="0" smtClean="0"/>
              <a:t>existence </a:t>
            </a:r>
            <a:r>
              <a:rPr lang="en-US" dirty="0" err="1"/>
              <a:t>neutrálního</a:t>
            </a:r>
            <a:r>
              <a:rPr lang="en-US" dirty="0"/>
              <a:t> </a:t>
            </a:r>
            <a:r>
              <a:rPr lang="en-US" dirty="0" err="1"/>
              <a:t>prvku</a:t>
            </a:r>
            <a:r>
              <a:rPr lang="en-US" b="0" dirty="0"/>
              <a:t>: </a:t>
            </a:r>
            <a:r>
              <a:rPr lang="en-US" b="0" dirty="0" smtClean="0"/>
              <a:t>                                               (</a:t>
            </a:r>
            <a:r>
              <a:rPr lang="en-US" b="0" dirty="0">
                <a:sym typeface="Symbol"/>
              </a:rPr>
              <a:t></a:t>
            </a:r>
            <a:r>
              <a:rPr lang="en-US" b="0" dirty="0"/>
              <a:t> e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a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G): 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e = e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a = </a:t>
            </a:r>
            <a:r>
              <a:rPr lang="en-US" b="0" dirty="0" smtClean="0"/>
              <a:t>a</a:t>
            </a:r>
          </a:p>
          <a:p>
            <a:pPr lvl="0"/>
            <a:endParaRPr lang="en-US" b="0" dirty="0" smtClean="0"/>
          </a:p>
          <a:p>
            <a:pPr marL="514350" lvl="0" indent="-514350">
              <a:buAutoNum type="romanLcParenR"/>
            </a:pPr>
            <a:r>
              <a:rPr lang="en-US" dirty="0" smtClean="0"/>
              <a:t>existence </a:t>
            </a:r>
            <a:r>
              <a:rPr lang="en-US" dirty="0" err="1"/>
              <a:t>inverzního</a:t>
            </a:r>
            <a:r>
              <a:rPr lang="en-US" dirty="0"/>
              <a:t> </a:t>
            </a:r>
            <a:r>
              <a:rPr lang="en-US" dirty="0" err="1"/>
              <a:t>prvku</a:t>
            </a:r>
            <a:r>
              <a:rPr lang="en-US" b="0" dirty="0"/>
              <a:t>: </a:t>
            </a:r>
            <a:r>
              <a:rPr lang="en-US" b="0" dirty="0" smtClean="0"/>
              <a:t>                                               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a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 (</a:t>
            </a:r>
            <a:r>
              <a:rPr lang="en-US" b="0" dirty="0">
                <a:sym typeface="Symbol"/>
              </a:rPr>
              <a:t></a:t>
            </a:r>
            <a:r>
              <a:rPr lang="en-US" b="0" dirty="0"/>
              <a:t> b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G): 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b = b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a = e </a:t>
            </a:r>
            <a:r>
              <a:rPr lang="en-US" b="0" dirty="0" smtClean="0"/>
              <a:t>                                    (</a:t>
            </a:r>
            <a:r>
              <a:rPr lang="en-US" b="0" dirty="0"/>
              <a:t>b je </a:t>
            </a:r>
            <a:r>
              <a:rPr lang="en-US" b="0" dirty="0" err="1"/>
              <a:t>inverzní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 k </a:t>
            </a:r>
            <a:r>
              <a:rPr lang="en-US" b="0" dirty="0" err="1"/>
              <a:t>prvku</a:t>
            </a:r>
            <a:r>
              <a:rPr lang="en-US" b="0" dirty="0"/>
              <a:t> a a </a:t>
            </a:r>
            <a:r>
              <a:rPr lang="en-US" b="0" dirty="0" err="1"/>
              <a:t>značí</a:t>
            </a:r>
            <a:r>
              <a:rPr lang="en-US" b="0" dirty="0"/>
              <a:t> se </a:t>
            </a:r>
            <a:r>
              <a:rPr lang="en-US" b="0" dirty="0" smtClean="0"/>
              <a:t>a</a:t>
            </a:r>
            <a:r>
              <a:rPr lang="en-US" b="0" baseline="30000" dirty="0"/>
              <a:t>−1</a:t>
            </a:r>
            <a:r>
              <a:rPr lang="en-US" b="0" dirty="0" smtClean="0"/>
              <a:t>)</a:t>
            </a: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92774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Definice</a:t>
            </a:r>
            <a:r>
              <a:rPr lang="en-US" sz="2400" dirty="0"/>
              <a:t> </a:t>
            </a:r>
            <a:r>
              <a:rPr lang="en-US" sz="2400" dirty="0" err="1"/>
              <a:t>grupy</a:t>
            </a:r>
            <a:r>
              <a:rPr lang="en-US" sz="2400" dirty="0"/>
              <a:t> </a:t>
            </a:r>
            <a:r>
              <a:rPr lang="en-US" sz="2400" dirty="0" err="1"/>
              <a:t>pomocí</a:t>
            </a:r>
            <a:r>
              <a:rPr lang="en-US" sz="2400" dirty="0"/>
              <a:t> </a:t>
            </a:r>
            <a:r>
              <a:rPr lang="en-US" sz="2400" dirty="0" err="1"/>
              <a:t>tří</a:t>
            </a:r>
            <a:r>
              <a:rPr lang="en-US" sz="2400" dirty="0"/>
              <a:t> </a:t>
            </a:r>
            <a:r>
              <a:rPr lang="en-US" sz="2400" dirty="0" err="1"/>
              <a:t>operací</a:t>
            </a:r>
            <a:r>
              <a:rPr lang="en-US" sz="2400" dirty="0"/>
              <a:t>: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romanLcParenR"/>
            </a:pPr>
            <a:r>
              <a:rPr lang="en-US" dirty="0" err="1" smtClean="0"/>
              <a:t>nulární</a:t>
            </a:r>
            <a:r>
              <a:rPr lang="en-US" dirty="0" smtClean="0"/>
              <a:t> </a:t>
            </a:r>
            <a:r>
              <a:rPr lang="en-US" dirty="0" err="1"/>
              <a:t>operace</a:t>
            </a:r>
            <a:r>
              <a:rPr lang="en-US" dirty="0"/>
              <a:t> </a:t>
            </a:r>
            <a:r>
              <a:rPr lang="en-US" b="0" dirty="0"/>
              <a:t>(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konstanty</a:t>
            </a:r>
            <a:r>
              <a:rPr lang="en-US" b="0" dirty="0"/>
              <a:t>) e </a:t>
            </a:r>
            <a:r>
              <a:rPr lang="en-US" b="0" dirty="0" err="1"/>
              <a:t>představující</a:t>
            </a:r>
            <a:r>
              <a:rPr lang="en-US" b="0" dirty="0"/>
              <a:t> </a:t>
            </a:r>
            <a:r>
              <a:rPr lang="en-US" b="0" dirty="0" err="1"/>
              <a:t>neutrální</a:t>
            </a:r>
            <a:r>
              <a:rPr lang="en-US" b="0" dirty="0"/>
              <a:t> </a:t>
            </a:r>
            <a:r>
              <a:rPr lang="en-US" b="0" dirty="0" err="1" smtClean="0"/>
              <a:t>prvek</a:t>
            </a:r>
            <a:endParaRPr lang="en-US" b="0" dirty="0" smtClean="0"/>
          </a:p>
          <a:p>
            <a:pPr lvl="0"/>
            <a:endParaRPr lang="en-US" dirty="0"/>
          </a:p>
          <a:p>
            <a:pPr marL="514350" lvl="0" indent="-514350">
              <a:buAutoNum type="romanLcParenR"/>
            </a:pPr>
            <a:r>
              <a:rPr lang="en-US" dirty="0" err="1" smtClean="0"/>
              <a:t>unární</a:t>
            </a:r>
            <a:r>
              <a:rPr lang="en-US" dirty="0" smtClean="0"/>
              <a:t> </a:t>
            </a:r>
            <a:r>
              <a:rPr lang="en-US" dirty="0" err="1"/>
              <a:t>operace</a:t>
            </a:r>
            <a:r>
              <a:rPr lang="en-US" dirty="0"/>
              <a:t> </a:t>
            </a:r>
            <a:r>
              <a:rPr lang="en-US" baseline="30000" dirty="0"/>
              <a:t>−1</a:t>
            </a:r>
            <a:r>
              <a:rPr lang="en-US" b="0" dirty="0"/>
              <a:t>, </a:t>
            </a:r>
            <a:r>
              <a:rPr lang="en-US" b="0" dirty="0" err="1"/>
              <a:t>která</a:t>
            </a:r>
            <a:r>
              <a:rPr lang="en-US" b="0" dirty="0"/>
              <a:t> </a:t>
            </a:r>
            <a:r>
              <a:rPr lang="en-US" b="0" dirty="0" err="1"/>
              <a:t>každému</a:t>
            </a:r>
            <a:r>
              <a:rPr lang="en-US" b="0" dirty="0"/>
              <a:t> </a:t>
            </a:r>
            <a:r>
              <a:rPr lang="en-US" b="0" dirty="0" err="1"/>
              <a:t>prvku</a:t>
            </a:r>
            <a:r>
              <a:rPr lang="en-US" b="0" dirty="0"/>
              <a:t> </a:t>
            </a:r>
            <a:r>
              <a:rPr lang="en-US" b="0" dirty="0" err="1"/>
              <a:t>přiřadí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 k </a:t>
            </a:r>
            <a:r>
              <a:rPr lang="en-US" b="0" dirty="0" err="1"/>
              <a:t>němu</a:t>
            </a:r>
            <a:r>
              <a:rPr lang="en-US" b="0" dirty="0"/>
              <a:t> </a:t>
            </a:r>
            <a:r>
              <a:rPr lang="en-US" b="0" dirty="0" err="1" smtClean="0"/>
              <a:t>inverzní</a:t>
            </a:r>
            <a:endParaRPr lang="en-US" b="0" dirty="0" smtClean="0"/>
          </a:p>
          <a:p>
            <a:pPr lvl="0"/>
            <a:endParaRPr lang="en-US" dirty="0"/>
          </a:p>
          <a:p>
            <a:pPr marL="514350" lvl="0" indent="-514350">
              <a:buAutoNum type="romanLcParenR"/>
            </a:pPr>
            <a:r>
              <a:rPr lang="en-US" dirty="0" err="1" smtClean="0"/>
              <a:t>binární</a:t>
            </a:r>
            <a:r>
              <a:rPr lang="en-US" dirty="0" smtClean="0"/>
              <a:t> </a:t>
            </a:r>
            <a:r>
              <a:rPr lang="en-US" dirty="0" err="1"/>
              <a:t>operace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38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Grupoid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err="1">
                <a:solidFill>
                  <a:srgbClr val="004B7F"/>
                </a:solidFill>
              </a:rPr>
              <a:t>Množinu</a:t>
            </a:r>
            <a:r>
              <a:rPr lang="en-US" sz="2000" dirty="0">
                <a:solidFill>
                  <a:srgbClr val="004B7F"/>
                </a:solidFill>
              </a:rPr>
              <a:t> ( M ), </a:t>
            </a:r>
            <a:r>
              <a:rPr lang="en-US" sz="2000" dirty="0" err="1">
                <a:solidFill>
                  <a:srgbClr val="004B7F"/>
                </a:solidFill>
              </a:rPr>
              <a:t>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které</a:t>
            </a:r>
            <a:r>
              <a:rPr lang="en-US" sz="2000" dirty="0">
                <a:solidFill>
                  <a:srgbClr val="004B7F"/>
                </a:solidFill>
              </a:rPr>
              <a:t> je </a:t>
            </a:r>
            <a:r>
              <a:rPr lang="en-US" sz="2000" dirty="0" err="1">
                <a:solidFill>
                  <a:srgbClr val="004B7F"/>
                </a:solidFill>
              </a:rPr>
              <a:t>definována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jedna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binární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operace</a:t>
            </a:r>
            <a:r>
              <a:rPr lang="en-US" sz="2000" dirty="0">
                <a:solidFill>
                  <a:srgbClr val="004B7F"/>
                </a:solidFill>
              </a:rPr>
              <a:t> (</a:t>
            </a:r>
            <a:r>
              <a:rPr lang="en-US" sz="2000" dirty="0">
                <a:solidFill>
                  <a:srgbClr val="004B7F"/>
                </a:solidFill>
                <a:sym typeface="Symbol"/>
              </a:rPr>
              <a:t></a:t>
            </a:r>
            <a:r>
              <a:rPr lang="en-US" sz="2000" dirty="0">
                <a:solidFill>
                  <a:srgbClr val="004B7F"/>
                </a:solidFill>
              </a:rPr>
              <a:t>) </a:t>
            </a:r>
            <a:r>
              <a:rPr lang="en-US" sz="2000" dirty="0" err="1">
                <a:solidFill>
                  <a:srgbClr val="004B7F"/>
                </a:solidFill>
              </a:rPr>
              <a:t>nazýváme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grupoid</a:t>
            </a:r>
            <a:r>
              <a:rPr lang="en-US" sz="2000" dirty="0">
                <a:solidFill>
                  <a:srgbClr val="004B7F"/>
                </a:solidFill>
              </a:rPr>
              <a:t> a </a:t>
            </a:r>
            <a:r>
              <a:rPr lang="en-US" sz="2000" dirty="0" err="1">
                <a:solidFill>
                  <a:srgbClr val="004B7F"/>
                </a:solidFill>
              </a:rPr>
              <a:t>značíme</a:t>
            </a:r>
            <a:r>
              <a:rPr lang="en-US" sz="2000" dirty="0">
                <a:solidFill>
                  <a:srgbClr val="004B7F"/>
                </a:solidFill>
              </a:rPr>
              <a:t> ( M </a:t>
            </a:r>
            <a:r>
              <a:rPr lang="en-US" sz="2000" dirty="0" smtClean="0">
                <a:solidFill>
                  <a:srgbClr val="004B7F"/>
                </a:solidFill>
              </a:rPr>
              <a:t>; </a:t>
            </a:r>
            <a:r>
              <a:rPr lang="en-US" sz="2000" dirty="0" smtClean="0">
                <a:solidFill>
                  <a:srgbClr val="004B7F"/>
                </a:solidFill>
                <a:sym typeface="Symbol"/>
              </a:rPr>
              <a:t></a:t>
            </a:r>
            <a:r>
              <a:rPr lang="en-US" sz="2000" dirty="0">
                <a:solidFill>
                  <a:srgbClr val="004B7F"/>
                </a:solidFill>
              </a:rPr>
              <a:t>)</a:t>
            </a:r>
            <a:r>
              <a:rPr lang="en-US" sz="2000" dirty="0" smtClean="0">
                <a:solidFill>
                  <a:srgbClr val="004B7F"/>
                </a:solidFill>
              </a:rPr>
              <a:t>.</a:t>
            </a:r>
            <a:endParaRPr lang="en-US" sz="2000" dirty="0">
              <a:solidFill>
                <a:srgbClr val="004B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</a:t>
            </a:r>
            <a:r>
              <a:rPr lang="en-US" b="0" dirty="0"/>
              <a:t>se </a:t>
            </a:r>
            <a:r>
              <a:rPr lang="en-US" b="0" dirty="0" err="1"/>
              <a:t>nazývá</a:t>
            </a:r>
            <a:r>
              <a:rPr lang="en-US" b="0" dirty="0"/>
              <a:t> </a:t>
            </a:r>
            <a:r>
              <a:rPr lang="en-US" b="0" dirty="0" err="1"/>
              <a:t>asociativní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i="1" dirty="0" err="1"/>
              <a:t>x</a:t>
            </a:r>
            <a:r>
              <a:rPr lang="en-US" b="0" dirty="0" err="1"/>
              <a:t>,</a:t>
            </a:r>
            <a:r>
              <a:rPr lang="en-US" b="0" i="1" dirty="0" err="1"/>
              <a:t>y</a:t>
            </a:r>
            <a:r>
              <a:rPr lang="en-US" b="0" dirty="0" err="1"/>
              <a:t>,</a:t>
            </a:r>
            <a:r>
              <a:rPr lang="en-US" b="0" i="1" dirty="0" err="1"/>
              <a:t>z</a:t>
            </a:r>
            <a:r>
              <a:rPr lang="en-US" b="0" dirty="0"/>
              <a:t> ∈ M)(</a:t>
            </a:r>
            <a:r>
              <a:rPr lang="en-US" b="0" i="1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y</a:t>
            </a:r>
            <a:r>
              <a:rPr lang="en-US" b="0" dirty="0"/>
              <a:t>) </a:t>
            </a:r>
            <a:r>
              <a:rPr lang="en-US" b="0" dirty="0">
                <a:sym typeface="Symbol"/>
              </a:rPr>
              <a:t></a:t>
            </a:r>
            <a:r>
              <a:rPr lang="en-US" b="0" i="1" dirty="0"/>
              <a:t>z</a:t>
            </a:r>
            <a:r>
              <a:rPr lang="en-US" b="0" dirty="0"/>
              <a:t> = </a:t>
            </a:r>
            <a:r>
              <a:rPr lang="en-US" b="0" i="1" dirty="0"/>
              <a:t>x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(</a:t>
            </a:r>
            <a:r>
              <a:rPr lang="en-US" b="0" i="1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z</a:t>
            </a:r>
            <a:r>
              <a:rPr lang="en-US" b="0" dirty="0"/>
              <a:t>) –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něm</a:t>
            </a:r>
            <a:r>
              <a:rPr lang="en-US" b="0" dirty="0"/>
              <a:t> </a:t>
            </a:r>
            <a:r>
              <a:rPr lang="en-US" b="0" dirty="0" err="1"/>
              <a:t>definovaná</a:t>
            </a:r>
            <a:r>
              <a:rPr lang="en-US" b="0" dirty="0"/>
              <a:t> je </a:t>
            </a:r>
            <a:r>
              <a:rPr lang="en-US" b="0" dirty="0" err="1"/>
              <a:t>asociativní</a:t>
            </a:r>
            <a:r>
              <a:rPr lang="en-US" b="0" dirty="0"/>
              <a:t>. </a:t>
            </a:r>
            <a:r>
              <a:rPr lang="en-US" b="0" dirty="0" err="1"/>
              <a:t>Pokud</a:t>
            </a:r>
            <a:r>
              <a:rPr lang="en-US" b="0" dirty="0"/>
              <a:t> je </a:t>
            </a:r>
            <a:r>
              <a:rPr lang="en-US" b="0" dirty="0" err="1"/>
              <a:t>grupoid</a:t>
            </a:r>
            <a:r>
              <a:rPr lang="en-US" b="0" dirty="0"/>
              <a:t> </a:t>
            </a:r>
            <a:r>
              <a:rPr lang="en-US" b="0" dirty="0" err="1"/>
              <a:t>asociativní</a:t>
            </a:r>
            <a:r>
              <a:rPr lang="en-US" b="0" dirty="0"/>
              <a:t>, </a:t>
            </a:r>
            <a:r>
              <a:rPr lang="en-US" b="0" dirty="0" err="1"/>
              <a:t>nazývá</a:t>
            </a:r>
            <a:r>
              <a:rPr lang="en-US" b="0" dirty="0"/>
              <a:t> se </a:t>
            </a:r>
            <a:r>
              <a:rPr lang="en-US" dirty="0" err="1"/>
              <a:t>pologrupa</a:t>
            </a:r>
            <a:r>
              <a:rPr lang="en-US" b="0" dirty="0"/>
              <a:t>.</a:t>
            </a:r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neutrálním</a:t>
            </a:r>
            <a:r>
              <a:rPr lang="en-US" dirty="0"/>
              <a:t> </a:t>
            </a:r>
            <a:r>
              <a:rPr lang="en-US" dirty="0" err="1"/>
              <a:t>prvkem</a:t>
            </a:r>
            <a:r>
              <a:rPr lang="en-US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(∃</a:t>
            </a:r>
            <a:r>
              <a:rPr lang="en-US" b="0" i="1" dirty="0"/>
              <a:t>e</a:t>
            </a:r>
            <a:r>
              <a:rPr lang="en-US" b="0" dirty="0"/>
              <a:t> ∈ M)(∀</a:t>
            </a:r>
            <a:r>
              <a:rPr lang="en-US" b="0" i="1" dirty="0"/>
              <a:t>x</a:t>
            </a:r>
            <a:r>
              <a:rPr lang="en-US" b="0" dirty="0"/>
              <a:t> ∈ M) </a:t>
            </a:r>
            <a:r>
              <a:rPr lang="en-US" b="0" i="1" dirty="0" err="1"/>
              <a:t>e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x</a:t>
            </a:r>
            <a:r>
              <a:rPr lang="en-US" b="0" dirty="0"/>
              <a:t> = </a:t>
            </a:r>
            <a:r>
              <a:rPr lang="en-US" b="0" i="1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e</a:t>
            </a:r>
            <a:r>
              <a:rPr lang="en-US" b="0" dirty="0"/>
              <a:t> = </a:t>
            </a:r>
            <a:r>
              <a:rPr lang="en-US" b="0" i="1" dirty="0"/>
              <a:t>x</a:t>
            </a:r>
            <a:r>
              <a:rPr lang="en-US" b="0" dirty="0"/>
              <a:t> –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něm</a:t>
            </a:r>
            <a:r>
              <a:rPr lang="en-US" b="0" dirty="0"/>
              <a:t> </a:t>
            </a:r>
            <a:r>
              <a:rPr lang="en-US" b="0" dirty="0" err="1"/>
              <a:t>definovaná</a:t>
            </a:r>
            <a:r>
              <a:rPr lang="en-US" b="0" dirty="0"/>
              <a:t> </a:t>
            </a:r>
            <a:r>
              <a:rPr lang="en-US" b="0" dirty="0" err="1"/>
              <a:t>má</a:t>
            </a:r>
            <a:r>
              <a:rPr lang="en-US" b="0" dirty="0"/>
              <a:t> </a:t>
            </a:r>
            <a:r>
              <a:rPr lang="en-US" b="0" dirty="0" err="1"/>
              <a:t>neutrální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. </a:t>
            </a:r>
            <a:endParaRPr lang="en-US" b="0" dirty="0" smtClean="0"/>
          </a:p>
          <a:p>
            <a:pPr lvl="0"/>
            <a:r>
              <a:rPr lang="en-US" dirty="0" err="1" smtClean="0"/>
              <a:t>Grupoid</a:t>
            </a:r>
            <a:r>
              <a:rPr lang="en-US" dirty="0" smtClean="0"/>
              <a:t> </a:t>
            </a:r>
            <a:r>
              <a:rPr lang="en-US" dirty="0"/>
              <a:t>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inverzními</a:t>
            </a:r>
            <a:r>
              <a:rPr lang="en-US" dirty="0"/>
              <a:t> </a:t>
            </a:r>
            <a:r>
              <a:rPr lang="en-US" dirty="0" err="1"/>
              <a:t>prvky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1 ∈ M ∧ (∀</a:t>
            </a:r>
            <a:r>
              <a:rPr lang="en-US" b="0" i="1" dirty="0"/>
              <a:t>x</a:t>
            </a:r>
            <a:r>
              <a:rPr lang="en-US" b="0" dirty="0"/>
              <a:t> ∈ M)(∃</a:t>
            </a:r>
            <a:r>
              <a:rPr lang="en-US" b="0" i="1" dirty="0"/>
              <a:t>y</a:t>
            </a:r>
            <a:r>
              <a:rPr lang="en-US" b="0" dirty="0"/>
              <a:t> ∈ M) </a:t>
            </a:r>
            <a:r>
              <a:rPr lang="en-US" b="0" i="1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y</a:t>
            </a:r>
            <a:r>
              <a:rPr lang="en-US" b="0" dirty="0"/>
              <a:t> = </a:t>
            </a:r>
            <a:r>
              <a:rPr lang="en-US" b="0" i="1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x</a:t>
            </a:r>
            <a:r>
              <a:rPr lang="en-US" b="0" dirty="0"/>
              <a:t> = 1 –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obsahuje</a:t>
            </a:r>
            <a:r>
              <a:rPr lang="en-US" b="0" dirty="0"/>
              <a:t> </a:t>
            </a:r>
            <a:r>
              <a:rPr lang="en-US" b="0" dirty="0" err="1"/>
              <a:t>jednotkový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 a </a:t>
            </a:r>
            <a:r>
              <a:rPr lang="en-US" b="0" dirty="0" err="1"/>
              <a:t>ke</a:t>
            </a:r>
            <a:r>
              <a:rPr lang="en-US" b="0" dirty="0"/>
              <a:t> </a:t>
            </a:r>
            <a:r>
              <a:rPr lang="en-US" b="0" dirty="0" err="1"/>
              <a:t>každému</a:t>
            </a:r>
            <a:r>
              <a:rPr lang="en-US" b="0" dirty="0"/>
              <a:t> </a:t>
            </a:r>
            <a:r>
              <a:rPr lang="en-US" b="0" dirty="0" err="1"/>
              <a:t>prvku</a:t>
            </a:r>
            <a:r>
              <a:rPr lang="en-US" b="0" dirty="0"/>
              <a:t> take </a:t>
            </a:r>
            <a:r>
              <a:rPr lang="en-US" b="0" dirty="0" err="1"/>
              <a:t>inverzní</a:t>
            </a:r>
            <a:r>
              <a:rPr lang="en-US" b="0" dirty="0"/>
              <a:t> </a:t>
            </a:r>
            <a:r>
              <a:rPr lang="en-US" b="0" dirty="0" err="1" smtClean="0"/>
              <a:t>prvek</a:t>
            </a:r>
            <a:r>
              <a:rPr lang="en-US" b="0" dirty="0" smtClean="0"/>
              <a:t>.</a:t>
            </a:r>
            <a:endParaRPr lang="en-US" b="0" dirty="0"/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komutativní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i="1" dirty="0" err="1"/>
              <a:t>x,y</a:t>
            </a:r>
            <a:r>
              <a:rPr lang="en-US" b="0" dirty="0"/>
              <a:t> ∈ M</a:t>
            </a:r>
            <a:r>
              <a:rPr lang="en-US" b="0" dirty="0" smtClean="0"/>
              <a:t>) </a:t>
            </a:r>
            <a:r>
              <a:rPr lang="en-US" b="0" i="1" dirty="0" err="1" smtClean="0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y</a:t>
            </a:r>
            <a:r>
              <a:rPr lang="en-US" b="0" dirty="0"/>
              <a:t> = </a:t>
            </a:r>
            <a:r>
              <a:rPr lang="en-US" b="0" i="1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x</a:t>
            </a:r>
            <a:r>
              <a:rPr lang="en-US" b="0" dirty="0"/>
              <a:t> –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 smtClean="0"/>
              <a:t>něm</a:t>
            </a:r>
            <a:r>
              <a:rPr lang="en-US" b="0" dirty="0" smtClean="0"/>
              <a:t> </a:t>
            </a:r>
            <a:r>
              <a:rPr lang="en-US" b="0" dirty="0" err="1" smtClean="0"/>
              <a:t>definovaná</a:t>
            </a:r>
            <a:r>
              <a:rPr lang="en-US" b="0" dirty="0" smtClean="0"/>
              <a:t> je </a:t>
            </a:r>
            <a:r>
              <a:rPr lang="en-US" b="0" dirty="0" err="1" smtClean="0"/>
              <a:t>komutativní</a:t>
            </a:r>
            <a:r>
              <a:rPr lang="en-US" b="0" dirty="0" smtClean="0"/>
              <a:t>.</a:t>
            </a:r>
            <a:endParaRPr lang="en-US" b="0" u="sng" dirty="0">
              <a:solidFill>
                <a:srgbClr val="004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2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Grupoid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err="1">
                <a:solidFill>
                  <a:srgbClr val="004B7F"/>
                </a:solidFill>
              </a:rPr>
              <a:t>Množinu</a:t>
            </a:r>
            <a:r>
              <a:rPr lang="en-US" sz="2000" dirty="0">
                <a:solidFill>
                  <a:srgbClr val="004B7F"/>
                </a:solidFill>
              </a:rPr>
              <a:t> ( M ), </a:t>
            </a:r>
            <a:r>
              <a:rPr lang="en-US" sz="2000" dirty="0" err="1">
                <a:solidFill>
                  <a:srgbClr val="004B7F"/>
                </a:solidFill>
              </a:rPr>
              <a:t>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které</a:t>
            </a:r>
            <a:r>
              <a:rPr lang="en-US" sz="2000" dirty="0">
                <a:solidFill>
                  <a:srgbClr val="004B7F"/>
                </a:solidFill>
              </a:rPr>
              <a:t> je </a:t>
            </a:r>
            <a:r>
              <a:rPr lang="en-US" sz="2000" dirty="0" err="1">
                <a:solidFill>
                  <a:srgbClr val="004B7F"/>
                </a:solidFill>
              </a:rPr>
              <a:t>definována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jedna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binární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operace</a:t>
            </a:r>
            <a:r>
              <a:rPr lang="en-US" sz="2000" dirty="0">
                <a:solidFill>
                  <a:srgbClr val="004B7F"/>
                </a:solidFill>
              </a:rPr>
              <a:t> (</a:t>
            </a:r>
            <a:r>
              <a:rPr lang="en-US" sz="2000" dirty="0">
                <a:solidFill>
                  <a:srgbClr val="004B7F"/>
                </a:solidFill>
                <a:sym typeface="Symbol"/>
              </a:rPr>
              <a:t></a:t>
            </a:r>
            <a:r>
              <a:rPr lang="en-US" sz="2000" dirty="0">
                <a:solidFill>
                  <a:srgbClr val="004B7F"/>
                </a:solidFill>
              </a:rPr>
              <a:t>) </a:t>
            </a:r>
            <a:r>
              <a:rPr lang="en-US" sz="2000" dirty="0" err="1">
                <a:solidFill>
                  <a:srgbClr val="004B7F"/>
                </a:solidFill>
              </a:rPr>
              <a:t>nazýváme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grupoid</a:t>
            </a:r>
            <a:r>
              <a:rPr lang="en-US" sz="2000" dirty="0">
                <a:solidFill>
                  <a:srgbClr val="004B7F"/>
                </a:solidFill>
              </a:rPr>
              <a:t> a </a:t>
            </a:r>
            <a:r>
              <a:rPr lang="en-US" sz="2000" dirty="0" err="1">
                <a:solidFill>
                  <a:srgbClr val="004B7F"/>
                </a:solidFill>
              </a:rPr>
              <a:t>značíme</a:t>
            </a:r>
            <a:r>
              <a:rPr lang="en-US" sz="2000" dirty="0">
                <a:solidFill>
                  <a:srgbClr val="004B7F"/>
                </a:solidFill>
              </a:rPr>
              <a:t> ( M </a:t>
            </a:r>
            <a:r>
              <a:rPr lang="en-US" sz="2000" dirty="0" smtClean="0">
                <a:solidFill>
                  <a:srgbClr val="004B7F"/>
                </a:solidFill>
              </a:rPr>
              <a:t>; </a:t>
            </a:r>
            <a:r>
              <a:rPr lang="en-US" sz="2000" dirty="0" smtClean="0">
                <a:solidFill>
                  <a:srgbClr val="004B7F"/>
                </a:solidFill>
                <a:sym typeface="Symbol"/>
              </a:rPr>
              <a:t></a:t>
            </a:r>
            <a:r>
              <a:rPr lang="en-US" sz="2000" dirty="0">
                <a:solidFill>
                  <a:srgbClr val="004B7F"/>
                </a:solidFill>
              </a:rPr>
              <a:t>)</a:t>
            </a:r>
            <a:r>
              <a:rPr lang="en-US" sz="2000" dirty="0" smtClean="0">
                <a:solidFill>
                  <a:srgbClr val="004B7F"/>
                </a:solidFill>
              </a:rPr>
              <a:t>.</a:t>
            </a:r>
            <a:endParaRPr lang="en-US" sz="2000" dirty="0">
              <a:solidFill>
                <a:srgbClr val="004B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Grupoid</a:t>
            </a:r>
            <a:r>
              <a:rPr lang="en-US" dirty="0" smtClean="0"/>
              <a:t> </a:t>
            </a:r>
            <a:r>
              <a:rPr lang="en-US" dirty="0"/>
              <a:t>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krácením</a:t>
            </a:r>
            <a:r>
              <a:rPr lang="en-US" dirty="0"/>
              <a:t> </a:t>
            </a:r>
            <a:r>
              <a:rPr lang="en-US" dirty="0" err="1"/>
              <a:t>zleva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dirty="0" err="1"/>
              <a:t>x,y,z</a:t>
            </a:r>
            <a:r>
              <a:rPr lang="en-US" b="0" dirty="0"/>
              <a:t> ∈ M) (</a:t>
            </a:r>
            <a:r>
              <a:rPr lang="en-US" b="0" dirty="0" err="1"/>
              <a:t>z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x</a:t>
            </a:r>
            <a:r>
              <a:rPr lang="en-US" b="0" dirty="0"/>
              <a:t> = </a:t>
            </a:r>
            <a:r>
              <a:rPr lang="en-US" b="0" dirty="0" err="1"/>
              <a:t>z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y</a:t>
            </a:r>
            <a:r>
              <a:rPr lang="en-US" b="0" dirty="0"/>
              <a:t> ⇒ x = y).</a:t>
            </a:r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krácením</a:t>
            </a:r>
            <a:r>
              <a:rPr lang="en-US" dirty="0"/>
              <a:t> </a:t>
            </a:r>
            <a:r>
              <a:rPr lang="en-US" dirty="0" err="1"/>
              <a:t>zprava</a:t>
            </a:r>
            <a:r>
              <a:rPr lang="en-US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dirty="0" err="1"/>
              <a:t>x,y,z</a:t>
            </a:r>
            <a:r>
              <a:rPr lang="en-US" b="0" dirty="0"/>
              <a:t> ∈ M) (</a:t>
            </a:r>
            <a:r>
              <a:rPr lang="en-US" b="0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z</a:t>
            </a:r>
            <a:r>
              <a:rPr lang="en-US" b="0" dirty="0"/>
              <a:t> = </a:t>
            </a:r>
            <a:r>
              <a:rPr lang="en-US" b="0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z</a:t>
            </a:r>
            <a:r>
              <a:rPr lang="en-US" b="0" dirty="0"/>
              <a:t> ⇒ x = y).</a:t>
            </a:r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krácením</a:t>
            </a:r>
            <a:r>
              <a:rPr lang="en-US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dirty="0" err="1"/>
              <a:t>x,y,z</a:t>
            </a:r>
            <a:r>
              <a:rPr lang="en-US" b="0" dirty="0"/>
              <a:t> ∈ M) (</a:t>
            </a:r>
            <a:r>
              <a:rPr lang="en-US" b="0" dirty="0" err="1"/>
              <a:t>z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x</a:t>
            </a:r>
            <a:r>
              <a:rPr lang="en-US" b="0" dirty="0"/>
              <a:t> = </a:t>
            </a:r>
            <a:r>
              <a:rPr lang="en-US" b="0" dirty="0" err="1"/>
              <a:t>z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y</a:t>
            </a:r>
            <a:r>
              <a:rPr lang="en-US" b="0" dirty="0"/>
              <a:t> ⇒ x = y) ∧ (</a:t>
            </a:r>
            <a:r>
              <a:rPr lang="en-US" b="0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z</a:t>
            </a:r>
            <a:r>
              <a:rPr lang="en-US" b="0" dirty="0"/>
              <a:t> = </a:t>
            </a:r>
            <a:r>
              <a:rPr lang="en-US" b="0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z</a:t>
            </a:r>
            <a:r>
              <a:rPr lang="en-US" b="0" dirty="0"/>
              <a:t> ⇒ x = y).</a:t>
            </a:r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dělením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dirty="0" err="1"/>
              <a:t>x,y</a:t>
            </a:r>
            <a:r>
              <a:rPr lang="en-US" b="0" dirty="0"/>
              <a:t> ∈ M)(∃</a:t>
            </a:r>
            <a:r>
              <a:rPr lang="en-US" b="0" dirty="0" err="1"/>
              <a:t>u,v</a:t>
            </a:r>
            <a:r>
              <a:rPr lang="en-US" b="0" dirty="0"/>
              <a:t> ∈ M) (</a:t>
            </a:r>
            <a:r>
              <a:rPr lang="en-US" b="0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u</a:t>
            </a:r>
            <a:r>
              <a:rPr lang="en-US" b="0" dirty="0"/>
              <a:t> = y ∧ </a:t>
            </a:r>
            <a:r>
              <a:rPr lang="en-US" b="0" dirty="0" err="1"/>
              <a:t>v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x</a:t>
            </a:r>
            <a:r>
              <a:rPr lang="en-US" b="0" dirty="0"/>
              <a:t> = y)</a:t>
            </a:r>
            <a:r>
              <a:rPr lang="en-US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24621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svazů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Částečně uspořádaná množina </a:t>
            </a:r>
            <a:r>
              <a:rPr lang="cs-CZ" b="0" dirty="0"/>
              <a:t>formalizuje uspořádání (určení pořadí některých prvků) na množině. Skládá se z množiny a binární relace popisující uspořádání jednotlivých dvojic prvků</a:t>
            </a:r>
            <a:r>
              <a:rPr lang="cs-CZ" b="0" dirty="0" smtClean="0"/>
              <a:t>. </a:t>
            </a:r>
          </a:p>
          <a:p>
            <a:r>
              <a:rPr lang="cs-CZ" dirty="0" smtClean="0"/>
              <a:t>Částečné </a:t>
            </a:r>
            <a:r>
              <a:rPr lang="cs-CZ" dirty="0"/>
              <a:t>uspořádání je binární relace </a:t>
            </a:r>
            <a:r>
              <a:rPr lang="cs-CZ" dirty="0">
                <a:sym typeface="Symbol"/>
              </a:rPr>
              <a:t></a:t>
            </a:r>
            <a:r>
              <a:rPr lang="cs-CZ" dirty="0"/>
              <a:t> na množině G, která </a:t>
            </a:r>
            <a:r>
              <a:rPr lang="cs-CZ" dirty="0" smtClean="0"/>
              <a:t>je: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sym typeface="Symbol"/>
              </a:rPr>
              <a:t></a:t>
            </a:r>
            <a:r>
              <a:rPr lang="en-US" dirty="0"/>
              <a:t> </a:t>
            </a:r>
            <a:r>
              <a:rPr lang="en-US" dirty="0" err="1"/>
              <a:t>reflexivní</a:t>
            </a:r>
            <a:r>
              <a:rPr lang="en-US" b="0" dirty="0"/>
              <a:t>: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x, y, z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 a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a</a:t>
            </a:r>
            <a:br>
              <a:rPr lang="en-US" b="0" dirty="0"/>
            </a:br>
            <a:endParaRPr lang="en-US" b="0" dirty="0" smtClean="0"/>
          </a:p>
          <a:p>
            <a:pPr marL="342900" indent="-342900">
              <a:buFont typeface="Symbol" charset="0"/>
              <a:buChar char="®"/>
            </a:pPr>
            <a:r>
              <a:rPr lang="en-US" dirty="0" err="1" smtClean="0"/>
              <a:t>tranzitivní</a:t>
            </a:r>
            <a:r>
              <a:rPr lang="en-US" b="0" dirty="0"/>
              <a:t>: (x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y) </a:t>
            </a:r>
            <a:r>
              <a:rPr lang="en-US" b="0" dirty="0">
                <a:sym typeface="Symbol"/>
              </a:rPr>
              <a:t></a:t>
            </a:r>
            <a:r>
              <a:rPr lang="en-US" b="0" dirty="0"/>
              <a:t> (y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z) </a:t>
            </a:r>
            <a:r>
              <a:rPr lang="en-US" b="0" dirty="0">
                <a:sym typeface="Symbol"/>
              </a:rPr>
              <a:t></a:t>
            </a:r>
            <a:r>
              <a:rPr lang="en-US" b="0" dirty="0"/>
              <a:t> x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z </a:t>
            </a:r>
            <a:endParaRPr lang="en-US" b="0" dirty="0" smtClean="0"/>
          </a:p>
          <a:p>
            <a:endParaRPr lang="en-US" dirty="0" smtClean="0"/>
          </a:p>
          <a:p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 err="1"/>
              <a:t>antisymetrická</a:t>
            </a:r>
            <a:r>
              <a:rPr lang="en-US" b="0" dirty="0"/>
              <a:t>: (x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y) </a:t>
            </a:r>
            <a:r>
              <a:rPr lang="en-US" b="0" dirty="0">
                <a:sym typeface="Symbol"/>
              </a:rPr>
              <a:t></a:t>
            </a:r>
            <a:r>
              <a:rPr lang="en-US" b="0" dirty="0"/>
              <a:t> (y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x) </a:t>
            </a:r>
            <a:r>
              <a:rPr lang="en-US" b="0" dirty="0">
                <a:sym typeface="Symbol"/>
              </a:rPr>
              <a:t></a:t>
            </a:r>
            <a:r>
              <a:rPr lang="en-US" b="0" dirty="0"/>
              <a:t> x = 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3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Maximum a minimum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možinu</a:t>
            </a:r>
            <a:r>
              <a:rPr lang="en-US" dirty="0"/>
              <a:t> X.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z </a:t>
            </a:r>
            <a:r>
              <a:rPr lang="en-US" dirty="0" err="1"/>
              <a:t>množiny</a:t>
            </a:r>
            <a:r>
              <a:rPr lang="en-US" dirty="0"/>
              <a:t> X,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že</a:t>
            </a:r>
            <a:r>
              <a:rPr lang="en-US" dirty="0"/>
              <a:t> pro </a:t>
            </a:r>
            <a:r>
              <a:rPr lang="en-US" dirty="0" err="1"/>
              <a:t>všechna</a:t>
            </a:r>
            <a:r>
              <a:rPr lang="en-US" dirty="0"/>
              <a:t> x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X </a:t>
            </a:r>
            <a:r>
              <a:rPr lang="en-GB" dirty="0" err="1"/>
              <a:t>platí</a:t>
            </a:r>
            <a:r>
              <a:rPr lang="en-GB" dirty="0"/>
              <a:t> x </a:t>
            </a:r>
            <a:r>
              <a:rPr lang="en-GB" dirty="0">
                <a:sym typeface="Symbol"/>
              </a:rPr>
              <a:t></a:t>
            </a:r>
            <a:r>
              <a:rPr lang="en-GB" dirty="0"/>
              <a:t> </a:t>
            </a:r>
            <a:r>
              <a:rPr lang="en-GB" i="1" dirty="0"/>
              <a:t>M</a:t>
            </a:r>
            <a:r>
              <a:rPr lang="en-GB" dirty="0"/>
              <a:t>. </a:t>
            </a:r>
            <a:r>
              <a:rPr lang="en-US" dirty="0" err="1"/>
              <a:t>Číslo</a:t>
            </a:r>
            <a:r>
              <a:rPr lang="en-US" dirty="0"/>
              <a:t> M </a:t>
            </a:r>
            <a:r>
              <a:rPr lang="en-US" dirty="0" err="1"/>
              <a:t>nazýváme</a:t>
            </a:r>
            <a:r>
              <a:rPr lang="en-US" dirty="0"/>
              <a:t> maximum </a:t>
            </a:r>
            <a:r>
              <a:rPr lang="en-US" dirty="0" err="1"/>
              <a:t>množiny</a:t>
            </a:r>
            <a:r>
              <a:rPr lang="en-US" dirty="0"/>
              <a:t> X </a:t>
            </a:r>
            <a:r>
              <a:rPr lang="en-US" dirty="0" err="1"/>
              <a:t>označujeme</a:t>
            </a:r>
            <a:r>
              <a:rPr lang="en-US" dirty="0"/>
              <a:t> ho </a:t>
            </a:r>
            <a:r>
              <a:rPr lang="en-US" dirty="0" err="1"/>
              <a:t>maxX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možinu</a:t>
            </a:r>
            <a:r>
              <a:rPr lang="en-US" dirty="0"/>
              <a:t> X.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z </a:t>
            </a:r>
            <a:r>
              <a:rPr lang="en-US" dirty="0" err="1"/>
              <a:t>množiny</a:t>
            </a:r>
            <a:r>
              <a:rPr lang="en-US" dirty="0"/>
              <a:t> X,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že</a:t>
            </a:r>
            <a:r>
              <a:rPr lang="en-US" dirty="0"/>
              <a:t> pro </a:t>
            </a:r>
            <a:r>
              <a:rPr lang="en-US" dirty="0" err="1"/>
              <a:t>všechna</a:t>
            </a:r>
            <a:r>
              <a:rPr lang="en-US" dirty="0"/>
              <a:t> x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X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i="1" dirty="0"/>
              <a:t>m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</a:t>
            </a:r>
            <a:r>
              <a:rPr lang="en-GB" dirty="0"/>
              <a:t> x. </a:t>
            </a:r>
            <a:r>
              <a:rPr lang="en-US" dirty="0" err="1"/>
              <a:t>Číslo</a:t>
            </a:r>
            <a:r>
              <a:rPr lang="en-US" dirty="0"/>
              <a:t> M </a:t>
            </a:r>
            <a:r>
              <a:rPr lang="en-US" dirty="0" err="1"/>
              <a:t>nazýváme</a:t>
            </a:r>
            <a:r>
              <a:rPr lang="en-US" dirty="0"/>
              <a:t> minimum </a:t>
            </a:r>
            <a:r>
              <a:rPr lang="en-US" dirty="0" err="1"/>
              <a:t>množiny</a:t>
            </a:r>
            <a:r>
              <a:rPr lang="en-US" dirty="0"/>
              <a:t> X </a:t>
            </a:r>
            <a:r>
              <a:rPr lang="en-US" dirty="0" err="1"/>
              <a:t>označujeme</a:t>
            </a:r>
            <a:r>
              <a:rPr lang="en-US" dirty="0"/>
              <a:t> ho </a:t>
            </a:r>
            <a:r>
              <a:rPr lang="en-US" dirty="0" err="1"/>
              <a:t>minX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Každá</a:t>
            </a:r>
            <a:r>
              <a:rPr lang="en-US" dirty="0"/>
              <a:t> </a:t>
            </a:r>
            <a:r>
              <a:rPr lang="en-US" dirty="0" err="1"/>
              <a:t>konečná</a:t>
            </a:r>
            <a:r>
              <a:rPr lang="en-US" dirty="0"/>
              <a:t> </a:t>
            </a:r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maximum a minimum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89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Ohraničení množiny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Množina</a:t>
            </a:r>
            <a:r>
              <a:rPr lang="en-US" dirty="0"/>
              <a:t> X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zhora</a:t>
            </a:r>
            <a:r>
              <a:rPr lang="en-US" dirty="0"/>
              <a:t> </a:t>
            </a:r>
            <a:r>
              <a:rPr lang="en-US" dirty="0" err="1"/>
              <a:t>ohraničená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pro </a:t>
            </a:r>
            <a:r>
              <a:rPr lang="en-US" dirty="0" err="1"/>
              <a:t>každé</a:t>
            </a:r>
            <a:r>
              <a:rPr lang="en-US" dirty="0"/>
              <a:t> x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X </a:t>
            </a:r>
            <a:r>
              <a:rPr lang="en-GB" dirty="0" err="1"/>
              <a:t>platí</a:t>
            </a:r>
            <a:r>
              <a:rPr lang="en-GB" dirty="0"/>
              <a:t> x </a:t>
            </a:r>
            <a:r>
              <a:rPr lang="en-GB" dirty="0">
                <a:sym typeface="Symbol"/>
              </a:rPr>
              <a:t></a:t>
            </a:r>
            <a:r>
              <a:rPr lang="en-GB" dirty="0"/>
              <a:t> </a:t>
            </a:r>
            <a:r>
              <a:rPr lang="en-GB" i="1" dirty="0"/>
              <a:t>B.</a:t>
            </a:r>
            <a:r>
              <a:rPr lang="en-GB" dirty="0"/>
              <a:t> 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US" dirty="0" err="1"/>
              <a:t>Množina</a:t>
            </a:r>
            <a:r>
              <a:rPr lang="en-US" dirty="0"/>
              <a:t> X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zdola</a:t>
            </a:r>
            <a:r>
              <a:rPr lang="en-US" dirty="0"/>
              <a:t> </a:t>
            </a:r>
            <a:r>
              <a:rPr lang="en-US" dirty="0" err="1"/>
              <a:t>ohraničená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pro </a:t>
            </a:r>
            <a:r>
              <a:rPr lang="en-US" dirty="0" err="1"/>
              <a:t>každé</a:t>
            </a:r>
            <a:r>
              <a:rPr lang="en-US" dirty="0"/>
              <a:t> x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X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i="1" dirty="0"/>
              <a:t>b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</a:t>
            </a:r>
            <a:r>
              <a:rPr lang="en-GB" dirty="0"/>
              <a:t> x</a:t>
            </a:r>
            <a:r>
              <a:rPr lang="en-GB" i="1" dirty="0"/>
              <a:t>.</a:t>
            </a:r>
            <a:r>
              <a:rPr lang="en-GB" dirty="0"/>
              <a:t> 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 err="1"/>
              <a:t>Číslo</a:t>
            </a:r>
            <a:r>
              <a:rPr lang="en-GB" dirty="0"/>
              <a:t> </a:t>
            </a:r>
            <a:r>
              <a:rPr lang="en-GB" i="1" dirty="0"/>
              <a:t>B</a:t>
            </a:r>
            <a:r>
              <a:rPr lang="en-GB" dirty="0"/>
              <a:t> </a:t>
            </a:r>
            <a:r>
              <a:rPr lang="en-GB" dirty="0" err="1"/>
              <a:t>nazýváme</a:t>
            </a:r>
            <a:r>
              <a:rPr lang="en-GB" dirty="0"/>
              <a:t> </a:t>
            </a:r>
            <a:r>
              <a:rPr lang="en-GB" dirty="0" err="1"/>
              <a:t>horním</a:t>
            </a:r>
            <a:r>
              <a:rPr lang="en-GB" dirty="0"/>
              <a:t> </a:t>
            </a:r>
            <a:r>
              <a:rPr lang="en-GB" dirty="0" err="1"/>
              <a:t>ohraničením</a:t>
            </a:r>
            <a:r>
              <a:rPr lang="en-GB" dirty="0"/>
              <a:t> </a:t>
            </a:r>
            <a:r>
              <a:rPr lang="en-GB" dirty="0" err="1"/>
              <a:t>množiny</a:t>
            </a:r>
            <a:r>
              <a:rPr lang="en-GB" dirty="0"/>
              <a:t> X a </a:t>
            </a:r>
            <a:r>
              <a:rPr lang="en-GB" dirty="0" err="1"/>
              <a:t>číslo</a:t>
            </a:r>
            <a:r>
              <a:rPr lang="en-GB" dirty="0"/>
              <a:t> </a:t>
            </a:r>
            <a:r>
              <a:rPr lang="en-GB" i="1" dirty="0"/>
              <a:t>b</a:t>
            </a:r>
            <a:r>
              <a:rPr lang="en-GB" dirty="0"/>
              <a:t> </a:t>
            </a:r>
            <a:r>
              <a:rPr lang="en-GB" dirty="0" err="1"/>
              <a:t>dolním</a:t>
            </a:r>
            <a:r>
              <a:rPr lang="en-GB" dirty="0"/>
              <a:t> </a:t>
            </a:r>
            <a:r>
              <a:rPr lang="en-GB" dirty="0" err="1"/>
              <a:t>ohraničením</a:t>
            </a:r>
            <a:r>
              <a:rPr lang="en-GB" dirty="0"/>
              <a:t> </a:t>
            </a:r>
            <a:r>
              <a:rPr lang="en-GB" dirty="0" err="1"/>
              <a:t>množiny</a:t>
            </a:r>
            <a:r>
              <a:rPr lang="en-GB" dirty="0"/>
              <a:t> X.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/>
              <a:t>ohraničená</a:t>
            </a:r>
            <a:r>
              <a:rPr lang="en-US" dirty="0"/>
              <a:t> </a:t>
            </a:r>
            <a:r>
              <a:rPr lang="en-US" dirty="0" err="1"/>
              <a:t>zdola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zhora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ohraničená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1940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2217</TotalTime>
  <Words>670</Words>
  <Application>Microsoft Macintosh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Essential</vt:lpstr>
      <vt:lpstr>GRUPY POLOGRUPY Svazy</vt:lpstr>
      <vt:lpstr>grupa</vt:lpstr>
      <vt:lpstr>Grupová operace musí splňovat určité vlastnosti, axiomy grupy</vt:lpstr>
      <vt:lpstr>Definice grupy pomocí tří operací: </vt:lpstr>
      <vt:lpstr>Grupoid Množinu ( M ), na které je definována jedna binární operace () nazýváme grupoid a značíme ( M ; ).</vt:lpstr>
      <vt:lpstr>Grupoid Množinu ( M ), na které je definována jedna binární operace () nazýváme grupoid a značíme ( M ; ).</vt:lpstr>
      <vt:lpstr>Teorie svazů</vt:lpstr>
      <vt:lpstr>Maximum a minimum</vt:lpstr>
      <vt:lpstr>Ohraničení množiny</vt:lpstr>
      <vt:lpstr>Supremum a infimum </vt:lpstr>
      <vt:lpstr>svazy</vt:lpstr>
      <vt:lpstr>Operace ve svazu</vt:lpstr>
      <vt:lpstr>Operace ve svazu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GRUPY A POLOGRUPY </dc:title>
  <dc:creator>Bohumil Fort</dc:creator>
  <cp:lastModifiedBy>Bohumil Fort</cp:lastModifiedBy>
  <cp:revision>9</cp:revision>
  <dcterms:created xsi:type="dcterms:W3CDTF">2017-10-16T07:05:27Z</dcterms:created>
  <dcterms:modified xsi:type="dcterms:W3CDTF">2020-03-17T21:53:14Z</dcterms:modified>
</cp:coreProperties>
</file>