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2" d="100"/>
          <a:sy n="102" d="100"/>
        </p:scale>
        <p:origin x="-183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cs-CZ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DEABC-D766-4322-8E78-B830FAE35C72}" type="datetime4">
              <a:rPr lang="en-US" smtClean="0"/>
              <a:pPr/>
              <a:t>March 17,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31F9E-604E-4343-9F29-EF72E8231CAD}" type="datetime4">
              <a:rPr lang="en-US" smtClean="0"/>
              <a:pPr/>
              <a:t>March 17,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8E1CE-37F8-4102-8DF9-852A0A51F293}" type="datetime4">
              <a:rPr lang="en-US" smtClean="0"/>
              <a:pPr/>
              <a:t>March 17,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33F43-3E86-47E4-BFBB-2476D384E1C6}" type="datetime4">
              <a:rPr lang="en-US" smtClean="0"/>
              <a:pPr/>
              <a:t>March 17,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cs-CZ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663BA-01FC-4367-B6F3-ABB2645D55F1}" type="datetime4">
              <a:rPr lang="en-US" smtClean="0"/>
              <a:pPr/>
              <a:t>March 17, 2020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19C71-EC74-44AF-B27E-FC7DC3C3A61D}" type="datetime4">
              <a:rPr lang="en-US" smtClean="0"/>
              <a:pPr/>
              <a:t>March 17,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CDA29-3CBE-48EA-92AE-A996835462BA}" type="datetime4">
              <a:rPr lang="en-US" smtClean="0"/>
              <a:pPr/>
              <a:t>March 17, 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EC054-3869-4501-B163-1BBFDE8DCE04}" type="datetime4">
              <a:rPr lang="en-US" smtClean="0"/>
              <a:pPr/>
              <a:t>March 17, 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D831-56C1-49CF-8EF7-8B9A98402BCD}" type="datetime4">
              <a:rPr lang="en-US" smtClean="0"/>
              <a:pPr/>
              <a:t>March 17, 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D5615-7F4F-4584-84D5-CC95918C321F}" type="datetime4">
              <a:rPr lang="en-US" smtClean="0"/>
              <a:pPr/>
              <a:t>March 17,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EA923-9BEE-48CE-9F28-5B525F399BAD}" type="datetime4">
              <a:rPr lang="en-US" smtClean="0"/>
              <a:pPr/>
              <a:t>March 17,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cs-CZ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17D0EFEE-2756-4A20-BF2A-63F0A94F99AC}" type="datetime4">
              <a:rPr lang="en-US" smtClean="0"/>
              <a:pPr/>
              <a:t>March 17,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množiny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Vztahy</a:t>
            </a:r>
            <a:r>
              <a:rPr lang="en-US" dirty="0" smtClean="0"/>
              <a:t>, </a:t>
            </a:r>
            <a:r>
              <a:rPr lang="en-US" dirty="0" err="1" smtClean="0"/>
              <a:t>operace</a:t>
            </a:r>
            <a:r>
              <a:rPr lang="en-US" dirty="0" smtClean="0"/>
              <a:t>, </a:t>
            </a:r>
            <a:r>
              <a:rPr lang="en-US" dirty="0" err="1" smtClean="0"/>
              <a:t>binární</a:t>
            </a:r>
            <a:r>
              <a:rPr lang="en-US" dirty="0" smtClean="0"/>
              <a:t> </a:t>
            </a:r>
            <a:r>
              <a:rPr lang="en-US" dirty="0" err="1" smtClean="0"/>
              <a:t>operace</a:t>
            </a:r>
            <a:r>
              <a:rPr lang="en-US" dirty="0" smtClean="0"/>
              <a:t>, </a:t>
            </a:r>
            <a:r>
              <a:rPr lang="en-US" dirty="0" err="1" smtClean="0"/>
              <a:t>kartézský</a:t>
            </a:r>
            <a:r>
              <a:rPr lang="en-US" dirty="0" smtClean="0"/>
              <a:t> </a:t>
            </a:r>
            <a:r>
              <a:rPr lang="en-US" dirty="0" err="1" smtClean="0"/>
              <a:t>součin</a:t>
            </a:r>
            <a:r>
              <a:rPr lang="en-US" dirty="0" smtClean="0"/>
              <a:t>, </a:t>
            </a:r>
            <a:r>
              <a:rPr lang="en-US" dirty="0" err="1" smtClean="0"/>
              <a:t>binární</a:t>
            </a:r>
            <a:r>
              <a:rPr lang="en-US" dirty="0" smtClean="0"/>
              <a:t> </a:t>
            </a:r>
            <a:r>
              <a:rPr lang="en-US" dirty="0" err="1" smtClean="0"/>
              <a:t>relace</a:t>
            </a:r>
            <a:r>
              <a:rPr lang="en-US" dirty="0" smtClean="0"/>
              <a:t>, </a:t>
            </a:r>
            <a:r>
              <a:rPr lang="en-US" dirty="0" err="1" smtClean="0"/>
              <a:t>vlastnosti</a:t>
            </a:r>
            <a:r>
              <a:rPr lang="en-US" dirty="0" smtClean="0"/>
              <a:t> </a:t>
            </a:r>
            <a:r>
              <a:rPr lang="en-US" smtClean="0"/>
              <a:t>relací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024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Vztahy</a:t>
            </a:r>
            <a:r>
              <a:rPr lang="en-US" dirty="0"/>
              <a:t> </a:t>
            </a:r>
            <a:r>
              <a:rPr lang="en-US" dirty="0" err="1"/>
              <a:t>mezi</a:t>
            </a:r>
            <a:r>
              <a:rPr lang="en-US" dirty="0"/>
              <a:t> </a:t>
            </a:r>
            <a:r>
              <a:rPr lang="en-US" dirty="0" err="1"/>
              <a:t>množinami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u="sng" dirty="0"/>
              <a:t>podmnožina (inkluze)</a:t>
            </a:r>
            <a:r>
              <a:rPr lang="en-US" u="sng" dirty="0"/>
              <a:t> </a:t>
            </a:r>
          </a:p>
          <a:p>
            <a:r>
              <a:rPr lang="cs-CZ" dirty="0"/>
              <a:t>A ⊆ B </a:t>
            </a:r>
          </a:p>
          <a:p>
            <a:r>
              <a:rPr lang="cs-CZ" dirty="0"/>
              <a:t>A ⊆ B </a:t>
            </a:r>
            <a:r>
              <a:rPr lang="cs-CZ" dirty="0">
                <a:sym typeface="Symbol"/>
              </a:rPr>
              <a:t></a:t>
            </a:r>
            <a:r>
              <a:rPr lang="cs-CZ" dirty="0"/>
              <a:t>∀</a:t>
            </a:r>
            <a:r>
              <a:rPr lang="cs-CZ" i="1" dirty="0" err="1"/>
              <a:t>x</a:t>
            </a:r>
            <a:r>
              <a:rPr lang="cs-CZ" i="1" dirty="0"/>
              <a:t> </a:t>
            </a:r>
            <a:r>
              <a:rPr lang="cs-CZ" dirty="0"/>
              <a:t>(</a:t>
            </a:r>
            <a:r>
              <a:rPr lang="cs-CZ" i="1" dirty="0" err="1"/>
              <a:t>x</a:t>
            </a:r>
            <a:r>
              <a:rPr lang="cs-CZ" i="1" dirty="0"/>
              <a:t> </a:t>
            </a:r>
            <a:r>
              <a:rPr lang="cs-CZ" dirty="0"/>
              <a:t>∈ A ⇒ </a:t>
            </a:r>
            <a:r>
              <a:rPr lang="cs-CZ" i="1" dirty="0" err="1"/>
              <a:t>x</a:t>
            </a:r>
            <a:r>
              <a:rPr lang="cs-CZ" i="1" dirty="0"/>
              <a:t> </a:t>
            </a:r>
            <a:r>
              <a:rPr lang="cs-CZ" dirty="0"/>
              <a:t>∈ B) </a:t>
            </a:r>
          </a:p>
          <a:p>
            <a:endParaRPr lang="cs-CZ" dirty="0"/>
          </a:p>
          <a:p>
            <a:r>
              <a:rPr lang="cs-CZ" u="sng" dirty="0"/>
              <a:t>rovnost</a:t>
            </a:r>
            <a:r>
              <a:rPr lang="en-US" u="sng" dirty="0"/>
              <a:t> </a:t>
            </a:r>
          </a:p>
          <a:p>
            <a:r>
              <a:rPr lang="cs-CZ" dirty="0"/>
              <a:t>A =B </a:t>
            </a:r>
          </a:p>
          <a:p>
            <a:r>
              <a:rPr lang="cs-CZ" dirty="0"/>
              <a:t>A = B </a:t>
            </a:r>
            <a:r>
              <a:rPr lang="cs-CZ" dirty="0">
                <a:sym typeface="Symbol"/>
              </a:rPr>
              <a:t></a:t>
            </a:r>
            <a:r>
              <a:rPr lang="cs-CZ" dirty="0"/>
              <a:t> A ⊆ B </a:t>
            </a:r>
            <a:r>
              <a:rPr lang="cs-CZ" dirty="0">
                <a:sym typeface="Symbol"/>
              </a:rPr>
              <a:t></a:t>
            </a:r>
            <a:r>
              <a:rPr lang="cs-CZ" dirty="0"/>
              <a:t> B ⊆ A </a:t>
            </a:r>
            <a:endParaRPr lang="en-US" dirty="0"/>
          </a:p>
          <a:p>
            <a:r>
              <a:rPr lang="cs-CZ" dirty="0"/>
              <a:t>A = B </a:t>
            </a:r>
            <a:r>
              <a:rPr lang="cs-CZ" dirty="0">
                <a:sym typeface="Symbol"/>
              </a:rPr>
              <a:t></a:t>
            </a:r>
            <a:r>
              <a:rPr lang="cs-CZ" dirty="0"/>
              <a:t> </a:t>
            </a:r>
            <a:r>
              <a:rPr lang="cs-CZ" dirty="0">
                <a:sym typeface="Symbol"/>
              </a:rPr>
              <a:t></a:t>
            </a:r>
            <a:r>
              <a:rPr lang="cs-CZ" dirty="0" err="1"/>
              <a:t>x</a:t>
            </a:r>
            <a:r>
              <a:rPr lang="cs-CZ" dirty="0"/>
              <a:t> (</a:t>
            </a:r>
            <a:r>
              <a:rPr lang="cs-CZ" dirty="0" err="1"/>
              <a:t>x</a:t>
            </a:r>
            <a:r>
              <a:rPr lang="cs-CZ" dirty="0"/>
              <a:t> </a:t>
            </a:r>
            <a:r>
              <a:rPr lang="cs-CZ" dirty="0">
                <a:sym typeface="Symbol"/>
              </a:rPr>
              <a:t></a:t>
            </a:r>
            <a:r>
              <a:rPr lang="cs-CZ" dirty="0"/>
              <a:t> A </a:t>
            </a:r>
            <a:r>
              <a:rPr lang="cs-CZ" dirty="0">
                <a:sym typeface="Symbol"/>
              </a:rPr>
              <a:t></a:t>
            </a:r>
            <a:r>
              <a:rPr lang="cs-CZ" dirty="0"/>
              <a:t> </a:t>
            </a:r>
            <a:r>
              <a:rPr lang="cs-CZ" dirty="0" err="1"/>
              <a:t>x</a:t>
            </a:r>
            <a:r>
              <a:rPr lang="cs-CZ" dirty="0"/>
              <a:t> </a:t>
            </a:r>
            <a:r>
              <a:rPr lang="cs-CZ" dirty="0">
                <a:sym typeface="Symbol"/>
              </a:rPr>
              <a:t></a:t>
            </a:r>
            <a:r>
              <a:rPr lang="cs-CZ" dirty="0"/>
              <a:t> B)</a:t>
            </a:r>
          </a:p>
          <a:p>
            <a:endParaRPr lang="cs-CZ" dirty="0"/>
          </a:p>
          <a:p>
            <a:r>
              <a:rPr lang="cs-CZ" u="sng" dirty="0"/>
              <a:t>vlastní podmnožina</a:t>
            </a:r>
          </a:p>
          <a:p>
            <a:r>
              <a:rPr lang="cs-CZ" dirty="0"/>
              <a:t>A ⊂ B</a:t>
            </a:r>
            <a:r>
              <a:rPr lang="en-US" dirty="0"/>
              <a:t> </a:t>
            </a:r>
          </a:p>
          <a:p>
            <a:r>
              <a:rPr lang="cs-CZ" dirty="0"/>
              <a:t>A ⊂ B </a:t>
            </a:r>
            <a:r>
              <a:rPr lang="cs-CZ" dirty="0">
                <a:sym typeface="Symbol"/>
              </a:rPr>
              <a:t></a:t>
            </a:r>
            <a:r>
              <a:rPr lang="cs-CZ" dirty="0"/>
              <a:t> A ⊆ B </a:t>
            </a:r>
            <a:r>
              <a:rPr lang="cs-CZ" dirty="0">
                <a:sym typeface="Symbol"/>
              </a:rPr>
              <a:t></a:t>
            </a:r>
            <a:r>
              <a:rPr lang="cs-CZ" dirty="0"/>
              <a:t> A≠B</a:t>
            </a:r>
            <a:endParaRPr lang="en-US" dirty="0"/>
          </a:p>
          <a:p>
            <a:r>
              <a:rPr lang="cs-CZ" dirty="0"/>
              <a:t>A ⊂ B </a:t>
            </a:r>
            <a:r>
              <a:rPr lang="cs-CZ" dirty="0">
                <a:sym typeface="Symbol"/>
              </a:rPr>
              <a:t></a:t>
            </a:r>
            <a:r>
              <a:rPr lang="cs-CZ" dirty="0"/>
              <a:t> ∀</a:t>
            </a:r>
            <a:r>
              <a:rPr lang="cs-CZ" dirty="0" err="1"/>
              <a:t>x</a:t>
            </a:r>
            <a:r>
              <a:rPr lang="cs-CZ" dirty="0"/>
              <a:t> ((</a:t>
            </a:r>
            <a:r>
              <a:rPr lang="cs-CZ" dirty="0" err="1"/>
              <a:t>x</a:t>
            </a:r>
            <a:r>
              <a:rPr lang="cs-CZ" dirty="0"/>
              <a:t> </a:t>
            </a:r>
            <a:r>
              <a:rPr lang="cs-CZ" dirty="0">
                <a:sym typeface="Symbol"/>
              </a:rPr>
              <a:t></a:t>
            </a:r>
            <a:r>
              <a:rPr lang="cs-CZ" dirty="0"/>
              <a:t> A </a:t>
            </a:r>
            <a:r>
              <a:rPr lang="cs-CZ" dirty="0">
                <a:sym typeface="Symbol"/>
              </a:rPr>
              <a:t></a:t>
            </a:r>
            <a:r>
              <a:rPr lang="cs-CZ" dirty="0"/>
              <a:t> </a:t>
            </a:r>
            <a:r>
              <a:rPr lang="cs-CZ" dirty="0" err="1"/>
              <a:t>x</a:t>
            </a:r>
            <a:r>
              <a:rPr lang="cs-CZ" dirty="0"/>
              <a:t> </a:t>
            </a:r>
            <a:r>
              <a:rPr lang="cs-CZ" dirty="0">
                <a:sym typeface="Symbol"/>
              </a:rPr>
              <a:t></a:t>
            </a:r>
            <a:r>
              <a:rPr lang="cs-CZ" dirty="0"/>
              <a:t> B) ∧ ∃</a:t>
            </a:r>
            <a:r>
              <a:rPr lang="cs-CZ" dirty="0" err="1"/>
              <a:t>x</a:t>
            </a:r>
            <a:r>
              <a:rPr lang="cs-CZ" dirty="0"/>
              <a:t> (</a:t>
            </a:r>
            <a:r>
              <a:rPr lang="cs-CZ" dirty="0" err="1"/>
              <a:t>x</a:t>
            </a:r>
            <a:r>
              <a:rPr lang="cs-CZ" dirty="0"/>
              <a:t> </a:t>
            </a:r>
            <a:r>
              <a:rPr lang="cs-CZ" dirty="0">
                <a:sym typeface="Symbol"/>
              </a:rPr>
              <a:t></a:t>
            </a:r>
            <a:r>
              <a:rPr lang="cs-CZ" dirty="0"/>
              <a:t> B ∧ </a:t>
            </a:r>
            <a:r>
              <a:rPr lang="cs-CZ" dirty="0" err="1"/>
              <a:t>x</a:t>
            </a:r>
            <a:r>
              <a:rPr lang="cs-CZ" dirty="0"/>
              <a:t> </a:t>
            </a:r>
            <a:r>
              <a:rPr lang="cs-CZ" dirty="0">
                <a:sym typeface="Symbol"/>
              </a:rPr>
              <a:t></a:t>
            </a:r>
            <a:r>
              <a:rPr lang="cs-CZ" dirty="0"/>
              <a:t> A))</a:t>
            </a:r>
            <a:endParaRPr lang="en-US" dirty="0"/>
          </a:p>
          <a:p>
            <a:r>
              <a:rPr lang="cs-CZ" dirty="0"/>
              <a:t>A ⊂ B </a:t>
            </a:r>
            <a:r>
              <a:rPr lang="cs-CZ" dirty="0">
                <a:sym typeface="Symbol"/>
              </a:rPr>
              <a:t></a:t>
            </a:r>
            <a:r>
              <a:rPr lang="cs-CZ" dirty="0"/>
              <a:t> ∀</a:t>
            </a:r>
            <a:r>
              <a:rPr lang="cs-CZ" dirty="0" err="1"/>
              <a:t>x</a:t>
            </a:r>
            <a:r>
              <a:rPr lang="cs-CZ" dirty="0"/>
              <a:t> ((A(</a:t>
            </a:r>
            <a:r>
              <a:rPr lang="cs-CZ" dirty="0" err="1"/>
              <a:t>x</a:t>
            </a:r>
            <a:r>
              <a:rPr lang="cs-CZ" dirty="0"/>
              <a:t>) </a:t>
            </a:r>
            <a:r>
              <a:rPr lang="cs-CZ" dirty="0">
                <a:sym typeface="Symbol"/>
              </a:rPr>
              <a:t></a:t>
            </a:r>
            <a:r>
              <a:rPr lang="cs-CZ" dirty="0"/>
              <a:t> B(</a:t>
            </a:r>
            <a:r>
              <a:rPr lang="cs-CZ" dirty="0" err="1"/>
              <a:t>x</a:t>
            </a:r>
            <a:r>
              <a:rPr lang="cs-CZ" dirty="0"/>
              <a:t>)) ∧ ∃</a:t>
            </a:r>
            <a:r>
              <a:rPr lang="cs-CZ" dirty="0" err="1"/>
              <a:t>x</a:t>
            </a:r>
            <a:r>
              <a:rPr lang="cs-CZ" dirty="0"/>
              <a:t> (B(</a:t>
            </a:r>
            <a:r>
              <a:rPr lang="cs-CZ" dirty="0" err="1"/>
              <a:t>x</a:t>
            </a:r>
            <a:r>
              <a:rPr lang="cs-CZ" dirty="0"/>
              <a:t>) ∧ ¬A(</a:t>
            </a:r>
            <a:r>
              <a:rPr lang="cs-CZ" dirty="0" err="1"/>
              <a:t>x</a:t>
            </a:r>
            <a:r>
              <a:rPr lang="cs-CZ" dirty="0"/>
              <a:t>))</a:t>
            </a:r>
            <a:endParaRPr lang="en-US" dirty="0"/>
          </a:p>
          <a:p>
            <a:endParaRPr lang="cs-CZ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87400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Množinové</a:t>
            </a:r>
            <a:r>
              <a:rPr lang="en-US" dirty="0"/>
              <a:t> </a:t>
            </a:r>
            <a:r>
              <a:rPr lang="en-US" dirty="0" err="1"/>
              <a:t>operace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u="sng" dirty="0"/>
              <a:t>sjednocení množin</a:t>
            </a:r>
            <a:endParaRPr lang="en-US" u="sng" dirty="0"/>
          </a:p>
          <a:p>
            <a:r>
              <a:rPr lang="cs-CZ" dirty="0"/>
              <a:t>A </a:t>
            </a:r>
            <a:r>
              <a:rPr lang="cs-CZ" dirty="0">
                <a:sym typeface="Symbol"/>
              </a:rPr>
              <a:t></a:t>
            </a:r>
            <a:r>
              <a:rPr lang="cs-CZ" dirty="0"/>
              <a:t> B </a:t>
            </a:r>
            <a:r>
              <a:rPr lang="cs-CZ" dirty="0">
                <a:sym typeface="Symbol"/>
              </a:rPr>
              <a:t></a:t>
            </a:r>
            <a:r>
              <a:rPr lang="cs-CZ" dirty="0"/>
              <a:t> </a:t>
            </a:r>
            <a:r>
              <a:rPr lang="cs-CZ" dirty="0">
                <a:sym typeface="Symbol"/>
              </a:rPr>
              <a:t></a:t>
            </a:r>
            <a:r>
              <a:rPr lang="cs-CZ" dirty="0" err="1"/>
              <a:t>x</a:t>
            </a:r>
            <a:r>
              <a:rPr lang="cs-CZ" dirty="0"/>
              <a:t> (</a:t>
            </a:r>
            <a:r>
              <a:rPr lang="cs-CZ" dirty="0" err="1"/>
              <a:t>x</a:t>
            </a:r>
            <a:r>
              <a:rPr lang="cs-CZ" dirty="0"/>
              <a:t> </a:t>
            </a:r>
            <a:r>
              <a:rPr lang="cs-CZ" dirty="0">
                <a:sym typeface="Symbol"/>
              </a:rPr>
              <a:t></a:t>
            </a:r>
            <a:r>
              <a:rPr lang="cs-CZ" dirty="0"/>
              <a:t> A </a:t>
            </a:r>
            <a:r>
              <a:rPr lang="cs-CZ" dirty="0">
                <a:sym typeface="Symbol"/>
              </a:rPr>
              <a:t></a:t>
            </a:r>
            <a:r>
              <a:rPr lang="cs-CZ" dirty="0"/>
              <a:t> </a:t>
            </a:r>
            <a:r>
              <a:rPr lang="cs-CZ" dirty="0" err="1"/>
              <a:t>x</a:t>
            </a:r>
            <a:r>
              <a:rPr lang="cs-CZ" dirty="0"/>
              <a:t> </a:t>
            </a:r>
            <a:r>
              <a:rPr lang="cs-CZ" dirty="0">
                <a:sym typeface="Symbol"/>
              </a:rPr>
              <a:t></a:t>
            </a:r>
            <a:r>
              <a:rPr lang="cs-CZ" dirty="0"/>
              <a:t> B)</a:t>
            </a:r>
            <a:endParaRPr lang="en-US" dirty="0"/>
          </a:p>
          <a:p>
            <a:r>
              <a:rPr lang="en-US" dirty="0"/>
              <a:t>A ∪ B = {x | x ∈ A </a:t>
            </a:r>
            <a:r>
              <a:rPr lang="cs-CZ" dirty="0">
                <a:sym typeface="Symbol"/>
              </a:rPr>
              <a:t></a:t>
            </a:r>
            <a:r>
              <a:rPr lang="cs-CZ" dirty="0"/>
              <a:t> </a:t>
            </a:r>
            <a:r>
              <a:rPr lang="en-US" dirty="0"/>
              <a:t>x ∈ B}</a:t>
            </a:r>
          </a:p>
          <a:p>
            <a:endParaRPr lang="en-US" dirty="0"/>
          </a:p>
          <a:p>
            <a:r>
              <a:rPr lang="cs-CZ" u="sng" dirty="0"/>
              <a:t>průnik množin </a:t>
            </a:r>
            <a:endParaRPr lang="en-US" u="sng" dirty="0"/>
          </a:p>
          <a:p>
            <a:r>
              <a:rPr lang="cs-CZ" dirty="0"/>
              <a:t>A </a:t>
            </a:r>
            <a:r>
              <a:rPr lang="cs-CZ" dirty="0">
                <a:sym typeface="Symbol"/>
              </a:rPr>
              <a:t></a:t>
            </a:r>
            <a:r>
              <a:rPr lang="cs-CZ" dirty="0"/>
              <a:t> B </a:t>
            </a:r>
            <a:r>
              <a:rPr lang="cs-CZ" dirty="0">
                <a:sym typeface="Symbol"/>
              </a:rPr>
              <a:t></a:t>
            </a:r>
            <a:r>
              <a:rPr lang="cs-CZ" dirty="0"/>
              <a:t> </a:t>
            </a:r>
            <a:r>
              <a:rPr lang="cs-CZ" dirty="0">
                <a:sym typeface="Symbol"/>
              </a:rPr>
              <a:t></a:t>
            </a:r>
            <a:r>
              <a:rPr lang="cs-CZ" dirty="0" err="1"/>
              <a:t>x</a:t>
            </a:r>
            <a:r>
              <a:rPr lang="cs-CZ" dirty="0"/>
              <a:t> (</a:t>
            </a:r>
            <a:r>
              <a:rPr lang="cs-CZ" dirty="0" err="1"/>
              <a:t>x</a:t>
            </a:r>
            <a:r>
              <a:rPr lang="cs-CZ" dirty="0"/>
              <a:t> </a:t>
            </a:r>
            <a:r>
              <a:rPr lang="cs-CZ" dirty="0">
                <a:sym typeface="Symbol"/>
              </a:rPr>
              <a:t></a:t>
            </a:r>
            <a:r>
              <a:rPr lang="cs-CZ" dirty="0"/>
              <a:t> A </a:t>
            </a:r>
            <a:r>
              <a:rPr lang="cs-CZ" dirty="0">
                <a:sym typeface="Symbol"/>
              </a:rPr>
              <a:t></a:t>
            </a:r>
            <a:r>
              <a:rPr lang="cs-CZ" dirty="0"/>
              <a:t> </a:t>
            </a:r>
            <a:r>
              <a:rPr lang="cs-CZ" dirty="0" err="1"/>
              <a:t>x</a:t>
            </a:r>
            <a:r>
              <a:rPr lang="cs-CZ" dirty="0"/>
              <a:t> </a:t>
            </a:r>
            <a:r>
              <a:rPr lang="cs-CZ" dirty="0">
                <a:sym typeface="Symbol"/>
              </a:rPr>
              <a:t></a:t>
            </a:r>
            <a:r>
              <a:rPr lang="cs-CZ" dirty="0"/>
              <a:t> B)</a:t>
            </a:r>
            <a:endParaRPr lang="en-US" dirty="0"/>
          </a:p>
          <a:p>
            <a:r>
              <a:rPr lang="en-US" dirty="0"/>
              <a:t>A ∩ B = {x | x ∈ A </a:t>
            </a:r>
            <a:r>
              <a:rPr lang="cs-CZ" dirty="0">
                <a:sym typeface="Symbol"/>
              </a:rPr>
              <a:t></a:t>
            </a:r>
            <a:r>
              <a:rPr lang="cs-CZ" dirty="0"/>
              <a:t> </a:t>
            </a:r>
            <a:r>
              <a:rPr lang="en-US" dirty="0"/>
              <a:t>x ∈ B} </a:t>
            </a:r>
          </a:p>
          <a:p>
            <a:r>
              <a:rPr lang="cs-CZ" dirty="0"/>
              <a:t>(disjunktní množiny: A </a:t>
            </a:r>
            <a:r>
              <a:rPr lang="cs-CZ" dirty="0">
                <a:sym typeface="Symbol"/>
              </a:rPr>
              <a:t></a:t>
            </a:r>
            <a:r>
              <a:rPr lang="cs-CZ" dirty="0"/>
              <a:t> B = 0)</a:t>
            </a:r>
            <a:endParaRPr lang="en-US" dirty="0"/>
          </a:p>
          <a:p>
            <a:r>
              <a:rPr lang="cs-CZ" dirty="0"/>
              <a:t> </a:t>
            </a:r>
            <a:endParaRPr lang="en-US" dirty="0"/>
          </a:p>
          <a:p>
            <a:r>
              <a:rPr lang="cs-CZ" u="sng" dirty="0"/>
              <a:t>rozdíl množin</a:t>
            </a:r>
            <a:endParaRPr lang="en-US" u="sng" dirty="0"/>
          </a:p>
          <a:p>
            <a:r>
              <a:rPr lang="cs-CZ" dirty="0"/>
              <a:t>A – B </a:t>
            </a:r>
            <a:r>
              <a:rPr lang="cs-CZ" dirty="0">
                <a:sym typeface="Symbol"/>
              </a:rPr>
              <a:t></a:t>
            </a:r>
            <a:r>
              <a:rPr lang="cs-CZ" dirty="0"/>
              <a:t> </a:t>
            </a:r>
            <a:r>
              <a:rPr lang="cs-CZ" dirty="0">
                <a:sym typeface="Symbol"/>
              </a:rPr>
              <a:t></a:t>
            </a:r>
            <a:r>
              <a:rPr lang="cs-CZ" dirty="0" err="1"/>
              <a:t>x</a:t>
            </a:r>
            <a:r>
              <a:rPr lang="cs-CZ" dirty="0"/>
              <a:t> (</a:t>
            </a:r>
            <a:r>
              <a:rPr lang="cs-CZ" dirty="0" err="1"/>
              <a:t>x</a:t>
            </a:r>
            <a:r>
              <a:rPr lang="cs-CZ" dirty="0"/>
              <a:t> </a:t>
            </a:r>
            <a:r>
              <a:rPr lang="cs-CZ" dirty="0">
                <a:sym typeface="Symbol"/>
              </a:rPr>
              <a:t></a:t>
            </a:r>
            <a:r>
              <a:rPr lang="cs-CZ" dirty="0"/>
              <a:t> A </a:t>
            </a:r>
            <a:r>
              <a:rPr lang="cs-CZ" dirty="0">
                <a:sym typeface="Symbol"/>
              </a:rPr>
              <a:t></a:t>
            </a:r>
            <a:r>
              <a:rPr lang="cs-CZ" dirty="0"/>
              <a:t> </a:t>
            </a:r>
            <a:r>
              <a:rPr lang="cs-CZ" dirty="0" err="1"/>
              <a:t>x</a:t>
            </a:r>
            <a:r>
              <a:rPr lang="cs-CZ" dirty="0"/>
              <a:t> </a:t>
            </a:r>
            <a:r>
              <a:rPr lang="cs-CZ" dirty="0">
                <a:sym typeface="Symbol"/>
              </a:rPr>
              <a:t></a:t>
            </a:r>
            <a:r>
              <a:rPr lang="cs-CZ" dirty="0"/>
              <a:t> B)</a:t>
            </a:r>
            <a:endParaRPr lang="en-US" dirty="0"/>
          </a:p>
          <a:p>
            <a:r>
              <a:rPr lang="cs-CZ" dirty="0"/>
              <a:t> </a:t>
            </a:r>
            <a:endParaRPr lang="en-US" dirty="0"/>
          </a:p>
          <a:p>
            <a:r>
              <a:rPr lang="cs-CZ" u="sng" dirty="0"/>
              <a:t>doplněk množiny</a:t>
            </a:r>
            <a:endParaRPr lang="en-US" u="sng" dirty="0"/>
          </a:p>
          <a:p>
            <a:r>
              <a:rPr lang="cs-CZ" dirty="0"/>
              <a:t>A‘= B – A </a:t>
            </a:r>
            <a:r>
              <a:rPr lang="cs-CZ" dirty="0">
                <a:sym typeface="Symbol"/>
              </a:rPr>
              <a:t></a:t>
            </a:r>
            <a:r>
              <a:rPr lang="cs-CZ" dirty="0"/>
              <a:t> </a:t>
            </a:r>
            <a:r>
              <a:rPr lang="cs-CZ" dirty="0">
                <a:sym typeface="Symbol"/>
              </a:rPr>
              <a:t></a:t>
            </a:r>
            <a:r>
              <a:rPr lang="cs-CZ" dirty="0" err="1"/>
              <a:t>x</a:t>
            </a:r>
            <a:r>
              <a:rPr lang="cs-CZ" dirty="0"/>
              <a:t> (</a:t>
            </a:r>
            <a:r>
              <a:rPr lang="cs-CZ" dirty="0" err="1"/>
              <a:t>x</a:t>
            </a:r>
            <a:r>
              <a:rPr lang="cs-CZ" dirty="0"/>
              <a:t> </a:t>
            </a:r>
            <a:r>
              <a:rPr lang="cs-CZ" dirty="0">
                <a:sym typeface="Symbol"/>
              </a:rPr>
              <a:t></a:t>
            </a:r>
            <a:r>
              <a:rPr lang="cs-CZ" dirty="0"/>
              <a:t> B </a:t>
            </a:r>
            <a:r>
              <a:rPr lang="cs-CZ" dirty="0">
                <a:sym typeface="Symbol"/>
              </a:rPr>
              <a:t></a:t>
            </a:r>
            <a:r>
              <a:rPr lang="cs-CZ" dirty="0"/>
              <a:t> </a:t>
            </a:r>
            <a:r>
              <a:rPr lang="cs-CZ" dirty="0" err="1"/>
              <a:t>x</a:t>
            </a:r>
            <a:r>
              <a:rPr lang="cs-CZ" dirty="0"/>
              <a:t> </a:t>
            </a:r>
            <a:r>
              <a:rPr lang="cs-CZ">
                <a:sym typeface="Symbol"/>
              </a:rPr>
              <a:t></a:t>
            </a:r>
            <a:r>
              <a:rPr lang="cs-CZ"/>
              <a:t> A)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8724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vlastnosti</a:t>
            </a:r>
            <a:r>
              <a:rPr lang="en-US" dirty="0"/>
              <a:t> </a:t>
            </a:r>
            <a:r>
              <a:rPr lang="en-US" dirty="0" err="1"/>
              <a:t>binárních</a:t>
            </a:r>
            <a:r>
              <a:rPr lang="en-US" dirty="0"/>
              <a:t> </a:t>
            </a:r>
            <a:r>
              <a:rPr lang="en-US" dirty="0" err="1"/>
              <a:t>operací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u="sng" dirty="0"/>
              <a:t>komutativní </a:t>
            </a:r>
            <a:r>
              <a:rPr lang="cs-CZ" dirty="0"/>
              <a:t>(nezáleží na pořadí)</a:t>
            </a:r>
            <a:endParaRPr lang="en-US" dirty="0"/>
          </a:p>
          <a:p>
            <a:pPr lvl="0"/>
            <a:r>
              <a:rPr lang="cs-CZ" dirty="0"/>
              <a:t>A </a:t>
            </a:r>
            <a:r>
              <a:rPr lang="cs-CZ" dirty="0">
                <a:sym typeface="Symbol"/>
              </a:rPr>
              <a:t></a:t>
            </a:r>
            <a:r>
              <a:rPr lang="cs-CZ" dirty="0"/>
              <a:t> B = B </a:t>
            </a:r>
            <a:r>
              <a:rPr lang="cs-CZ" dirty="0">
                <a:sym typeface="Symbol"/>
              </a:rPr>
              <a:t></a:t>
            </a:r>
            <a:r>
              <a:rPr lang="cs-CZ" dirty="0"/>
              <a:t> A</a:t>
            </a:r>
            <a:endParaRPr lang="en-US" dirty="0"/>
          </a:p>
          <a:p>
            <a:pPr lvl="0"/>
            <a:r>
              <a:rPr lang="cs-CZ" dirty="0"/>
              <a:t>A </a:t>
            </a:r>
            <a:r>
              <a:rPr lang="cs-CZ" dirty="0">
                <a:sym typeface="Symbol"/>
              </a:rPr>
              <a:t></a:t>
            </a:r>
            <a:r>
              <a:rPr lang="cs-CZ" dirty="0"/>
              <a:t> B = B </a:t>
            </a:r>
            <a:r>
              <a:rPr lang="cs-CZ" dirty="0">
                <a:sym typeface="Symbol"/>
              </a:rPr>
              <a:t></a:t>
            </a:r>
            <a:r>
              <a:rPr lang="cs-CZ" dirty="0"/>
              <a:t> A</a:t>
            </a:r>
          </a:p>
          <a:p>
            <a:pPr lvl="0"/>
            <a:endParaRPr lang="en-US" dirty="0"/>
          </a:p>
          <a:p>
            <a:r>
              <a:rPr lang="cs-CZ" u="sng" dirty="0"/>
              <a:t>asociativní </a:t>
            </a:r>
            <a:endParaRPr lang="en-US" u="sng" dirty="0"/>
          </a:p>
          <a:p>
            <a:pPr lvl="0"/>
            <a:r>
              <a:rPr lang="cs-CZ" dirty="0"/>
              <a:t>A </a:t>
            </a:r>
            <a:r>
              <a:rPr lang="cs-CZ" dirty="0">
                <a:sym typeface="Symbol"/>
              </a:rPr>
              <a:t></a:t>
            </a:r>
            <a:r>
              <a:rPr lang="cs-CZ" dirty="0"/>
              <a:t> (B </a:t>
            </a:r>
            <a:r>
              <a:rPr lang="cs-CZ" dirty="0">
                <a:sym typeface="Symbol"/>
              </a:rPr>
              <a:t></a:t>
            </a:r>
            <a:r>
              <a:rPr lang="cs-CZ" dirty="0"/>
              <a:t> C) = (A </a:t>
            </a:r>
            <a:r>
              <a:rPr lang="cs-CZ" dirty="0">
                <a:sym typeface="Symbol"/>
              </a:rPr>
              <a:t></a:t>
            </a:r>
            <a:r>
              <a:rPr lang="cs-CZ" dirty="0"/>
              <a:t> B) </a:t>
            </a:r>
            <a:r>
              <a:rPr lang="cs-CZ" dirty="0">
                <a:sym typeface="Symbol"/>
              </a:rPr>
              <a:t></a:t>
            </a:r>
            <a:r>
              <a:rPr lang="cs-CZ" dirty="0"/>
              <a:t> C</a:t>
            </a:r>
            <a:endParaRPr lang="en-US" dirty="0"/>
          </a:p>
          <a:p>
            <a:pPr lvl="0"/>
            <a:r>
              <a:rPr lang="cs-CZ" dirty="0"/>
              <a:t>A </a:t>
            </a:r>
            <a:r>
              <a:rPr lang="cs-CZ" dirty="0">
                <a:sym typeface="Symbol"/>
              </a:rPr>
              <a:t></a:t>
            </a:r>
            <a:r>
              <a:rPr lang="cs-CZ" dirty="0"/>
              <a:t> (B </a:t>
            </a:r>
            <a:r>
              <a:rPr lang="cs-CZ" dirty="0">
                <a:sym typeface="Symbol"/>
              </a:rPr>
              <a:t></a:t>
            </a:r>
            <a:r>
              <a:rPr lang="cs-CZ" dirty="0"/>
              <a:t> C) = (A </a:t>
            </a:r>
            <a:r>
              <a:rPr lang="cs-CZ" dirty="0">
                <a:sym typeface="Symbol"/>
              </a:rPr>
              <a:t></a:t>
            </a:r>
            <a:r>
              <a:rPr lang="cs-CZ" dirty="0"/>
              <a:t> B) </a:t>
            </a:r>
            <a:r>
              <a:rPr lang="cs-CZ" dirty="0">
                <a:sym typeface="Symbol"/>
              </a:rPr>
              <a:t></a:t>
            </a:r>
            <a:r>
              <a:rPr lang="cs-CZ" dirty="0"/>
              <a:t> C</a:t>
            </a:r>
          </a:p>
          <a:p>
            <a:pPr lvl="0"/>
            <a:endParaRPr lang="en-US" dirty="0"/>
          </a:p>
          <a:p>
            <a:r>
              <a:rPr lang="en-US" u="sng" dirty="0"/>
              <a:t>I</a:t>
            </a:r>
            <a:r>
              <a:rPr lang="cs-CZ" u="sng" dirty="0" err="1"/>
              <a:t>dempotentní</a:t>
            </a:r>
            <a:endParaRPr lang="cs-CZ" u="sng" dirty="0"/>
          </a:p>
          <a:p>
            <a:pPr lvl="0"/>
            <a:r>
              <a:rPr lang="cs-CZ" dirty="0"/>
              <a:t>A </a:t>
            </a:r>
            <a:r>
              <a:rPr lang="cs-CZ" dirty="0">
                <a:sym typeface="Symbol"/>
              </a:rPr>
              <a:t></a:t>
            </a:r>
            <a:r>
              <a:rPr lang="cs-CZ" dirty="0"/>
              <a:t> A = A</a:t>
            </a:r>
            <a:endParaRPr lang="en-US" dirty="0"/>
          </a:p>
          <a:p>
            <a:pPr lvl="0"/>
            <a:r>
              <a:rPr lang="cs-CZ" dirty="0"/>
              <a:t>A </a:t>
            </a:r>
            <a:r>
              <a:rPr lang="cs-CZ" dirty="0">
                <a:sym typeface="Symbol"/>
              </a:rPr>
              <a:t></a:t>
            </a:r>
            <a:r>
              <a:rPr lang="cs-CZ" dirty="0"/>
              <a:t> A = A</a:t>
            </a:r>
          </a:p>
          <a:p>
            <a:pPr lvl="0"/>
            <a:endParaRPr lang="en-US" dirty="0"/>
          </a:p>
          <a:p>
            <a:r>
              <a:rPr lang="cs-CZ" u="sng" dirty="0"/>
              <a:t>distributivní</a:t>
            </a:r>
            <a:endParaRPr lang="en-US" u="sng" dirty="0"/>
          </a:p>
          <a:p>
            <a:pPr lvl="0"/>
            <a:r>
              <a:rPr lang="cs-CZ" dirty="0"/>
              <a:t>A </a:t>
            </a:r>
            <a:r>
              <a:rPr lang="cs-CZ" dirty="0">
                <a:sym typeface="Symbol"/>
              </a:rPr>
              <a:t></a:t>
            </a:r>
            <a:r>
              <a:rPr lang="cs-CZ" dirty="0"/>
              <a:t> (B </a:t>
            </a:r>
            <a:r>
              <a:rPr lang="cs-CZ" dirty="0">
                <a:sym typeface="Symbol"/>
              </a:rPr>
              <a:t></a:t>
            </a:r>
            <a:r>
              <a:rPr lang="cs-CZ" dirty="0"/>
              <a:t> C) = (A </a:t>
            </a:r>
            <a:r>
              <a:rPr lang="cs-CZ" dirty="0">
                <a:sym typeface="Symbol"/>
              </a:rPr>
              <a:t></a:t>
            </a:r>
            <a:r>
              <a:rPr lang="cs-CZ" dirty="0"/>
              <a:t> B) </a:t>
            </a:r>
            <a:r>
              <a:rPr lang="cs-CZ" dirty="0">
                <a:sym typeface="Symbol"/>
              </a:rPr>
              <a:t></a:t>
            </a:r>
            <a:r>
              <a:rPr lang="cs-CZ" dirty="0"/>
              <a:t> (A </a:t>
            </a:r>
            <a:r>
              <a:rPr lang="cs-CZ" dirty="0">
                <a:sym typeface="Symbol"/>
              </a:rPr>
              <a:t></a:t>
            </a:r>
            <a:r>
              <a:rPr lang="cs-CZ" dirty="0"/>
              <a:t> C)</a:t>
            </a:r>
            <a:endParaRPr lang="en-US" dirty="0"/>
          </a:p>
          <a:p>
            <a:pPr lvl="0"/>
            <a:r>
              <a:rPr lang="cs-CZ" dirty="0"/>
              <a:t>A </a:t>
            </a:r>
            <a:r>
              <a:rPr lang="cs-CZ" dirty="0">
                <a:sym typeface="Symbol"/>
              </a:rPr>
              <a:t></a:t>
            </a:r>
            <a:r>
              <a:rPr lang="cs-CZ" dirty="0"/>
              <a:t> (B </a:t>
            </a:r>
            <a:r>
              <a:rPr lang="cs-CZ" dirty="0">
                <a:sym typeface="Symbol"/>
              </a:rPr>
              <a:t></a:t>
            </a:r>
            <a:r>
              <a:rPr lang="cs-CZ" dirty="0"/>
              <a:t> C) = (A </a:t>
            </a:r>
            <a:r>
              <a:rPr lang="cs-CZ" dirty="0">
                <a:sym typeface="Symbol"/>
              </a:rPr>
              <a:t></a:t>
            </a:r>
            <a:r>
              <a:rPr lang="cs-CZ" dirty="0"/>
              <a:t> B) </a:t>
            </a:r>
            <a:r>
              <a:rPr lang="cs-CZ">
                <a:sym typeface="Symbol"/>
              </a:rPr>
              <a:t></a:t>
            </a:r>
            <a:r>
              <a:rPr lang="cs-CZ"/>
              <a:t> (A </a:t>
            </a:r>
            <a:r>
              <a:rPr lang="cs-CZ" dirty="0">
                <a:sym typeface="Symbol"/>
              </a:rPr>
              <a:t></a:t>
            </a:r>
            <a:r>
              <a:rPr lang="cs-CZ" dirty="0"/>
              <a:t> C)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52548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Kartézský součin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u="sng" dirty="0"/>
              <a:t>uspořádaná dvojice</a:t>
            </a:r>
            <a:endParaRPr lang="en-US" u="sng" dirty="0"/>
          </a:p>
          <a:p>
            <a:r>
              <a:rPr lang="cs-CZ" dirty="0"/>
              <a:t>(a, b) = </a:t>
            </a:r>
            <a:r>
              <a:rPr lang="cs-CZ" dirty="0">
                <a:sym typeface="Symbol"/>
              </a:rPr>
              <a:t></a:t>
            </a:r>
            <a:r>
              <a:rPr lang="cs-CZ" dirty="0"/>
              <a:t>a</a:t>
            </a:r>
            <a:r>
              <a:rPr lang="cs-CZ" dirty="0">
                <a:sym typeface="Symbol"/>
              </a:rPr>
              <a:t></a:t>
            </a:r>
            <a:r>
              <a:rPr lang="cs-CZ" dirty="0"/>
              <a:t>, </a:t>
            </a:r>
            <a:r>
              <a:rPr lang="cs-CZ" dirty="0">
                <a:sym typeface="Symbol"/>
              </a:rPr>
              <a:t></a:t>
            </a:r>
            <a:r>
              <a:rPr lang="cs-CZ" dirty="0"/>
              <a:t>a, b</a:t>
            </a:r>
            <a:r>
              <a:rPr lang="cs-CZ" dirty="0">
                <a:sym typeface="Symbol"/>
              </a:rPr>
              <a:t></a:t>
            </a:r>
            <a:r>
              <a:rPr lang="cs-CZ" dirty="0" smtClean="0">
                <a:sym typeface="Symbol"/>
              </a:rPr>
              <a:t></a:t>
            </a:r>
          </a:p>
          <a:p>
            <a:r>
              <a:rPr lang="cs-CZ" sz="1700" dirty="0" smtClean="0">
                <a:sym typeface="Symbol"/>
              </a:rPr>
              <a:t>UD je dvouprvková množina obsahující jako své prvky dvě množiny, z nichž jedna je jednoprvková a je podmnožinou druhé, dvouprvkové. Prvek jednoprvkové množiny považujeme za první prvek UD, prvek dvouprvkové množiny, který není prvkem jednoprvkové množiny, považujeme za druhý prvek UD.</a:t>
            </a:r>
            <a:endParaRPr lang="en-US" sz="1700" dirty="0"/>
          </a:p>
          <a:p>
            <a:r>
              <a:rPr lang="cs-CZ" dirty="0"/>
              <a:t>(a, b) = (c, d) </a:t>
            </a:r>
            <a:r>
              <a:rPr lang="cs-CZ" dirty="0">
                <a:sym typeface="Symbol"/>
              </a:rPr>
              <a:t></a:t>
            </a:r>
            <a:r>
              <a:rPr lang="cs-CZ" dirty="0"/>
              <a:t> a = c </a:t>
            </a:r>
            <a:r>
              <a:rPr lang="cs-CZ" dirty="0">
                <a:sym typeface="Symbol"/>
              </a:rPr>
              <a:t></a:t>
            </a:r>
            <a:r>
              <a:rPr lang="cs-CZ" dirty="0"/>
              <a:t> b = </a:t>
            </a:r>
            <a:r>
              <a:rPr lang="cs-CZ" dirty="0" smtClean="0"/>
              <a:t>d</a:t>
            </a:r>
            <a:endParaRPr lang="en-US" dirty="0"/>
          </a:p>
          <a:p>
            <a:endParaRPr lang="en-US" dirty="0"/>
          </a:p>
          <a:p>
            <a:r>
              <a:rPr lang="en-US" u="sng" dirty="0" err="1"/>
              <a:t>kartézský</a:t>
            </a:r>
            <a:r>
              <a:rPr lang="en-US" u="sng" dirty="0"/>
              <a:t> </a:t>
            </a:r>
            <a:r>
              <a:rPr lang="en-US" u="sng" dirty="0" err="1" smtClean="0"/>
              <a:t>součin</a:t>
            </a:r>
            <a:r>
              <a:rPr lang="en-US" u="sng" dirty="0" smtClean="0"/>
              <a:t> </a:t>
            </a:r>
            <a:r>
              <a:rPr lang="en-US" u="sng" dirty="0" err="1" smtClean="0"/>
              <a:t>množin</a:t>
            </a:r>
            <a:r>
              <a:rPr lang="en-US" u="sng" dirty="0" smtClean="0"/>
              <a:t> A, B</a:t>
            </a:r>
            <a:endParaRPr lang="en-US" u="sng" dirty="0"/>
          </a:p>
          <a:p>
            <a:pPr lvl="0"/>
            <a:r>
              <a:rPr lang="cs-CZ" dirty="0"/>
              <a:t>A </a:t>
            </a:r>
            <a:r>
              <a:rPr lang="cs-CZ" dirty="0">
                <a:sym typeface="Symbol"/>
              </a:rPr>
              <a:t></a:t>
            </a:r>
            <a:r>
              <a:rPr lang="cs-CZ" dirty="0"/>
              <a:t> B = </a:t>
            </a:r>
            <a:r>
              <a:rPr lang="cs-CZ" dirty="0">
                <a:sym typeface="Symbol"/>
              </a:rPr>
              <a:t></a:t>
            </a:r>
            <a:r>
              <a:rPr lang="cs-CZ" dirty="0"/>
              <a:t>(a, b)</a:t>
            </a:r>
            <a:r>
              <a:rPr lang="en-US" dirty="0"/>
              <a:t>: </a:t>
            </a:r>
            <a:r>
              <a:rPr lang="en-GB" dirty="0"/>
              <a:t>a </a:t>
            </a:r>
            <a:r>
              <a:rPr lang="cs-CZ" dirty="0">
                <a:sym typeface="Symbol"/>
              </a:rPr>
              <a:t></a:t>
            </a:r>
            <a:r>
              <a:rPr lang="en-GB" dirty="0"/>
              <a:t> A </a:t>
            </a:r>
            <a:r>
              <a:rPr lang="en-GB" dirty="0">
                <a:sym typeface="Symbol"/>
              </a:rPr>
              <a:t></a:t>
            </a:r>
            <a:r>
              <a:rPr lang="en-GB" dirty="0"/>
              <a:t> b </a:t>
            </a:r>
            <a:r>
              <a:rPr lang="cs-CZ" dirty="0">
                <a:sym typeface="Symbol"/>
              </a:rPr>
              <a:t></a:t>
            </a:r>
            <a:r>
              <a:rPr lang="en-GB" dirty="0"/>
              <a:t> B}</a:t>
            </a:r>
            <a:r>
              <a:rPr lang="cs-CZ" dirty="0" smtClean="0">
                <a:sym typeface="Symbol"/>
              </a:rPr>
              <a:t></a:t>
            </a:r>
          </a:p>
          <a:p>
            <a:pPr lvl="0"/>
            <a:r>
              <a:rPr lang="cs-CZ" sz="1700" dirty="0" smtClean="0">
                <a:sym typeface="Symbol"/>
              </a:rPr>
              <a:t>KS množin A, B je množina všech uspořádaných dvojic takových, že jejich první prvek KS je prvkem množiny A a druhý prvek prvkem množiny B.</a:t>
            </a:r>
            <a:endParaRPr lang="en-US" sz="1700" dirty="0"/>
          </a:p>
          <a:p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17464125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Binární</a:t>
            </a:r>
            <a:r>
              <a:rPr lang="en-US" dirty="0"/>
              <a:t> </a:t>
            </a:r>
            <a:r>
              <a:rPr lang="en-US" dirty="0" err="1"/>
              <a:t>relace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u="sng" dirty="0"/>
              <a:t>Definice</a:t>
            </a:r>
            <a:r>
              <a:rPr lang="cs-CZ" dirty="0"/>
              <a:t>: </a:t>
            </a:r>
            <a:r>
              <a:rPr lang="cs-CZ" b="0" dirty="0"/>
              <a:t>Binární relace z množiny A do množiny B se nazývá každá podmnožina kartézského součinu A </a:t>
            </a:r>
            <a:r>
              <a:rPr lang="cs-CZ" b="0" dirty="0" err="1"/>
              <a:t>x</a:t>
            </a:r>
            <a:r>
              <a:rPr lang="cs-CZ" b="0" dirty="0"/>
              <a:t> B. </a:t>
            </a:r>
          </a:p>
          <a:p>
            <a:r>
              <a:rPr lang="cs-CZ" b="0" dirty="0"/>
              <a:t>Je-li A = B, pak mluvíme o binární relaci v množině A.</a:t>
            </a:r>
            <a:endParaRPr lang="en-US" b="0" dirty="0"/>
          </a:p>
          <a:p>
            <a:r>
              <a:rPr lang="cs-CZ" b="0" dirty="0" err="1"/>
              <a:t>Doplňkova</a:t>
            </a:r>
            <a:r>
              <a:rPr lang="cs-CZ" b="0" dirty="0"/>
              <a:t>́ relace </a:t>
            </a:r>
            <a:r>
              <a:rPr lang="cs-CZ" b="0" dirty="0" err="1"/>
              <a:t>R</a:t>
            </a:r>
            <a:r>
              <a:rPr lang="cs-CZ" b="0" dirty="0"/>
              <a:t> ́ k relaci </a:t>
            </a:r>
            <a:r>
              <a:rPr lang="cs-CZ" b="0" dirty="0" err="1"/>
              <a:t>R</a:t>
            </a:r>
            <a:r>
              <a:rPr lang="cs-CZ" b="0" dirty="0"/>
              <a:t> v množině A je množina všech uspořádaných dvojic z A </a:t>
            </a:r>
            <a:r>
              <a:rPr lang="cs-CZ" b="0" dirty="0" err="1"/>
              <a:t>x</a:t>
            </a:r>
            <a:r>
              <a:rPr lang="cs-CZ" b="0" dirty="0"/>
              <a:t> A, které nepatří do relace </a:t>
            </a:r>
            <a:r>
              <a:rPr lang="cs-CZ" b="0" dirty="0" err="1"/>
              <a:t>R</a:t>
            </a:r>
            <a:r>
              <a:rPr lang="cs-CZ" b="0" dirty="0"/>
              <a:t>, tj. </a:t>
            </a:r>
            <a:r>
              <a:rPr lang="cs-CZ" b="0" dirty="0" err="1"/>
              <a:t>R</a:t>
            </a:r>
            <a:r>
              <a:rPr lang="cs-CZ" b="0" dirty="0"/>
              <a:t> ́= (A </a:t>
            </a:r>
            <a:r>
              <a:rPr lang="cs-CZ" b="0" dirty="0" err="1"/>
              <a:t>x</a:t>
            </a:r>
            <a:r>
              <a:rPr lang="cs-CZ" b="0" dirty="0"/>
              <a:t> A) – R. </a:t>
            </a:r>
            <a:endParaRPr lang="en-US" b="0" dirty="0"/>
          </a:p>
          <a:p>
            <a:r>
              <a:rPr lang="cs-CZ" b="0" dirty="0"/>
              <a:t>Relace </a:t>
            </a:r>
            <a:r>
              <a:rPr lang="cs-CZ" b="0" dirty="0" err="1"/>
              <a:t>R</a:t>
            </a:r>
            <a:r>
              <a:rPr lang="cs-CZ" b="0" dirty="0"/>
              <a:t> z množiny A do množiny B se nazývá </a:t>
            </a:r>
            <a:r>
              <a:rPr lang="cs-CZ" dirty="0"/>
              <a:t>zobrazením</a:t>
            </a:r>
            <a:r>
              <a:rPr lang="cs-CZ" b="0" dirty="0"/>
              <a:t> z A do B, právě když ke každému prvku a ∈A existuje nejvýše jeden prvek b ∈B takový, že platí (a, b) ∈R.</a:t>
            </a:r>
            <a:br>
              <a:rPr lang="cs-CZ" b="0" dirty="0"/>
            </a:br>
            <a:r>
              <a:rPr lang="cs-CZ" b="0" dirty="0"/>
              <a:t>(Tedy každý prvek z množiny A se může vyskytnout jako první složka uspořádané dvojice v relaci </a:t>
            </a:r>
            <a:r>
              <a:rPr lang="cs-CZ" b="0" dirty="0" err="1"/>
              <a:t>R</a:t>
            </a:r>
            <a:r>
              <a:rPr lang="cs-CZ" b="0" dirty="0"/>
              <a:t> nejvýše jednou.) </a:t>
            </a:r>
            <a:endParaRPr lang="en-US" b="0" dirty="0"/>
          </a:p>
          <a:p>
            <a:r>
              <a:rPr lang="cs-CZ" b="0" dirty="0"/>
              <a:t>Jestliže (a, b) ∈</a:t>
            </a:r>
            <a:r>
              <a:rPr lang="cs-CZ" b="0" dirty="0" err="1"/>
              <a:t>R</a:t>
            </a:r>
            <a:r>
              <a:rPr lang="cs-CZ" b="0" dirty="0"/>
              <a:t>, pak prvek a nazýváme vzorem prvku b a prvek b obrazem prvku a v zobrazení </a:t>
            </a:r>
            <a:r>
              <a:rPr lang="cs-CZ" b="0" dirty="0" err="1"/>
              <a:t>R</a:t>
            </a:r>
            <a:r>
              <a:rPr lang="cs-CZ" b="0" dirty="0"/>
              <a:t> (nebo že zobrazení </a:t>
            </a:r>
            <a:r>
              <a:rPr lang="cs-CZ" b="0" dirty="0" err="1"/>
              <a:t>R</a:t>
            </a:r>
            <a:r>
              <a:rPr lang="cs-CZ" b="0" dirty="0"/>
              <a:t> přiřazuje prvku a prvek b). </a:t>
            </a:r>
            <a:endParaRPr lang="en-US" b="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5007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Vlastnosti</a:t>
            </a:r>
            <a:r>
              <a:rPr lang="en-US" dirty="0"/>
              <a:t> </a:t>
            </a:r>
            <a:r>
              <a:rPr lang="en-US" dirty="0" err="1"/>
              <a:t>relací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0" dirty="0"/>
              <a:t>Nechť U je binární relace v A. Relace U se nazývá:</a:t>
            </a:r>
            <a:endParaRPr lang="en-US" b="0" dirty="0"/>
          </a:p>
          <a:p>
            <a:r>
              <a:rPr lang="cs-CZ" b="0" dirty="0"/>
              <a:t>1. </a:t>
            </a:r>
            <a:r>
              <a:rPr lang="cs-CZ" dirty="0"/>
              <a:t>reflexivní</a:t>
            </a:r>
            <a:r>
              <a:rPr lang="cs-CZ" b="0" dirty="0"/>
              <a:t> právě, když pro všechny prvky platí, že prvek je v relaci se sebou samým</a:t>
            </a:r>
            <a:endParaRPr lang="en-US" b="0" dirty="0"/>
          </a:p>
          <a:p>
            <a:r>
              <a:rPr lang="cs-CZ" b="0" dirty="0">
                <a:sym typeface="Symbol"/>
              </a:rPr>
              <a:t></a:t>
            </a:r>
            <a:r>
              <a:rPr lang="cs-CZ" b="0" dirty="0" err="1"/>
              <a:t>x</a:t>
            </a:r>
            <a:r>
              <a:rPr lang="cs-CZ" b="0" dirty="0"/>
              <a:t> </a:t>
            </a:r>
            <a:r>
              <a:rPr lang="cs-CZ" b="0" dirty="0">
                <a:sym typeface="Symbol"/>
              </a:rPr>
              <a:t></a:t>
            </a:r>
            <a:r>
              <a:rPr lang="cs-CZ" b="0" dirty="0"/>
              <a:t> A: (</a:t>
            </a:r>
            <a:r>
              <a:rPr lang="cs-CZ" b="0" dirty="0" err="1"/>
              <a:t>x</a:t>
            </a:r>
            <a:r>
              <a:rPr lang="cs-CZ" b="0" dirty="0"/>
              <a:t>, </a:t>
            </a:r>
            <a:r>
              <a:rPr lang="cs-CZ" b="0" dirty="0" err="1"/>
              <a:t>x</a:t>
            </a:r>
            <a:r>
              <a:rPr lang="cs-CZ" b="0" dirty="0"/>
              <a:t>) </a:t>
            </a:r>
            <a:r>
              <a:rPr lang="cs-CZ" b="0" dirty="0">
                <a:sym typeface="Symbol"/>
              </a:rPr>
              <a:t></a:t>
            </a:r>
            <a:r>
              <a:rPr lang="cs-CZ" b="0" dirty="0"/>
              <a:t> U</a:t>
            </a:r>
            <a:endParaRPr lang="en-US" b="0" dirty="0"/>
          </a:p>
          <a:p>
            <a:r>
              <a:rPr lang="cs-CZ" b="0" dirty="0"/>
              <a:t>2. </a:t>
            </a:r>
            <a:r>
              <a:rPr lang="cs-CZ" dirty="0"/>
              <a:t>antireflexivní</a:t>
            </a:r>
            <a:r>
              <a:rPr lang="cs-CZ" b="0" dirty="0"/>
              <a:t> právě, když platí</a:t>
            </a:r>
            <a:endParaRPr lang="en-US" b="0" dirty="0"/>
          </a:p>
          <a:p>
            <a:r>
              <a:rPr lang="cs-CZ" b="0" dirty="0">
                <a:sym typeface="Symbol"/>
              </a:rPr>
              <a:t></a:t>
            </a:r>
            <a:r>
              <a:rPr lang="cs-CZ" b="0" dirty="0" err="1"/>
              <a:t>x</a:t>
            </a:r>
            <a:r>
              <a:rPr lang="cs-CZ" b="0" dirty="0"/>
              <a:t> </a:t>
            </a:r>
            <a:r>
              <a:rPr lang="cs-CZ" b="0" dirty="0">
                <a:sym typeface="Symbol"/>
              </a:rPr>
              <a:t></a:t>
            </a:r>
            <a:r>
              <a:rPr lang="cs-CZ" b="0" dirty="0"/>
              <a:t> A: (</a:t>
            </a:r>
            <a:r>
              <a:rPr lang="cs-CZ" b="0" dirty="0" err="1"/>
              <a:t>x</a:t>
            </a:r>
            <a:r>
              <a:rPr lang="cs-CZ" b="0" dirty="0"/>
              <a:t>, </a:t>
            </a:r>
            <a:r>
              <a:rPr lang="cs-CZ" b="0" dirty="0" err="1"/>
              <a:t>x</a:t>
            </a:r>
            <a:r>
              <a:rPr lang="cs-CZ" b="0" dirty="0"/>
              <a:t>) </a:t>
            </a:r>
            <a:r>
              <a:rPr lang="cs-CZ" b="0" dirty="0">
                <a:sym typeface="Symbol"/>
              </a:rPr>
              <a:t></a:t>
            </a:r>
            <a:r>
              <a:rPr lang="cs-CZ" b="0" dirty="0"/>
              <a:t> U </a:t>
            </a:r>
            <a:endParaRPr lang="en-US" b="0" dirty="0"/>
          </a:p>
          <a:p>
            <a:r>
              <a:rPr lang="cs-CZ" b="0" dirty="0"/>
              <a:t>3. </a:t>
            </a:r>
            <a:r>
              <a:rPr lang="cs-CZ" dirty="0"/>
              <a:t>symetrická</a:t>
            </a:r>
            <a:r>
              <a:rPr lang="cs-CZ" b="0" dirty="0"/>
              <a:t> právě, když platí</a:t>
            </a:r>
            <a:endParaRPr lang="en-US" b="0" dirty="0"/>
          </a:p>
          <a:p>
            <a:r>
              <a:rPr lang="cs-CZ" b="0" dirty="0">
                <a:sym typeface="Symbol"/>
              </a:rPr>
              <a:t></a:t>
            </a:r>
            <a:r>
              <a:rPr lang="cs-CZ" b="0" dirty="0" err="1"/>
              <a:t>x</a:t>
            </a:r>
            <a:r>
              <a:rPr lang="cs-CZ" b="0" dirty="0"/>
              <a:t>, </a:t>
            </a:r>
            <a:r>
              <a:rPr lang="cs-CZ" b="0" dirty="0" err="1"/>
              <a:t>y</a:t>
            </a:r>
            <a:r>
              <a:rPr lang="cs-CZ" b="0" dirty="0"/>
              <a:t> </a:t>
            </a:r>
            <a:r>
              <a:rPr lang="cs-CZ" b="0" dirty="0">
                <a:sym typeface="Symbol"/>
              </a:rPr>
              <a:t></a:t>
            </a:r>
            <a:r>
              <a:rPr lang="cs-CZ" b="0" dirty="0"/>
              <a:t> A: (</a:t>
            </a:r>
            <a:r>
              <a:rPr lang="cs-CZ" b="0" dirty="0" err="1"/>
              <a:t>x</a:t>
            </a:r>
            <a:r>
              <a:rPr lang="cs-CZ" b="0" dirty="0"/>
              <a:t>, </a:t>
            </a:r>
            <a:r>
              <a:rPr lang="cs-CZ" b="0" dirty="0" err="1"/>
              <a:t>y</a:t>
            </a:r>
            <a:r>
              <a:rPr lang="cs-CZ" b="0" dirty="0"/>
              <a:t>) </a:t>
            </a:r>
            <a:r>
              <a:rPr lang="cs-CZ" b="0" dirty="0">
                <a:sym typeface="Symbol"/>
              </a:rPr>
              <a:t></a:t>
            </a:r>
            <a:r>
              <a:rPr lang="cs-CZ" b="0" dirty="0"/>
              <a:t> U </a:t>
            </a:r>
            <a:r>
              <a:rPr lang="cs-CZ" b="0" dirty="0">
                <a:sym typeface="Symbol"/>
              </a:rPr>
              <a:t></a:t>
            </a:r>
            <a:r>
              <a:rPr lang="cs-CZ" b="0" dirty="0"/>
              <a:t> (</a:t>
            </a:r>
            <a:r>
              <a:rPr lang="cs-CZ" b="0" dirty="0" err="1"/>
              <a:t>y</a:t>
            </a:r>
            <a:r>
              <a:rPr lang="cs-CZ" b="0" dirty="0"/>
              <a:t>, </a:t>
            </a:r>
            <a:r>
              <a:rPr lang="cs-CZ" b="0" dirty="0" err="1"/>
              <a:t>x</a:t>
            </a:r>
            <a:r>
              <a:rPr lang="cs-CZ" b="0" dirty="0"/>
              <a:t>) </a:t>
            </a:r>
            <a:r>
              <a:rPr lang="cs-CZ" b="0" dirty="0">
                <a:sym typeface="Symbol"/>
              </a:rPr>
              <a:t></a:t>
            </a:r>
            <a:r>
              <a:rPr lang="cs-CZ" b="0" dirty="0"/>
              <a:t> U</a:t>
            </a:r>
            <a:endParaRPr lang="en-US" b="0" dirty="0"/>
          </a:p>
          <a:p>
            <a:r>
              <a:rPr lang="cs-CZ" b="0" dirty="0"/>
              <a:t>4. </a:t>
            </a:r>
            <a:r>
              <a:rPr lang="cs-CZ" dirty="0"/>
              <a:t>antisymetrická</a:t>
            </a:r>
            <a:r>
              <a:rPr lang="cs-CZ" b="0" dirty="0"/>
              <a:t> právě, když platí</a:t>
            </a:r>
            <a:endParaRPr lang="en-US" b="0" dirty="0"/>
          </a:p>
          <a:p>
            <a:r>
              <a:rPr lang="cs-CZ" b="0" dirty="0">
                <a:sym typeface="Symbol"/>
              </a:rPr>
              <a:t></a:t>
            </a:r>
            <a:r>
              <a:rPr lang="cs-CZ" b="0" dirty="0" err="1"/>
              <a:t>x</a:t>
            </a:r>
            <a:r>
              <a:rPr lang="cs-CZ" b="0" dirty="0"/>
              <a:t>, </a:t>
            </a:r>
            <a:r>
              <a:rPr lang="cs-CZ" b="0" dirty="0" err="1"/>
              <a:t>y</a:t>
            </a:r>
            <a:r>
              <a:rPr lang="cs-CZ" b="0" dirty="0"/>
              <a:t> </a:t>
            </a:r>
            <a:r>
              <a:rPr lang="cs-CZ" b="0" dirty="0">
                <a:sym typeface="Symbol"/>
              </a:rPr>
              <a:t></a:t>
            </a:r>
            <a:r>
              <a:rPr lang="cs-CZ" b="0" dirty="0"/>
              <a:t> A: (</a:t>
            </a:r>
            <a:r>
              <a:rPr lang="cs-CZ" b="0" dirty="0" err="1"/>
              <a:t>x</a:t>
            </a:r>
            <a:r>
              <a:rPr lang="cs-CZ" b="0" dirty="0"/>
              <a:t>, </a:t>
            </a:r>
            <a:r>
              <a:rPr lang="cs-CZ" b="0" dirty="0" err="1"/>
              <a:t>y</a:t>
            </a:r>
            <a:r>
              <a:rPr lang="cs-CZ" b="0" dirty="0"/>
              <a:t>) </a:t>
            </a:r>
            <a:r>
              <a:rPr lang="cs-CZ" b="0" dirty="0">
                <a:sym typeface="Symbol"/>
              </a:rPr>
              <a:t></a:t>
            </a:r>
            <a:r>
              <a:rPr lang="cs-CZ" b="0" dirty="0"/>
              <a:t> U </a:t>
            </a:r>
            <a:r>
              <a:rPr lang="cs-CZ" b="0" dirty="0">
                <a:sym typeface="Symbol"/>
              </a:rPr>
              <a:t></a:t>
            </a:r>
            <a:r>
              <a:rPr lang="cs-CZ" b="0" dirty="0"/>
              <a:t> </a:t>
            </a:r>
            <a:r>
              <a:rPr lang="cs-CZ" b="0" dirty="0" err="1"/>
              <a:t>x</a:t>
            </a:r>
            <a:r>
              <a:rPr lang="cs-CZ" b="0" dirty="0"/>
              <a:t> </a:t>
            </a:r>
            <a:r>
              <a:rPr lang="cs-CZ" b="0" dirty="0">
                <a:sym typeface="Symbol"/>
              </a:rPr>
              <a:t></a:t>
            </a:r>
            <a:r>
              <a:rPr lang="cs-CZ" b="0" dirty="0"/>
              <a:t> </a:t>
            </a:r>
            <a:r>
              <a:rPr lang="cs-CZ" b="0" dirty="0" err="1"/>
              <a:t>y</a:t>
            </a:r>
            <a:r>
              <a:rPr lang="cs-CZ" b="0" dirty="0"/>
              <a:t> </a:t>
            </a:r>
            <a:r>
              <a:rPr lang="cs-CZ" b="0" dirty="0">
                <a:sym typeface="Symbol"/>
              </a:rPr>
              <a:t></a:t>
            </a:r>
            <a:r>
              <a:rPr lang="cs-CZ" b="0" dirty="0"/>
              <a:t> (</a:t>
            </a:r>
            <a:r>
              <a:rPr lang="cs-CZ" b="0" dirty="0" err="1"/>
              <a:t>y</a:t>
            </a:r>
            <a:r>
              <a:rPr lang="cs-CZ" b="0" dirty="0"/>
              <a:t>, </a:t>
            </a:r>
            <a:r>
              <a:rPr lang="cs-CZ" b="0" dirty="0" err="1"/>
              <a:t>x</a:t>
            </a:r>
            <a:r>
              <a:rPr lang="cs-CZ" b="0" dirty="0"/>
              <a:t>) </a:t>
            </a:r>
            <a:r>
              <a:rPr lang="cs-CZ" b="0" dirty="0">
                <a:sym typeface="Symbol"/>
              </a:rPr>
              <a:t></a:t>
            </a:r>
            <a:r>
              <a:rPr lang="cs-CZ" b="0" dirty="0"/>
              <a:t> U</a:t>
            </a:r>
            <a:endParaRPr lang="en-US" b="0" dirty="0"/>
          </a:p>
          <a:p>
            <a:r>
              <a:rPr lang="cs-CZ" b="0" dirty="0"/>
              <a:t>5. </a:t>
            </a:r>
            <a:r>
              <a:rPr lang="cs-CZ" dirty="0"/>
              <a:t>transitivní</a:t>
            </a:r>
            <a:r>
              <a:rPr lang="cs-CZ" b="0" dirty="0"/>
              <a:t> právě, když platí</a:t>
            </a:r>
            <a:endParaRPr lang="en-US" b="0" dirty="0"/>
          </a:p>
          <a:p>
            <a:r>
              <a:rPr lang="cs-CZ" b="0" dirty="0">
                <a:sym typeface="Symbol"/>
              </a:rPr>
              <a:t></a:t>
            </a:r>
            <a:r>
              <a:rPr lang="cs-CZ" b="0" dirty="0" err="1"/>
              <a:t>x</a:t>
            </a:r>
            <a:r>
              <a:rPr lang="cs-CZ" b="0" dirty="0"/>
              <a:t>, </a:t>
            </a:r>
            <a:r>
              <a:rPr lang="cs-CZ" b="0" dirty="0" err="1"/>
              <a:t>y</a:t>
            </a:r>
            <a:r>
              <a:rPr lang="cs-CZ" b="0" dirty="0"/>
              <a:t>, z </a:t>
            </a:r>
            <a:r>
              <a:rPr lang="cs-CZ" b="0" dirty="0">
                <a:sym typeface="Symbol"/>
              </a:rPr>
              <a:t></a:t>
            </a:r>
            <a:r>
              <a:rPr lang="cs-CZ" b="0" dirty="0"/>
              <a:t> A: (</a:t>
            </a:r>
            <a:r>
              <a:rPr lang="cs-CZ" b="0" dirty="0" err="1"/>
              <a:t>x</a:t>
            </a:r>
            <a:r>
              <a:rPr lang="cs-CZ" b="0" dirty="0"/>
              <a:t>, </a:t>
            </a:r>
            <a:r>
              <a:rPr lang="cs-CZ" b="0" dirty="0" err="1"/>
              <a:t>y</a:t>
            </a:r>
            <a:r>
              <a:rPr lang="cs-CZ" b="0" dirty="0"/>
              <a:t>) </a:t>
            </a:r>
            <a:r>
              <a:rPr lang="cs-CZ" b="0" dirty="0">
                <a:sym typeface="Symbol"/>
              </a:rPr>
              <a:t></a:t>
            </a:r>
            <a:r>
              <a:rPr lang="cs-CZ" b="0" dirty="0"/>
              <a:t> U </a:t>
            </a:r>
            <a:r>
              <a:rPr lang="cs-CZ" b="0" dirty="0">
                <a:sym typeface="Symbol"/>
              </a:rPr>
              <a:t></a:t>
            </a:r>
            <a:r>
              <a:rPr lang="cs-CZ" b="0" dirty="0"/>
              <a:t> (</a:t>
            </a:r>
            <a:r>
              <a:rPr lang="cs-CZ" b="0" dirty="0" err="1"/>
              <a:t>y</a:t>
            </a:r>
            <a:r>
              <a:rPr lang="cs-CZ" b="0" dirty="0"/>
              <a:t>, z) </a:t>
            </a:r>
            <a:r>
              <a:rPr lang="cs-CZ" b="0" dirty="0">
                <a:sym typeface="Symbol"/>
              </a:rPr>
              <a:t></a:t>
            </a:r>
            <a:r>
              <a:rPr lang="cs-CZ" b="0" dirty="0"/>
              <a:t> U </a:t>
            </a:r>
            <a:r>
              <a:rPr lang="cs-CZ" b="0" dirty="0">
                <a:sym typeface="Symbol"/>
              </a:rPr>
              <a:t></a:t>
            </a:r>
            <a:r>
              <a:rPr lang="cs-CZ" b="0" dirty="0"/>
              <a:t> (</a:t>
            </a:r>
            <a:r>
              <a:rPr lang="cs-CZ" b="0" dirty="0" err="1"/>
              <a:t>x</a:t>
            </a:r>
            <a:r>
              <a:rPr lang="cs-CZ" b="0" dirty="0"/>
              <a:t>, z) </a:t>
            </a:r>
            <a:r>
              <a:rPr lang="cs-CZ" b="0" dirty="0">
                <a:sym typeface="Symbol"/>
              </a:rPr>
              <a:t></a:t>
            </a:r>
            <a:r>
              <a:rPr lang="cs-CZ" b="0" dirty="0"/>
              <a:t> U</a:t>
            </a:r>
            <a:endParaRPr lang="en-US" b="0" dirty="0"/>
          </a:p>
          <a:p>
            <a:r>
              <a:rPr lang="cs-CZ" b="0" dirty="0"/>
              <a:t>5. </a:t>
            </a:r>
            <a:r>
              <a:rPr lang="cs-CZ" dirty="0"/>
              <a:t>Ekvivalence</a:t>
            </a:r>
            <a:r>
              <a:rPr lang="cs-CZ" b="0" dirty="0"/>
              <a:t> je binární relace, která je reflexivní, symetrická, a tranzitivní současně.</a:t>
            </a:r>
            <a:endParaRPr lang="en-US" b="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8031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Essential.thmx</Template>
  <TotalTime>18</TotalTime>
  <Words>708</Words>
  <Application>Microsoft Macintosh PowerPoint</Application>
  <PresentationFormat>On-screen Show (4:3)</PresentationFormat>
  <Paragraphs>77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Essential</vt:lpstr>
      <vt:lpstr>množiny</vt:lpstr>
      <vt:lpstr>Vztahy mezi množinami</vt:lpstr>
      <vt:lpstr>Množinové operace</vt:lpstr>
      <vt:lpstr>vlastnosti binárních operací</vt:lpstr>
      <vt:lpstr>Kartézský součin</vt:lpstr>
      <vt:lpstr>Binární relace</vt:lpstr>
      <vt:lpstr>Vlastnosti relací</vt:lpstr>
    </vt:vector>
  </TitlesOfParts>
  <Company>Fort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množiny</dc:title>
  <dc:creator>Bohumil Fort</dc:creator>
  <cp:lastModifiedBy>Bohumil Fort</cp:lastModifiedBy>
  <cp:revision>8</cp:revision>
  <dcterms:created xsi:type="dcterms:W3CDTF">2017-10-01T13:37:04Z</dcterms:created>
  <dcterms:modified xsi:type="dcterms:W3CDTF">2020-03-17T21:46:34Z</dcterms:modified>
</cp:coreProperties>
</file>