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56" r:id="rId2"/>
    <p:sldId id="266" r:id="rId3"/>
    <p:sldId id="257" r:id="rId4"/>
    <p:sldId id="258" r:id="rId5"/>
    <p:sldId id="260" r:id="rId6"/>
    <p:sldId id="259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F3899-EDC3-46EA-A38B-1B225C0D785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8AC07-D602-4215-8972-9860E87E56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46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4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5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7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55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71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10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563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28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29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23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4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70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26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7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9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69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77CE-42C3-43FD-8AA4-0D035A961194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89D409-7E86-4208-9F5A-4521B040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97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File:Carlrogers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Teorie C. R. </a:t>
            </a:r>
            <a:r>
              <a:rPr lang="cs-CZ" dirty="0" err="1"/>
              <a:t>Rogerse</a:t>
            </a:r>
            <a:r>
              <a:rPr lang="cs-CZ" dirty="0"/>
              <a:t> v poradenství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04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2"/>
          </a:solidFill>
        </p:spPr>
        <p:txBody>
          <a:bodyPr/>
          <a:lstStyle/>
          <a:p>
            <a:r>
              <a:rPr lang="cs-CZ" dirty="0" err="1"/>
              <a:t>Carl</a:t>
            </a:r>
            <a:r>
              <a:rPr lang="cs-CZ" dirty="0"/>
              <a:t> </a:t>
            </a:r>
            <a:r>
              <a:rPr lang="cs-CZ" dirty="0" err="1"/>
              <a:t>Ransom</a:t>
            </a:r>
            <a:r>
              <a:rPr lang="cs-CZ" dirty="0"/>
              <a:t> </a:t>
            </a:r>
            <a:r>
              <a:rPr lang="cs-CZ" dirty="0" err="1"/>
              <a:t>Rogers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1916832"/>
            <a:ext cx="5626968" cy="432511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sz="1200" dirty="0"/>
              <a:t>Narozen 8.1.1902 v </a:t>
            </a:r>
            <a:r>
              <a:rPr lang="cs-CZ" sz="1200" dirty="0" err="1"/>
              <a:t>Oak</a:t>
            </a:r>
            <a:r>
              <a:rPr lang="cs-CZ" sz="1200" dirty="0"/>
              <a:t> Parku (Chicago-předměstí), Zemřel v r.1987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sz="1200" dirty="0"/>
              <a:t>studium teologie, pedagogiky, psychologie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sz="1200" dirty="0"/>
              <a:t>Od r.1940 profesor psychologie na univerzitě v Ohiu, později v Chicagu i Wisconsinu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sz="1200" dirty="0"/>
              <a:t>V r. 1964 zakládá Centrum pro studium člověka v La </a:t>
            </a:r>
            <a:r>
              <a:rPr lang="cs-CZ" sz="1200" dirty="0" err="1"/>
              <a:t>Jolla</a:t>
            </a:r>
            <a:r>
              <a:rPr lang="cs-CZ" sz="1200" dirty="0"/>
              <a:t> 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cs-CZ" sz="1200" dirty="0"/>
              <a:t>v r. 1987 byl navržen na Nobelovu cenu za mír</a:t>
            </a:r>
          </a:p>
          <a:p>
            <a:endParaRPr lang="cs-CZ" sz="1200" dirty="0"/>
          </a:p>
        </p:txBody>
      </p:sp>
      <p:pic>
        <p:nvPicPr>
          <p:cNvPr id="1026" name="Picture 2" descr="Carlroge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1"/>
            <a:ext cx="2664296" cy="43030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219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období 1940-1950 nedirektivní poradenství</a:t>
            </a:r>
          </a:p>
          <a:p>
            <a:pPr marL="0" indent="0">
              <a:buNone/>
            </a:pPr>
            <a:r>
              <a:rPr lang="cs-CZ" dirty="0"/>
              <a:t>Dílo: (</a:t>
            </a:r>
            <a:r>
              <a:rPr lang="cs-CZ" i="1" dirty="0" err="1"/>
              <a:t>Counseling</a:t>
            </a:r>
            <a:r>
              <a:rPr lang="cs-CZ" i="1" dirty="0"/>
              <a:t> and </a:t>
            </a:r>
            <a:r>
              <a:rPr lang="cs-CZ" i="1" dirty="0" err="1"/>
              <a:t>psychotherapy</a:t>
            </a:r>
            <a:r>
              <a:rPr lang="cs-CZ" dirty="0"/>
              <a:t>)</a:t>
            </a:r>
          </a:p>
          <a:p>
            <a:r>
              <a:rPr lang="cs-CZ" dirty="0"/>
              <a:t>2. období 1950-1960 reflektivní psychoterapie (psychoterapie zaměřená na klienta)</a:t>
            </a:r>
          </a:p>
          <a:p>
            <a:pPr marL="0" indent="0">
              <a:buNone/>
            </a:pPr>
            <a:r>
              <a:rPr lang="cs-CZ" dirty="0"/>
              <a:t>Dílo: </a:t>
            </a:r>
            <a:r>
              <a:rPr lang="cs-CZ" i="1" dirty="0" err="1"/>
              <a:t>Client-centred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endParaRPr lang="cs-CZ" i="1" dirty="0"/>
          </a:p>
          <a:p>
            <a:r>
              <a:rPr lang="cs-CZ" dirty="0"/>
              <a:t>3. Období 1960-1970 zážitková psychoterapie</a:t>
            </a:r>
          </a:p>
          <a:p>
            <a:pPr marL="0" indent="0">
              <a:buNone/>
            </a:pPr>
            <a:r>
              <a:rPr lang="cs-CZ" dirty="0"/>
              <a:t>Dílo: </a:t>
            </a:r>
            <a:r>
              <a:rPr lang="cs-CZ" i="1" dirty="0"/>
              <a:t>On </a:t>
            </a:r>
            <a:r>
              <a:rPr lang="cs-CZ" i="1" dirty="0" err="1"/>
              <a:t>becoming</a:t>
            </a:r>
            <a:r>
              <a:rPr lang="cs-CZ" i="1" dirty="0"/>
              <a:t> a person</a:t>
            </a:r>
          </a:p>
          <a:p>
            <a:r>
              <a:rPr lang="cs-CZ" dirty="0"/>
              <a:t>4. období 1970-1980 skupinová psychoterapie</a:t>
            </a:r>
          </a:p>
          <a:p>
            <a:pPr marL="0" indent="0">
              <a:buNone/>
            </a:pPr>
            <a:r>
              <a:rPr lang="cs-CZ" i="1" dirty="0"/>
              <a:t>Dílo:  On </a:t>
            </a:r>
            <a:r>
              <a:rPr lang="cs-CZ" i="1" dirty="0" err="1"/>
              <a:t>encounter</a:t>
            </a:r>
            <a:r>
              <a:rPr lang="cs-CZ" i="1" dirty="0"/>
              <a:t> </a:t>
            </a:r>
            <a:r>
              <a:rPr lang="cs-CZ" i="1" dirty="0" err="1"/>
              <a:t>groups</a:t>
            </a:r>
            <a:endParaRPr lang="cs-CZ" i="1" dirty="0"/>
          </a:p>
          <a:p>
            <a:r>
              <a:rPr lang="cs-CZ" dirty="0"/>
              <a:t>5. období od 1980 – integrační období (nové směry)</a:t>
            </a:r>
          </a:p>
        </p:txBody>
      </p:sp>
    </p:spTree>
    <p:extLst>
      <p:ext uri="{BB962C8B-B14F-4D97-AF65-F5344CB8AC3E}">
        <p14:creationId xmlns:p14="http://schemas.microsoft.com/office/powerpoint/2010/main" val="166707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na jedince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Osobnost člověka je tvořena </a:t>
            </a:r>
            <a:r>
              <a:rPr lang="cs-CZ" dirty="0" err="1"/>
              <a:t>self</a:t>
            </a:r>
            <a:r>
              <a:rPr lang="cs-CZ" dirty="0"/>
              <a:t>-konceptem a zkušenostmi.</a:t>
            </a:r>
          </a:p>
          <a:p>
            <a:r>
              <a:rPr lang="cs-CZ" dirty="0"/>
              <a:t>Každý získává bezprostředně žitou a osobní zkušenost, která nese významy.</a:t>
            </a:r>
          </a:p>
          <a:p>
            <a:r>
              <a:rPr lang="cs-CZ" dirty="0"/>
              <a:t>Každý má tendenci k růstu a rozvoji (aktualizační tendence).</a:t>
            </a:r>
          </a:p>
          <a:p>
            <a:r>
              <a:rPr lang="cs-CZ" dirty="0"/>
              <a:t>Zkušenost spolu se záměrností jednání vede k přemýšlení o sobě a porozumění sobě.</a:t>
            </a:r>
          </a:p>
          <a:p>
            <a:r>
              <a:rPr lang="cs-CZ" dirty="0"/>
              <a:t>Porozumění sobě = nahlédnutí na sebe sama ve vztazích.</a:t>
            </a:r>
          </a:p>
          <a:p>
            <a:endParaRPr lang="cs-CZ" dirty="0"/>
          </a:p>
          <a:p>
            <a:r>
              <a:rPr lang="cs-CZ" dirty="0"/>
              <a:t>Vývoj zaměření teorie od pacient – klient – člověk</a:t>
            </a:r>
          </a:p>
        </p:txBody>
      </p:sp>
    </p:spTree>
    <p:extLst>
      <p:ext uri="{BB962C8B-B14F-4D97-AF65-F5344CB8AC3E}">
        <p14:creationId xmlns:p14="http://schemas.microsoft.com/office/powerpoint/2010/main" val="350641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Náhled na vznik problému </a:t>
            </a:r>
            <a:br>
              <a:rPr lang="cs-CZ" dirty="0"/>
            </a:br>
            <a:r>
              <a:rPr lang="cs-CZ" sz="1800" dirty="0"/>
              <a:t>(předpoklad poradenské 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7" y="1484784"/>
            <a:ext cx="7795426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Zkušenost = vše, co se v daném okamžiku v organismu odehrává, uvědomované i neuvědomované události ve vědomí + vzpomínky, tj. informace spojené s pocity (zážitky)</a:t>
            </a:r>
          </a:p>
          <a:p>
            <a:r>
              <a:rPr lang="cs-CZ" dirty="0" err="1"/>
              <a:t>Self</a:t>
            </a:r>
            <a:r>
              <a:rPr lang="cs-CZ" dirty="0"/>
              <a:t>-koncept = měnící se individuální chápání světa v symbolech, zahrnuje různé vnímání JÁ</a:t>
            </a:r>
          </a:p>
          <a:p>
            <a:pPr lvl="1"/>
            <a:r>
              <a:rPr lang="cs-CZ" dirty="0"/>
              <a:t>vzniká na základě působení druhých, kteří nás učí pojmenovávat zkušenosti</a:t>
            </a:r>
          </a:p>
          <a:p>
            <a:pPr lvl="1"/>
            <a:r>
              <a:rPr lang="cs-CZ" dirty="0"/>
              <a:t>účel </a:t>
            </a:r>
            <a:r>
              <a:rPr lang="cs-CZ" dirty="0" err="1"/>
              <a:t>self</a:t>
            </a:r>
            <a:r>
              <a:rPr lang="cs-CZ" dirty="0"/>
              <a:t>-konceptu: </a:t>
            </a:r>
          </a:p>
          <a:p>
            <a:pPr lvl="2"/>
            <a:r>
              <a:rPr lang="cs-CZ" dirty="0"/>
              <a:t>utváří se tak, aby jedinec byl zakotven se „své“ skupině, společnosti, kultuře a mohl být oceněn a milován; </a:t>
            </a:r>
          </a:p>
          <a:p>
            <a:pPr lvl="2"/>
            <a:r>
              <a:rPr lang="cs-CZ" dirty="0"/>
              <a:t>umožňuje předvídat budoucí okolnosti, umožňuje volbu jedince;</a:t>
            </a:r>
          </a:p>
          <a:p>
            <a:pPr lvl="2"/>
            <a:r>
              <a:rPr lang="cs-CZ" dirty="0"/>
              <a:t>dává pocit jistoty a bezpečí;</a:t>
            </a:r>
          </a:p>
          <a:p>
            <a:pPr lvl="2"/>
            <a:r>
              <a:rPr lang="cs-CZ" dirty="0"/>
              <a:t>není přístupný logické argumentaci.</a:t>
            </a:r>
          </a:p>
          <a:p>
            <a:endParaRPr lang="cs-CZ" b="1" dirty="0"/>
          </a:p>
          <a:p>
            <a:r>
              <a:rPr lang="cs-CZ" b="1" dirty="0"/>
              <a:t>Pokud jsou zkušenost a sel-koncept kongruentní, funguje aktualizační tendence.</a:t>
            </a:r>
          </a:p>
          <a:p>
            <a:r>
              <a:rPr lang="cs-CZ" b="1" dirty="0"/>
              <a:t>Zkušenosti, které neodpovídají </a:t>
            </a:r>
            <a:r>
              <a:rPr lang="cs-CZ" b="1" dirty="0" err="1"/>
              <a:t>self</a:t>
            </a:r>
            <a:r>
              <a:rPr lang="cs-CZ" b="1" dirty="0"/>
              <a:t>-konceptu, jsou vytěsňovány z vědomí a mohou se stát překážkou rozvoje osobnosti (blokuje se aktualizační tendence).</a:t>
            </a:r>
          </a:p>
          <a:p>
            <a:r>
              <a:rPr lang="cs-CZ" b="1" dirty="0"/>
              <a:t>Jsou-li </a:t>
            </a:r>
            <a:r>
              <a:rPr lang="cs-CZ" b="1" dirty="0" err="1"/>
              <a:t>self</a:t>
            </a:r>
            <a:r>
              <a:rPr lang="cs-CZ" b="1" dirty="0"/>
              <a:t>-koncept a zkušenosti v inkongruentním vztahu, dostává se aktualizační tendence do rozporu s motivačními systémy, což vyvolá </a:t>
            </a:r>
            <a:r>
              <a:rPr lang="cs-CZ" b="1" dirty="0" err="1"/>
              <a:t>sebeaktualizační</a:t>
            </a:r>
            <a:r>
              <a:rPr lang="cs-CZ" b="1" dirty="0"/>
              <a:t> tendenci.</a:t>
            </a:r>
          </a:p>
        </p:txBody>
      </p:sp>
    </p:spTree>
    <p:extLst>
      <p:ext uri="{BB962C8B-B14F-4D97-AF65-F5344CB8AC3E}">
        <p14:creationId xmlns:p14="http://schemas.microsoft.com/office/powerpoint/2010/main" val="391058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Východisko poradenského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Chování (stav) jedince, který je důsledkem stavu inkongruence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Jak mohu vytvořit příznivé podmínky pro </a:t>
            </a:r>
            <a:r>
              <a:rPr lang="cs-CZ" dirty="0" err="1"/>
              <a:t>sebeaktualizační</a:t>
            </a:r>
            <a:r>
              <a:rPr lang="cs-CZ" dirty="0"/>
              <a:t> tendenci</a:t>
            </a:r>
          </a:p>
          <a:p>
            <a:r>
              <a:rPr lang="cs-CZ" dirty="0"/>
              <a:t>Jak mohu vytvořit vztah, který jedinec může využít se svému rozvoji?</a:t>
            </a:r>
          </a:p>
          <a:p>
            <a:pPr lvl="1"/>
            <a:r>
              <a:rPr lang="cs-CZ" dirty="0" err="1"/>
              <a:t>Sebeaktualizační</a:t>
            </a:r>
            <a:r>
              <a:rPr lang="cs-CZ" dirty="0"/>
              <a:t> tendence zahrnuje uspokojování fyziologických potřeb, snahu o duchovní růst, rozvíjení vztahů, tendenci vlastního zdokonalování, tvořivost  a posun od řízení „zvnějšku“ k sebeřízení.</a:t>
            </a:r>
          </a:p>
          <a:p>
            <a:r>
              <a:rPr lang="cs-CZ" dirty="0"/>
              <a:t>Jaký vztah mohu vytvořit?</a:t>
            </a:r>
          </a:p>
          <a:p>
            <a:pPr lvl="1"/>
            <a:r>
              <a:rPr lang="cs-CZ" dirty="0"/>
              <a:t>Akceptace</a:t>
            </a:r>
          </a:p>
          <a:p>
            <a:pPr lvl="1"/>
            <a:r>
              <a:rPr lang="cs-CZ" dirty="0"/>
              <a:t>Empatie</a:t>
            </a:r>
          </a:p>
          <a:p>
            <a:pPr lvl="1"/>
            <a:r>
              <a:rPr lang="cs-CZ" dirty="0"/>
              <a:t>Autenticita (opravdovost)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98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„Intervenční“ metoda – „specifický“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Fáze poradenského procesu</a:t>
            </a:r>
          </a:p>
          <a:p>
            <a:pPr lvl="1"/>
            <a:r>
              <a:rPr lang="cs-CZ" dirty="0"/>
              <a:t>1. fáze- není vnímána potřeba změny, jedinec nemluví o svých zkušenostech pocitech</a:t>
            </a:r>
          </a:p>
          <a:p>
            <a:pPr lvl="1"/>
            <a:r>
              <a:rPr lang="cs-CZ" dirty="0"/>
              <a:t>2. fáze – problémy „stojí“ mimo jedince, pocity jsou popisovány z pozice cizince, zkušenost je dána minulostí a je vnímána jako fakt</a:t>
            </a:r>
          </a:p>
          <a:p>
            <a:pPr lvl="1"/>
            <a:r>
              <a:rPr lang="cs-CZ" dirty="0"/>
              <a:t>3. fáze – plynulé vyjadřování o sobě (svých názorech, postojích) a svých pocitech, </a:t>
            </a:r>
            <a:r>
              <a:rPr lang="cs-CZ" dirty="0" err="1"/>
              <a:t>self</a:t>
            </a:r>
            <a:r>
              <a:rPr lang="cs-CZ" dirty="0"/>
              <a:t>-zkušenost je reflektována, pocity jsou akceptovány jen omezeně, zkušenost je stále „minulostí“</a:t>
            </a:r>
          </a:p>
          <a:p>
            <a:pPr lvl="1"/>
            <a:r>
              <a:rPr lang="cs-CZ" dirty="0"/>
              <a:t>4. fáze – pocity jsou „zpřítomněny“, zkušenost je vnímána jako osobní konstrukt a tím se začínají zpochybňovat, začínají se rýsovat možnosti zlepšení vztahů a tím i růstu jedince</a:t>
            </a:r>
          </a:p>
          <a:p>
            <a:pPr lvl="1"/>
            <a:r>
              <a:rPr lang="cs-CZ" dirty="0"/>
              <a:t>5 fáze – pocity jsou prožívány bez distance, tendence k přesnosti v diferencování pocitů a názorů, vnitřní komunikace, ochota a schopnost převzít zodpovědnost</a:t>
            </a:r>
          </a:p>
          <a:p>
            <a:pPr lvl="1"/>
            <a:r>
              <a:rPr lang="cs-CZ" dirty="0"/>
              <a:t>6. fáze- vnitřní flexibilita a vyrovnanost, jedinec žije subjektivně ve zkušenosti, inkongruence mezi vědomím a zkušeností je prožívána natolik, že jedinec rozpouští svůj konstrukt a vystupuje ze svého dosavadního rámce</a:t>
            </a:r>
          </a:p>
          <a:p>
            <a:pPr lvl="1"/>
            <a:r>
              <a:rPr lang="cs-CZ" dirty="0"/>
              <a:t>7. fáze </a:t>
            </a:r>
            <a:r>
              <a:rPr lang="cs-CZ" dirty="0" err="1"/>
              <a:t>kongruence</a:t>
            </a:r>
            <a:r>
              <a:rPr lang="cs-CZ" dirty="0"/>
              <a:t> (shoda) k sobě</a:t>
            </a:r>
          </a:p>
        </p:txBody>
      </p:sp>
    </p:spTree>
    <p:extLst>
      <p:ext uri="{BB962C8B-B14F-4D97-AF65-F5344CB8AC3E}">
        <p14:creationId xmlns:p14="http://schemas.microsoft.com/office/powerpoint/2010/main" val="25464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Doporučená literatura ke studiu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NYKL, L. (2012) </a:t>
            </a:r>
            <a:r>
              <a:rPr lang="cs-CZ" i="1" dirty="0"/>
              <a:t>Carl </a:t>
            </a:r>
            <a:r>
              <a:rPr lang="cs-CZ" i="1" dirty="0" err="1"/>
              <a:t>Ransom</a:t>
            </a:r>
            <a:r>
              <a:rPr lang="cs-CZ" i="1" dirty="0"/>
              <a:t> </a:t>
            </a:r>
            <a:r>
              <a:rPr lang="cs-CZ" i="1" dirty="0" err="1"/>
              <a:t>Rogers</a:t>
            </a:r>
            <a:r>
              <a:rPr lang="cs-CZ" i="1" dirty="0"/>
              <a:t> a jeho teorie. Přístup zaměřený na člověka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endParaRPr lang="cs-CZ" dirty="0"/>
          </a:p>
          <a:p>
            <a:r>
              <a:rPr lang="cs-CZ" dirty="0"/>
              <a:t>NYKL, L (2004). </a:t>
            </a:r>
            <a:r>
              <a:rPr lang="cs-CZ" i="1" dirty="0"/>
              <a:t>Pozvání do </a:t>
            </a:r>
            <a:r>
              <a:rPr lang="cs-CZ" i="1" dirty="0" err="1"/>
              <a:t>rogersovské</a:t>
            </a:r>
            <a:r>
              <a:rPr lang="cs-CZ" i="1" dirty="0"/>
              <a:t> psychologie. Přístup za měřený na člověka. </a:t>
            </a:r>
            <a:r>
              <a:rPr lang="cs-CZ" dirty="0"/>
              <a:t>Brno: </a:t>
            </a:r>
            <a:r>
              <a:rPr lang="cs-CZ" dirty="0" err="1"/>
              <a:t>Barrister&amp;Principal</a:t>
            </a:r>
            <a:endParaRPr lang="cs-CZ" dirty="0"/>
          </a:p>
          <a:p>
            <a:r>
              <a:rPr lang="cs-CZ" dirty="0"/>
              <a:t>VYMĚTAL, J. &amp; REZKOVÁ, V. (2001) </a:t>
            </a:r>
            <a:r>
              <a:rPr lang="cs-CZ" i="1" dirty="0" err="1"/>
              <a:t>Rogersovský</a:t>
            </a:r>
            <a:r>
              <a:rPr lang="cs-CZ" i="1" dirty="0"/>
              <a:t> přístup k dospělým a dětem.</a:t>
            </a:r>
            <a:r>
              <a:rPr lang="cs-CZ" dirty="0"/>
              <a:t> Praha: Portál </a:t>
            </a:r>
          </a:p>
        </p:txBody>
      </p:sp>
    </p:spTree>
    <p:extLst>
      <p:ext uri="{BB962C8B-B14F-4D97-AF65-F5344CB8AC3E}">
        <p14:creationId xmlns:p14="http://schemas.microsoft.com/office/powerpoint/2010/main" val="324133043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</TotalTime>
  <Words>707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Stébla</vt:lpstr>
      <vt:lpstr>Teorie C. R. Rogerse v poradenství</vt:lpstr>
      <vt:lpstr>Carl Ransom Rogers </vt:lpstr>
      <vt:lpstr>Vývoj teorie</vt:lpstr>
      <vt:lpstr>Pohled na jedince</vt:lpstr>
      <vt:lpstr>Náhled na vznik problému  (předpoklad poradenské práce)</vt:lpstr>
      <vt:lpstr>Východisko poradenského procesu</vt:lpstr>
      <vt:lpstr>„Intervenční“ metoda – „specifický“ rozhovor</vt:lpstr>
      <vt:lpstr>Doporučená literatura ke studiu 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Rogersova teorie</dc:title>
  <dc:creator>Lenka Hloušková</dc:creator>
  <cp:lastModifiedBy>Bohumíra Lazarová</cp:lastModifiedBy>
  <cp:revision>16</cp:revision>
  <cp:lastPrinted>2013-02-27T17:27:53Z</cp:lastPrinted>
  <dcterms:created xsi:type="dcterms:W3CDTF">2013-02-27T16:13:50Z</dcterms:created>
  <dcterms:modified xsi:type="dcterms:W3CDTF">2020-03-18T10:55:36Z</dcterms:modified>
</cp:coreProperties>
</file>