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1" r:id="rId6"/>
    <p:sldId id="269" r:id="rId7"/>
    <p:sldId id="270" r:id="rId8"/>
    <p:sldId id="265" r:id="rId9"/>
    <p:sldId id="268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F3899-EDC3-46EA-A38B-1B225C0D785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8AC07-D602-4215-8972-9860E87E56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46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3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3633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69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583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21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37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4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4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5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28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2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96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24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90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6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08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Teorie systemické terapie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04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Doporučená literatura ke studiu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Ludewig</a:t>
            </a:r>
            <a:r>
              <a:rPr lang="cs-CZ" dirty="0"/>
              <a:t>, Kurt. (2011) </a:t>
            </a:r>
            <a:r>
              <a:rPr lang="cs-CZ" i="1" dirty="0"/>
              <a:t>Základy systemické terapie.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endParaRPr lang="cs-CZ" dirty="0"/>
          </a:p>
          <a:p>
            <a:r>
              <a:rPr lang="cs-CZ" dirty="0" err="1"/>
              <a:t>Schlippe</a:t>
            </a:r>
            <a:r>
              <a:rPr lang="cs-CZ" dirty="0"/>
              <a:t>, </a:t>
            </a:r>
            <a:r>
              <a:rPr lang="cs-CZ" dirty="0" err="1"/>
              <a:t>Arist</a:t>
            </a:r>
            <a:r>
              <a:rPr lang="cs-CZ" dirty="0"/>
              <a:t>, &amp; Schweitzer, </a:t>
            </a:r>
            <a:r>
              <a:rPr lang="cs-CZ" dirty="0" err="1"/>
              <a:t>Jochen</a:t>
            </a:r>
            <a:r>
              <a:rPr lang="cs-CZ" dirty="0"/>
              <a:t>. (2001). </a:t>
            </a:r>
            <a:r>
              <a:rPr lang="cs-CZ" i="1" dirty="0"/>
              <a:t>Systemická terapie a poradenství. </a:t>
            </a:r>
            <a:r>
              <a:rPr lang="cs-CZ" dirty="0"/>
              <a:t>Brno: Cesta. </a:t>
            </a:r>
          </a:p>
          <a:p>
            <a:r>
              <a:rPr lang="cs-CZ" dirty="0"/>
              <a:t>Úlehla, Ivan (1996 nebo další vydání). </a:t>
            </a:r>
            <a:r>
              <a:rPr lang="cs-CZ" i="1" dirty="0"/>
              <a:t>Umění pomáhat.</a:t>
            </a:r>
            <a:r>
              <a:rPr lang="cs-CZ" dirty="0"/>
              <a:t> Praha: SLON. </a:t>
            </a:r>
          </a:p>
        </p:txBody>
      </p:sp>
    </p:spTree>
    <p:extLst>
      <p:ext uri="{BB962C8B-B14F-4D97-AF65-F5344CB8AC3E}">
        <p14:creationId xmlns:p14="http://schemas.microsoft.com/office/powerpoint/2010/main" val="32413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/>
              <a:t>Vývoj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859216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Východisko – systémová teorie 60. let 20. století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klasické modely systemické terapie založené na teorii systému a kybernetice 1. řádu, strukturalismu (70. léta 20. století např. Milánský model – S. </a:t>
            </a:r>
            <a:r>
              <a:rPr lang="cs-CZ" dirty="0" err="1"/>
              <a:t>Palazzoli</a:t>
            </a:r>
            <a:r>
              <a:rPr lang="cs-CZ" dirty="0"/>
              <a:t>, Strategická rodinná terapie – J. </a:t>
            </a:r>
            <a:r>
              <a:rPr lang="cs-CZ" dirty="0" err="1"/>
              <a:t>Haley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Rodina jako systém řízený pravidly</a:t>
            </a:r>
          </a:p>
          <a:p>
            <a:pPr lvl="1"/>
            <a:r>
              <a:rPr lang="cs-CZ" dirty="0"/>
              <a:t>Práce v týmu (jednosměrné zrcadlo)</a:t>
            </a:r>
          </a:p>
          <a:p>
            <a:pPr lvl="1"/>
            <a:r>
              <a:rPr lang="cs-CZ" dirty="0"/>
              <a:t>Pojem: systém fungující na principu homeostázy</a:t>
            </a:r>
          </a:p>
          <a:p>
            <a:pPr lvl="1"/>
            <a:endParaRPr lang="cs-CZ" dirty="0"/>
          </a:p>
          <a:p>
            <a:r>
              <a:rPr lang="cs-CZ" dirty="0"/>
              <a:t>2. systemicko-konstruktivistická terapie (80. léta 20. století)</a:t>
            </a:r>
          </a:p>
          <a:p>
            <a:pPr lvl="1"/>
            <a:r>
              <a:rPr lang="cs-CZ" dirty="0"/>
              <a:t>Představitelé: radikální konstruktivismus: </a:t>
            </a:r>
            <a:r>
              <a:rPr lang="cs-CZ" dirty="0" err="1"/>
              <a:t>Maturana</a:t>
            </a:r>
            <a:r>
              <a:rPr lang="cs-CZ" dirty="0"/>
              <a:t>, </a:t>
            </a:r>
            <a:r>
              <a:rPr lang="cs-CZ" dirty="0" err="1"/>
              <a:t>Varela</a:t>
            </a:r>
            <a:endParaRPr lang="cs-CZ" dirty="0"/>
          </a:p>
          <a:p>
            <a:pPr lvl="1"/>
            <a:r>
              <a:rPr lang="cs-CZ" dirty="0"/>
              <a:t>Pojem: </a:t>
            </a:r>
            <a:r>
              <a:rPr lang="cs-CZ" dirty="0" err="1"/>
              <a:t>autopoietický</a:t>
            </a:r>
            <a:r>
              <a:rPr lang="cs-CZ" dirty="0"/>
              <a:t> systém </a:t>
            </a:r>
          </a:p>
          <a:p>
            <a:pPr lvl="1"/>
            <a:r>
              <a:rPr lang="cs-CZ" dirty="0" err="1"/>
              <a:t>Luhmanův</a:t>
            </a:r>
            <a:r>
              <a:rPr lang="cs-CZ" dirty="0"/>
              <a:t> koncept </a:t>
            </a:r>
            <a:r>
              <a:rPr lang="cs-CZ" dirty="0" err="1"/>
              <a:t>autopoietických</a:t>
            </a:r>
            <a:r>
              <a:rPr lang="cs-CZ" dirty="0"/>
              <a:t> systémů: život, vědomí, komunikace</a:t>
            </a:r>
          </a:p>
          <a:p>
            <a:pPr lvl="1"/>
            <a:endParaRPr lang="cs-CZ" dirty="0"/>
          </a:p>
          <a:p>
            <a:r>
              <a:rPr lang="cs-CZ" dirty="0"/>
              <a:t>3. diferenciace systemické teorie 90. léta 20. stole až do současnosti</a:t>
            </a:r>
          </a:p>
          <a:p>
            <a:pPr lvl="1"/>
            <a:r>
              <a:rPr lang="cs-CZ" dirty="0"/>
              <a:t>Společným východiskem je teorie sociálního konstruktivismu</a:t>
            </a:r>
          </a:p>
          <a:p>
            <a:pPr lvl="1"/>
            <a:r>
              <a:rPr lang="cs-CZ" dirty="0"/>
              <a:t>Pojmy:  rozpouštění problému, spolupráce, nevědění, příběh, metafora</a:t>
            </a:r>
          </a:p>
          <a:p>
            <a:pPr lvl="1"/>
            <a:r>
              <a:rPr lang="cs-CZ" dirty="0"/>
              <a:t>Reflektující týmy</a:t>
            </a:r>
          </a:p>
          <a:p>
            <a:pPr lvl="1"/>
            <a:r>
              <a:rPr lang="cs-CZ" dirty="0"/>
              <a:t>Narativní přístupy </a:t>
            </a:r>
          </a:p>
          <a:p>
            <a:pPr lvl="1"/>
            <a:r>
              <a:rPr lang="cs-CZ" dirty="0"/>
              <a:t>Na řešení orientovaná terapie</a:t>
            </a:r>
          </a:p>
        </p:txBody>
      </p:sp>
    </p:spTree>
    <p:extLst>
      <p:ext uri="{BB962C8B-B14F-4D97-AF65-F5344CB8AC3E}">
        <p14:creationId xmlns:p14="http://schemas.microsoft.com/office/powerpoint/2010/main" val="166707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932682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Pohled na jedince </a:t>
            </a:r>
            <a:br>
              <a:rPr lang="cs-CZ" sz="1400" dirty="0"/>
            </a:br>
            <a:r>
              <a:rPr lang="cs-CZ" sz="1400" dirty="0"/>
              <a:t>(Radikální konstruktivismus: </a:t>
            </a:r>
            <a:r>
              <a:rPr lang="cs-CZ" sz="1400" dirty="0" err="1"/>
              <a:t>Maturana</a:t>
            </a:r>
            <a:r>
              <a:rPr lang="cs-CZ" sz="1400" dirty="0"/>
              <a:t>, </a:t>
            </a:r>
            <a:r>
              <a:rPr lang="cs-CZ" sz="1400" dirty="0" err="1"/>
              <a:t>Varela</a:t>
            </a:r>
            <a:r>
              <a:rPr lang="cs-CZ" sz="1400" dirty="0"/>
              <a:t>, 1984; </a:t>
            </a:r>
            <a:r>
              <a:rPr lang="cs-CZ" sz="1400" dirty="0" err="1"/>
              <a:t>Ludewig</a:t>
            </a:r>
            <a:r>
              <a:rPr lang="cs-CZ" sz="1400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7643192" cy="3456384"/>
          </a:xfrm>
        </p:spPr>
        <p:txBody>
          <a:bodyPr>
            <a:normAutofit/>
          </a:bodyPr>
          <a:lstStyle/>
          <a:p>
            <a:r>
              <a:rPr lang="cs-CZ" dirty="0"/>
              <a:t>Mysl je funkcionálně a operacionálně uzavřený systém (motorický a senzorický systém).</a:t>
            </a:r>
          </a:p>
          <a:p>
            <a:r>
              <a:rPr lang="cs-CZ" dirty="0"/>
              <a:t>Nelze rozlišit mezi vnitřními a vnějšími signály.</a:t>
            </a:r>
          </a:p>
          <a:p>
            <a:r>
              <a:rPr lang="cs-CZ" dirty="0"/>
              <a:t>Poznání je determinováno strukturou organismu a ne objekty světa.</a:t>
            </a:r>
          </a:p>
          <a:p>
            <a:r>
              <a:rPr lang="cs-CZ" dirty="0"/>
              <a:t>Kauzalita existuje jen v hlavách jednotlivců: není možná instruktivní interakce: „Ať tvůj problém zmizí, teď!“</a:t>
            </a:r>
          </a:p>
          <a:p>
            <a:r>
              <a:rPr lang="cs-CZ" dirty="0"/>
              <a:t>Veškeré jednání je poznáváním a veškeré poznání je jednáním.</a:t>
            </a:r>
          </a:p>
        </p:txBody>
      </p:sp>
    </p:spTree>
    <p:extLst>
      <p:ext uri="{BB962C8B-B14F-4D97-AF65-F5344CB8AC3E}">
        <p14:creationId xmlns:p14="http://schemas.microsoft.com/office/powerpoint/2010/main" val="350641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5616624" cy="788666"/>
          </a:xfrm>
        </p:spPr>
        <p:txBody>
          <a:bodyPr>
            <a:normAutofit fontScale="90000"/>
          </a:bodyPr>
          <a:lstStyle/>
          <a:p>
            <a:r>
              <a:rPr lang="cs-CZ" dirty="0"/>
              <a:t>Náhled na vznik problému </a:t>
            </a:r>
            <a:br>
              <a:rPr lang="cs-CZ" dirty="0"/>
            </a:br>
            <a:r>
              <a:rPr lang="cs-CZ" sz="1800" dirty="0"/>
              <a:t>(předpoklad poradenské 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7" y="1484784"/>
            <a:ext cx="7795426" cy="5184576"/>
          </a:xfrm>
        </p:spPr>
        <p:txBody>
          <a:bodyPr>
            <a:normAutofit/>
          </a:bodyPr>
          <a:lstStyle/>
          <a:p>
            <a:r>
              <a:rPr lang="cs-CZ" dirty="0"/>
              <a:t>Nemoc → problém → životní situace.</a:t>
            </a:r>
          </a:p>
          <a:p>
            <a:r>
              <a:rPr lang="cs-CZ" dirty="0"/>
              <a:t>Problémy vytváří systém.</a:t>
            </a:r>
          </a:p>
          <a:p>
            <a:r>
              <a:rPr lang="cs-CZ" dirty="0"/>
              <a:t>Problémy nejsou považovány za výraz dysfunkce (patologie), ale za důsledek zřetězení okolností.</a:t>
            </a:r>
          </a:p>
          <a:p>
            <a:r>
              <a:rPr lang="cs-CZ" dirty="0"/>
              <a:t>Problém vyjadřuje určitý stav, který několik pozorovatelů popisuje jako nežádoucí.</a:t>
            </a:r>
          </a:p>
          <a:p>
            <a:r>
              <a:rPr lang="cs-CZ" dirty="0"/>
              <a:t>Problém je změnitelný (systém se mění).</a:t>
            </a:r>
          </a:p>
          <a:p>
            <a:r>
              <a:rPr lang="cs-CZ" dirty="0"/>
              <a:t>Fáze „vzniku problému“: </a:t>
            </a:r>
          </a:p>
          <a:p>
            <a:pPr lvl="1"/>
            <a:r>
              <a:rPr lang="cs-CZ" dirty="0"/>
              <a:t>odhalení (nalezení) problému, </a:t>
            </a:r>
          </a:p>
          <a:p>
            <a:pPr lvl="1"/>
            <a:r>
              <a:rPr lang="cs-CZ" dirty="0"/>
              <a:t>problém jako obsah komunikace, </a:t>
            </a:r>
          </a:p>
          <a:p>
            <a:pPr lvl="1"/>
            <a:r>
              <a:rPr lang="cs-CZ" dirty="0"/>
              <a:t>vysvětlení problému, </a:t>
            </a:r>
          </a:p>
          <a:p>
            <a:pPr lvl="1"/>
            <a:r>
              <a:rPr lang="cs-CZ" dirty="0"/>
              <a:t>jednání vedoucí ke stabilizaci problému.</a:t>
            </a:r>
          </a:p>
        </p:txBody>
      </p:sp>
    </p:spTree>
    <p:extLst>
      <p:ext uri="{BB962C8B-B14F-4D97-AF65-F5344CB8AC3E}">
        <p14:creationId xmlns:p14="http://schemas.microsoft.com/office/powerpoint/2010/main" val="391058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poradenský proces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Vynoření problému (princip „držitele problému“ – Čí je problém?)</a:t>
            </a:r>
          </a:p>
          <a:p>
            <a:pPr marL="0" indent="0">
              <a:buNone/>
            </a:pPr>
            <a:r>
              <a:rPr lang="cs-CZ" b="1" dirty="0"/>
              <a:t>„ </a:t>
            </a:r>
            <a:r>
              <a:rPr lang="cs-CZ" dirty="0"/>
              <a:t>řeči o problému vytvářejí problém a řeči o řešení vytváření řešení“ (narativní proud)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Žádost o poskytnutí pomoci (podle Úlehly, 1999 = otevření)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Objednávka a nabídka (podle Úlehly , 1999 = dojednávání)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Smlouva – zakázka  (podle Úlehly , 1999 = průběh)</a:t>
            </a:r>
          </a:p>
        </p:txBody>
      </p:sp>
    </p:spTree>
    <p:extLst>
      <p:ext uri="{BB962C8B-B14F-4D97-AF65-F5344CB8AC3E}">
        <p14:creationId xmlns:p14="http://schemas.microsoft.com/office/powerpoint/2010/main" val="384930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poradenský proces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7848872" cy="4968552"/>
          </a:xfrm>
        </p:spPr>
        <p:txBody>
          <a:bodyPr/>
          <a:lstStyle/>
          <a:p>
            <a:r>
              <a:rPr lang="cs-CZ" dirty="0"/>
              <a:t>Instrukce ani ovlivňování (intervence) není možné, je možné </a:t>
            </a:r>
            <a:r>
              <a:rPr lang="cs-CZ" b="1" dirty="0"/>
              <a:t>podněcování</a:t>
            </a:r>
          </a:p>
          <a:p>
            <a:r>
              <a:rPr lang="cs-CZ" dirty="0"/>
              <a:t>Principy podněcování (</a:t>
            </a:r>
            <a:r>
              <a:rPr lang="cs-CZ" dirty="0" err="1"/>
              <a:t>Ludewig</a:t>
            </a:r>
            <a:r>
              <a:rPr lang="cs-CZ" dirty="0"/>
              <a:t>) – 3E: efektivní, estetické, etické</a:t>
            </a:r>
          </a:p>
          <a:p>
            <a:pPr lvl="1"/>
            <a:r>
              <a:rPr lang="cs-CZ" dirty="0"/>
              <a:t>Užitek (efektivita)</a:t>
            </a:r>
          </a:p>
          <a:p>
            <a:pPr lvl="1"/>
            <a:r>
              <a:rPr lang="cs-CZ" dirty="0"/>
              <a:t>Respekt (etika)</a:t>
            </a:r>
          </a:p>
          <a:p>
            <a:pPr lvl="1"/>
            <a:r>
              <a:rPr lang="cs-CZ" dirty="0"/>
              <a:t>Krása (estetika)</a:t>
            </a:r>
          </a:p>
          <a:p>
            <a:pPr marL="365760" lvl="1" indent="0">
              <a:buNone/>
            </a:pPr>
            <a:r>
              <a:rPr lang="cs-CZ" dirty="0"/>
              <a:t>„Jednej užitečně, aniž dopředu víš, co se ukáže jako užitečné“</a:t>
            </a:r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endParaRPr lang="cs-CZ" dirty="0"/>
          </a:p>
          <a:p>
            <a:pPr marL="365760" lvl="1" indent="0">
              <a:buNone/>
            </a:pPr>
            <a:r>
              <a:rPr lang="cs-CZ" sz="2400" b="1" dirty="0"/>
              <a:t>Obr. poradenský proces (</a:t>
            </a:r>
            <a:r>
              <a:rPr lang="cs-CZ" sz="2400" b="1" dirty="0" err="1"/>
              <a:t>Ludewig</a:t>
            </a:r>
            <a:r>
              <a:rPr lang="cs-CZ" sz="2400" b="1" dirty="0"/>
              <a:t>, 2011, s. 71</a:t>
            </a:r>
            <a:r>
              <a:rPr lang="cs-CZ" sz="24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65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5689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57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poradenské práce </a:t>
            </a:r>
            <a:br>
              <a:rPr lang="cs-CZ" dirty="0"/>
            </a:br>
            <a:r>
              <a:rPr lang="cs-CZ" dirty="0"/>
              <a:t>(Úlehla, 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Kontrola</a:t>
            </a:r>
          </a:p>
          <a:p>
            <a:pPr lvl="1"/>
            <a:r>
              <a:rPr lang="cs-CZ" dirty="0"/>
              <a:t>Opatrování</a:t>
            </a:r>
          </a:p>
          <a:p>
            <a:pPr lvl="1"/>
            <a:r>
              <a:rPr lang="cs-CZ" dirty="0"/>
              <a:t>Dozor</a:t>
            </a:r>
          </a:p>
          <a:p>
            <a:pPr lvl="1"/>
            <a:r>
              <a:rPr lang="cs-CZ" dirty="0"/>
              <a:t>Přesvědčování</a:t>
            </a:r>
          </a:p>
          <a:p>
            <a:pPr lvl="1"/>
            <a:r>
              <a:rPr lang="cs-CZ" dirty="0"/>
              <a:t>Vyjasňování</a:t>
            </a:r>
          </a:p>
          <a:p>
            <a:pPr lvl="1"/>
            <a:endParaRPr lang="cs-CZ" dirty="0"/>
          </a:p>
          <a:p>
            <a:r>
              <a:rPr lang="cs-CZ" b="1" dirty="0"/>
              <a:t>Pomoc</a:t>
            </a:r>
          </a:p>
          <a:p>
            <a:pPr lvl="1"/>
            <a:r>
              <a:rPr lang="cs-CZ" dirty="0"/>
              <a:t>Doprovázení </a:t>
            </a:r>
          </a:p>
          <a:p>
            <a:pPr lvl="1"/>
            <a:r>
              <a:rPr lang="cs-CZ" dirty="0"/>
              <a:t>Vzdělávání</a:t>
            </a:r>
          </a:p>
          <a:p>
            <a:pPr lvl="1"/>
            <a:r>
              <a:rPr lang="cs-CZ" dirty="0"/>
              <a:t>Poradenství</a:t>
            </a:r>
          </a:p>
          <a:p>
            <a:pPr lvl="1"/>
            <a:r>
              <a:rPr lang="cs-CZ" dirty="0"/>
              <a:t>Terapie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38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poradenské práce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Zakázka/objednávka </a:t>
            </a:r>
          </a:p>
          <a:p>
            <a:endParaRPr lang="cs-CZ" dirty="0"/>
          </a:p>
          <a:p>
            <a:r>
              <a:rPr lang="cs-CZ" dirty="0"/>
              <a:t>Systém</a:t>
            </a:r>
          </a:p>
          <a:p>
            <a:endParaRPr lang="cs-CZ" dirty="0"/>
          </a:p>
          <a:p>
            <a:r>
              <a:rPr lang="cs-CZ" dirty="0" err="1"/>
              <a:t>Cirkularita</a:t>
            </a:r>
            <a:r>
              <a:rPr lang="cs-CZ" dirty="0"/>
              <a:t> (jak to vidí různí lidé)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Závěrečný domácí úkol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Hypotetizování</a:t>
            </a:r>
            <a:r>
              <a:rPr lang="cs-CZ" dirty="0"/>
              <a:t> (co se stane, když …)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Neutralita → Zvídavost</a:t>
            </a:r>
          </a:p>
        </p:txBody>
      </p:sp>
    </p:spTree>
    <p:extLst>
      <p:ext uri="{BB962C8B-B14F-4D97-AF65-F5344CB8AC3E}">
        <p14:creationId xmlns:p14="http://schemas.microsoft.com/office/powerpoint/2010/main" val="359228186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549</TotalTime>
  <Words>546</Words>
  <Application>Microsoft Office PowerPoint</Application>
  <PresentationFormat>Předvádění na obrazovce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Stébla</vt:lpstr>
      <vt:lpstr>Teorie systemické terapie</vt:lpstr>
      <vt:lpstr>Vývoj teorie</vt:lpstr>
      <vt:lpstr>Pohled na jedince  (Radikální konstruktivismus: Maturana, Varela, 1984; Ludewig, 2011)</vt:lpstr>
      <vt:lpstr>Náhled na vznik problému  (předpoklad poradenské práce)</vt:lpstr>
      <vt:lpstr>poradenský proces </vt:lpstr>
      <vt:lpstr>poradenský proces </vt:lpstr>
      <vt:lpstr>Prezentace aplikace PowerPoint</vt:lpstr>
      <vt:lpstr>Způsoby poradenské práce  (Úlehla, 1999)</vt:lpstr>
      <vt:lpstr>Techniky poradenské práce  </vt:lpstr>
      <vt:lpstr>Doporučená literatura ke studiu 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Rogersova teorie</dc:title>
  <dc:creator>Lenka Hloušková</dc:creator>
  <cp:lastModifiedBy>Bohumíra Lazarová</cp:lastModifiedBy>
  <cp:revision>35</cp:revision>
  <cp:lastPrinted>2013-02-27T17:27:53Z</cp:lastPrinted>
  <dcterms:created xsi:type="dcterms:W3CDTF">2013-02-27T16:13:50Z</dcterms:created>
  <dcterms:modified xsi:type="dcterms:W3CDTF">2020-03-18T11:02:06Z</dcterms:modified>
</cp:coreProperties>
</file>