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43EDB-B689-45B8-9AFA-E8A9BB9B4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0D64D9-9519-45D1-9122-863672F51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45F877-60CF-4B89-BD1C-E5F1017D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4B605-6135-450D-9000-4AE8F46E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F7E99C-3C4C-48EE-AE88-C79C95BD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78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5944-B50A-47A2-B6A9-AD87EF39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C5EAE6-7A9E-4203-9D44-E7444CAE1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CE7ADB-2302-452D-8533-23516D19A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ED1D3-8B65-4502-B08C-7E687A60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6BEC9F-6335-4CA1-B98A-842B4ED4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1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A20F5B-F99B-4245-BB48-CD0C3E5EE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DD4708-6147-4727-A5DF-C3A3A297B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F05C29-BC72-48E7-9139-0B191B2FD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B6AE55-3D88-45EB-9D69-CBDF1D65F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298B4F-1360-4691-8864-5B783D76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99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0A380-51B9-436F-AA24-0A2B40D2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4FCD56-046F-4AD2-9E4D-37B69F99C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6533A-EAC6-4388-BDC9-69BDFB9C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123EF6-A4FB-4F40-A5DA-66689070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F7A1FF-B178-4604-92A2-87E59064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7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104E9-0587-4867-A8F7-A5A4ACC0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11CFA8-C3C6-464B-ABD7-09D140171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DCE5C-ADAA-40DA-AE64-3BCB2860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C5D3A0-F782-4C5A-8C1E-1EECDE8D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09C993-3F4D-4962-BF3D-14FAF70E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88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67990-A480-494B-BBA2-0C5856E1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9F4106-6B5A-46D3-8384-CF25E88CA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95D847-FCAE-42B0-9882-C714FDC76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374D93-1BD0-41CD-9A22-7BD832E0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5F2CE0-576B-481B-88B5-C1860094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BBAAA3-CE49-48C9-BA31-E0165C727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1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1F8F-94C3-4B40-AFC9-3C499D9E2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152C27-0171-4EC7-9A89-BB39355CA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66906B-284D-4C23-826F-9839FBFA8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E988C7-A031-44B3-B983-E377FE8DD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5129B3-CFC0-498E-B4C9-9C7D9A2E3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E72B57-3574-491B-BBB6-CA12C012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57E4C05-F672-427F-8052-979E5A85E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E4F609-B5DD-48AC-A7AA-FAE3BEAE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42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498A1-A221-4B89-B2B4-E697DB064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A27BA4-A0AF-48CA-B6BF-83457E61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799DA5-04E7-41C8-BC4E-58A7B3F7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D56AC3-0F2B-4001-9498-89DA3996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23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3F01E5-A24B-49A6-A8CF-E0C1C5D3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45691E-0BD5-4657-870F-43266F32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14A1F-1B2A-4831-A886-68F717F4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96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5033B-7F72-4C82-8127-9F401474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24A5E-A99C-4C92-86C2-614835216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51B124-2649-43FF-B160-187C35575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E88F20-E4FB-4763-AD1F-19AF376A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E7D33D-BC46-43ED-B713-757C3A319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B09AC9-EE15-461D-BD71-18FB6FB3F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7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32E13-6CF3-4F53-AA52-3656DA93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7C2A76-B23C-46D6-8563-178A73CDF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661EAB-417C-439A-B6F7-0196BB748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77165F-3101-4A47-B271-6AE28DD9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BE6959-24F4-4A08-BB51-2192C176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C0CDCE-B794-4BEA-B6AE-5A82A852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04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5DD0602-E9D3-4CFE-81A6-BF9F4BF9E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0FBD1C-8105-4DE5-ADEF-45B138B3C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76D6B4-A51F-482F-BCBA-FE623A9FC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C18E-03A9-496F-AF1A-9D30E049AD32}" type="datetimeFigureOut">
              <a:rPr lang="cs-CZ" smtClean="0"/>
              <a:t>17.03.2019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62C47-AFEE-48D4-A31B-A9C4056FF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5B0B6-E748-4334-AF17-EA42F29BB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D7DC0-E6AD-4418-9CC3-E89068B0B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67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BA2C4-A184-4E06-883D-75680000F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8833"/>
          </a:xfrm>
        </p:spPr>
        <p:txBody>
          <a:bodyPr/>
          <a:lstStyle/>
          <a:p>
            <a:r>
              <a:rPr lang="cs-CZ" b="1" dirty="0"/>
              <a:t>Dohled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FB430D-B3CC-45CC-B0CF-154DD2E04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8642"/>
            <a:ext cx="9144000" cy="3825380"/>
          </a:xfrm>
        </p:spPr>
        <p:txBody>
          <a:bodyPr>
            <a:noAutofit/>
          </a:bodyPr>
          <a:lstStyle/>
          <a:p>
            <a:pPr algn="l"/>
            <a:r>
              <a:rPr lang="cs-CZ" sz="2800" u="sng" dirty="0"/>
              <a:t>Dohled provádí probační úředník</a:t>
            </a:r>
          </a:p>
          <a:p>
            <a:pPr algn="l"/>
            <a:endParaRPr lang="cs-CZ" sz="2800" dirty="0"/>
          </a:p>
          <a:p>
            <a:pPr algn="l"/>
            <a:r>
              <a:rPr lang="cs-CZ" sz="2800" u="sng" dirty="0"/>
              <a:t>Vysvětlení pojmu dohledu</a:t>
            </a:r>
            <a:r>
              <a:rPr lang="cs-CZ" sz="2800" dirty="0"/>
              <a:t>:</a:t>
            </a:r>
          </a:p>
          <a:p>
            <a:pPr algn="l"/>
            <a:r>
              <a:rPr lang="cs-CZ" sz="2800" dirty="0"/>
              <a:t>Dohledem se rozumí pravidelný osobní kontakt pachatele s  probačním úředníkem, spolupráce při vytváření a realizaci probačního plánu dohledu ve zkušební době a kontrola dodržování podmínek uložených pachateli soudem nebo vyplývající cích ze zákona</a:t>
            </a:r>
          </a:p>
        </p:txBody>
      </p:sp>
    </p:spTree>
    <p:extLst>
      <p:ext uri="{BB962C8B-B14F-4D97-AF65-F5344CB8AC3E}">
        <p14:creationId xmlns:p14="http://schemas.microsoft.com/office/powerpoint/2010/main" val="149069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BE57D-A670-4B14-97CB-10E70695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Dohled - účel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980C3-D98C-4118-88E3-11EBEA671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u="sng" dirty="0"/>
              <a:t>Účelem dohledu je</a:t>
            </a:r>
          </a:p>
          <a:p>
            <a:pPr>
              <a:buFontTx/>
              <a:buChar char="-"/>
            </a:pPr>
            <a:r>
              <a:rPr lang="cs-CZ" sz="3200" dirty="0"/>
              <a:t>Sledování a kontrola chování pachatele, čímž je zajištována ochrana společnosti a s nížení možnosti opakování trestné činnosti</a:t>
            </a:r>
          </a:p>
          <a:p>
            <a:pPr>
              <a:buFontTx/>
              <a:buChar char="-"/>
            </a:pPr>
            <a:r>
              <a:rPr lang="cs-CZ" sz="3200" dirty="0"/>
              <a:t>Odborné vedení a pomoc pachateli s cílem zajistit, aby v budoucnu vedl řádný život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47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F2DA1-FC7A-412B-ACAA-059D841F2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Povinnosti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A8339-2278-4D76-B6A3-677955219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Pachatel, kterému je uložen dohled, je povinen</a:t>
            </a:r>
            <a:r>
              <a:rPr lang="cs-CZ" dirty="0"/>
              <a:t>:</a:t>
            </a:r>
          </a:p>
          <a:p>
            <a:pPr marL="514350" indent="-514350">
              <a:buAutoNum type="alphaLcParenR"/>
            </a:pPr>
            <a:r>
              <a:rPr lang="cs-CZ" dirty="0"/>
              <a:t>spolupracovat s probačním úředníkem způsobem, který mu probační úředník stanoví, a plnit probační plán dohledu</a:t>
            </a:r>
          </a:p>
          <a:p>
            <a:pPr marL="514350" indent="-514350">
              <a:buAutoNum type="alphaLcParenR"/>
            </a:pPr>
            <a:r>
              <a:rPr lang="cs-CZ" dirty="0"/>
              <a:t>Dostavovat se k probačnímu úředníkovi  ve lhůtách, které mu probační úředník stanoví,</a:t>
            </a:r>
          </a:p>
          <a:p>
            <a:pPr marL="514350" indent="-514350">
              <a:buAutoNum type="alphaLcParenR"/>
            </a:pPr>
            <a:r>
              <a:rPr lang="cs-CZ" dirty="0"/>
              <a:t>Informovat probačního úředníka o svém pobytu, zaměstnání a zdrojích obživy, dodržování soudem uložených přiměřených omezení a přiměřených povinností a jiných důležitých okolnostech pro výkon dohledu určených probačním úředníkem</a:t>
            </a:r>
          </a:p>
          <a:p>
            <a:pPr marL="514350" indent="-514350">
              <a:buAutoNum type="alphaLcParenR"/>
            </a:pPr>
            <a:r>
              <a:rPr lang="cs-CZ" dirty="0"/>
              <a:t>Umožnit probačnímu úředníkovi vstup do obydlí, ve kterém se zdržuje</a:t>
            </a:r>
          </a:p>
        </p:txBody>
      </p:sp>
    </p:spTree>
    <p:extLst>
      <p:ext uri="{BB962C8B-B14F-4D97-AF65-F5344CB8AC3E}">
        <p14:creationId xmlns:p14="http://schemas.microsoft.com/office/powerpoint/2010/main" val="346124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A85D8-F13D-43A4-B723-3095FFCE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312" y="373514"/>
            <a:ext cx="10515600" cy="1325563"/>
          </a:xfrm>
        </p:spPr>
        <p:txBody>
          <a:bodyPr/>
          <a:lstStyle/>
          <a:p>
            <a:r>
              <a:rPr lang="cs-CZ" b="1" u="sng" dirty="0"/>
              <a:t>Povinnosti a oprávnění probačního úředníka</a:t>
            </a:r>
            <a:br>
              <a:rPr lang="cs-CZ" b="1" u="sng" dirty="0"/>
            </a:br>
            <a:r>
              <a:rPr lang="cs-CZ" b="1" u="sng" dirty="0"/>
              <a:t>- plán dohledu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A9785C-71B0-4776-AAF4-70300C8BB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029"/>
            <a:ext cx="10515600" cy="376093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1) Probační úředník je povinen vykonávat dohled nad pachatelem v souladu s vytvořeným probačním plánem, být mu nápomocen v jeho záležitostech a plnit pokyny předsedy senátu směřujících k výkonu dohledu a k tomu, aby pachatel vedl řádný život. Probační úředník je povinen probační plán pravidelně aktualizovat s přihlédnutím k výsledkům dohledu a k osobním, rodinným a jiným poměrům pachatele</a:t>
            </a:r>
          </a:p>
        </p:txBody>
      </p:sp>
    </p:spTree>
    <p:extLst>
      <p:ext uri="{BB962C8B-B14F-4D97-AF65-F5344CB8AC3E}">
        <p14:creationId xmlns:p14="http://schemas.microsoft.com/office/powerpoint/2010/main" val="320181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A6D68-0FD5-4FDB-B4DB-F885F5D7D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Povinnosti a oprávnění probační úředníka</a:t>
            </a:r>
            <a:br>
              <a:rPr lang="cs-CZ" b="1" u="sng" dirty="0"/>
            </a:br>
            <a:r>
              <a:rPr lang="cs-CZ" b="1" u="sng" dirty="0"/>
              <a:t>- porušení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316CB-C52E-4916-8B5D-8911BB09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2) </a:t>
            </a:r>
            <a:r>
              <a:rPr lang="cs-CZ" u="sng" dirty="0"/>
              <a:t>Poruší-li pachatel</a:t>
            </a:r>
            <a:r>
              <a:rPr lang="cs-CZ" dirty="0"/>
              <a:t>, kterému byl uložen dohled, závažným způsobem nebo opakovaně podmínky dohledu, probační plán, nebo přiměřená omezení a přiměřené povinnosti, </a:t>
            </a:r>
            <a:r>
              <a:rPr lang="cs-CZ" u="sng" dirty="0"/>
              <a:t>informuje o tom probační úředník bez zbytečného odkladu předsedu senátu soudu</a:t>
            </a:r>
            <a:r>
              <a:rPr lang="cs-CZ" dirty="0"/>
              <a:t>, který dohled uložil. </a:t>
            </a:r>
          </a:p>
          <a:p>
            <a:pPr marL="0" indent="0">
              <a:buNone/>
            </a:pPr>
            <a:r>
              <a:rPr lang="cs-CZ" u="sng" dirty="0"/>
              <a:t>Při méně závažném porušení </a:t>
            </a:r>
            <a:r>
              <a:rPr lang="cs-CZ" dirty="0"/>
              <a:t>stanovených podmínek,  probačního plánu nebo přiměřených omezení a  přiměřených povinností probační </a:t>
            </a:r>
            <a:r>
              <a:rPr lang="cs-CZ" u="sng" dirty="0"/>
              <a:t>úředník upozorní pachatele na zjištěné nedostatky a dá mu poučení</a:t>
            </a:r>
            <a:r>
              <a:rPr lang="cs-CZ" dirty="0"/>
              <a:t>, že v případě opakování nebo závažnějšího porušení stanovených, podmínek přiměřených omezení a  přiměřených povinností bude o tom informovat předsedu senátu.</a:t>
            </a:r>
          </a:p>
        </p:txBody>
      </p:sp>
    </p:spTree>
    <p:extLst>
      <p:ext uri="{BB962C8B-B14F-4D97-AF65-F5344CB8AC3E}">
        <p14:creationId xmlns:p14="http://schemas.microsoft.com/office/powerpoint/2010/main" val="329948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AA496-A584-49A9-8B75-6663ECD1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Povinnosti a oprávnění probačního úředníka</a:t>
            </a:r>
            <a:br>
              <a:rPr lang="cs-CZ" b="1" u="sng" dirty="0"/>
            </a:br>
            <a:r>
              <a:rPr lang="cs-CZ" b="1" u="sng" dirty="0"/>
              <a:t>-zprávy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67CA9-0EC7-423F-BED1-917AFE983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3) Nestanoví-li předseda senátu jinak, zpracuje probačního úředník nejméně jednou za šest měsíců zprávu, ve které informuje předsedu senátu soudu, který dohled uložil, o průběhu výkonu dohledu nad pachatelem, o dodržování stanovených podmínek, probačního plánu a přiměřených omezení a přiměřených povinností pachatelem a o jeho poměrech.</a:t>
            </a:r>
          </a:p>
        </p:txBody>
      </p:sp>
    </p:spTree>
    <p:extLst>
      <p:ext uri="{BB962C8B-B14F-4D97-AF65-F5344CB8AC3E}">
        <p14:creationId xmlns:p14="http://schemas.microsoft.com/office/powerpoint/2010/main" val="6825109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391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Dohled</vt:lpstr>
      <vt:lpstr>Dohled - účel</vt:lpstr>
      <vt:lpstr>Povinnosti pachatele</vt:lpstr>
      <vt:lpstr>Povinnosti a oprávnění probačního úředníka - plán dohledu</vt:lpstr>
      <vt:lpstr>Povinnosti a oprávnění probační úředníka - porušení </vt:lpstr>
      <vt:lpstr>Povinnosti a oprávnění probačního úředníka -zprávy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Dohled</dc:title>
  <dc:creator>Janka</dc:creator>
  <cp:lastModifiedBy>Janka</cp:lastModifiedBy>
  <cp:revision>6</cp:revision>
  <dcterms:created xsi:type="dcterms:W3CDTF">2019-03-17T18:26:50Z</dcterms:created>
  <dcterms:modified xsi:type="dcterms:W3CDTF">2019-03-17T18:58:49Z</dcterms:modified>
</cp:coreProperties>
</file>