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97" r:id="rId4"/>
    <p:sldId id="261" r:id="rId5"/>
    <p:sldId id="262" r:id="rId6"/>
    <p:sldId id="263" r:id="rId7"/>
    <p:sldId id="294" r:id="rId8"/>
    <p:sldId id="264" r:id="rId9"/>
    <p:sldId id="298" r:id="rId10"/>
    <p:sldId id="299" r:id="rId11"/>
    <p:sldId id="300" r:id="rId12"/>
    <p:sldId id="301" r:id="rId13"/>
    <p:sldId id="268" r:id="rId14"/>
    <p:sldId id="269" r:id="rId15"/>
    <p:sldId id="303" r:id="rId16"/>
    <p:sldId id="272" r:id="rId17"/>
    <p:sldId id="273" r:id="rId18"/>
    <p:sldId id="304" r:id="rId19"/>
    <p:sldId id="275" r:id="rId20"/>
    <p:sldId id="276" r:id="rId21"/>
    <p:sldId id="305" r:id="rId22"/>
    <p:sldId id="306" r:id="rId23"/>
    <p:sldId id="307" r:id="rId24"/>
    <p:sldId id="280" r:id="rId25"/>
    <p:sldId id="308" r:id="rId26"/>
    <p:sldId id="309" r:id="rId27"/>
    <p:sldId id="284" r:id="rId28"/>
    <p:sldId id="285" r:id="rId29"/>
    <p:sldId id="310" r:id="rId30"/>
    <p:sldId id="295" r:id="rId31"/>
    <p:sldId id="296" r:id="rId32"/>
    <p:sldId id="311" r:id="rId33"/>
    <p:sldId id="312" r:id="rId34"/>
    <p:sldId id="313" r:id="rId35"/>
    <p:sldId id="314" r:id="rId36"/>
    <p:sldId id="31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E65AA-8F9A-4D4C-8DED-F894A907E9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A4F905-E755-456B-9E8C-C1988594C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38D7BA-4AA3-4A3D-A578-E64B6D6B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6A4668-7DE8-4EEE-8E96-B3B8D9DB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C3C462-AD8C-429A-B262-B0E1EFD5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6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F0179-2DCE-45A8-8FB9-8C26AA43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B0E328-7EED-4A1B-8C13-9EED90D75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26EA44-033E-4598-88CD-42757B4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04BCDA-852B-4004-AD70-CF3B379F5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B80EA8-1EAD-4FFA-9492-6CB7D6E5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01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2EA2A49-F806-4867-9E79-927CF4F3C5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77E7E0-BEAE-41E1-BA87-C6FF2D090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19C63C-1C86-4BED-82B1-89289BC1C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DE38C8-5EE3-4420-857B-1A94281C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A1D2BE-E8D5-4D16-9E68-5ABB06B6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0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D4515-73B2-4961-A2EF-DAC904F9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39D863-6029-4AC7-8C66-740A3615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AA69F8-2F8E-4613-8CDD-ED6FB4D7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FEAD73-469B-4095-86B6-0FA0E0F1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807DA3-6A3A-4423-BBA3-7341D102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74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0755C-EE8E-4975-BCB9-0FE96674E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1187FD-2FC3-43E8-A546-A6B83C74B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CB3C92-E4C5-49E4-A9F4-B19117B06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B670AA-79D3-4E37-829A-05D5A089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B6E1CB-5824-4ADB-AA2F-417683A2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6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B2EF2-2C96-4FAD-8B84-C1A939346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79D240-F11D-4344-ADFB-58CF12593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40A735-87B9-41E3-9479-A59FA9BEF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4FE185-45BF-4203-B782-EFB6716D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65F828-7BA6-46AC-8C49-9E9D4B06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5C41AB-0487-4E6A-B07B-25C6B6BE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60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3B850-A61E-444D-A264-2CA38E141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A4E22E-1870-4DE2-836A-EEEA1843B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F506D3-4F7D-42F5-A706-98639F0FE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3D9E73-848C-4A98-9B95-0BA17C2B5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96ABC2-8D26-4623-A31B-41565DC15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B698E28-A289-4F6C-B1B3-29B005294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07D6DA-E078-4067-AABC-1426905D9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7BADE2-9D5B-4DC7-A16C-1746EF24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9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A8589-19F0-4994-B039-47F82745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794ABEE-5A7F-4DAA-A0B9-0CED70D2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B82BF6-CC49-4AF3-8132-9E48E81A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D11B78-2569-42A6-A673-C773B5D4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44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80464B4-D9E9-441D-AE8D-ECA19223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E5561D-FB37-4B20-AF05-C0F32657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730D0-E251-4650-A597-1F3BBE5F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2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AC718-E2FF-4FAC-BD2F-9C644484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F87008-AC41-4018-9A72-2165F558F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D6C945-6575-4E18-ADAF-6305FE8F1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901868-15BC-4782-8093-D17EAF58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858B72-617E-4626-BC76-8C15ED36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69AC4A-440A-489D-98DD-25D36DA5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12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A23B5-FE32-4785-A554-4F00E67B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1F3946-1F6A-42F2-A0DA-4296325FF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B752D8-A3E8-4A1D-98C1-07650F44A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94310F-7486-4F31-A718-A7180999E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1C5CA3-7304-4271-B734-F9812A18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189E2E-848E-4C7A-93B2-685E6115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65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9EAC5F3-0C24-45E2-9B61-69D313D8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E66136-3FB9-40D9-875D-B9399A29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CE5C01-037B-4625-86E1-437BB28782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6FB08-3D82-489E-A807-0F6A396D877D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ADAC7-E3C1-4171-879F-453EC9A77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634BFA-FE4F-4C6E-AA4D-59AB7AB7A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9927-558D-4AB2-9EFA-2C130AFA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57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C58342-2D70-4183-AE44-9B55B4863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9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KULTURA CUKRU V BRAZÍLII </a:t>
            </a:r>
            <a:br>
              <a:rPr lang="en-US" sz="49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9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(2.polovina 16. století – 17. století)</a:t>
            </a:r>
            <a:br>
              <a:rPr lang="en-US" sz="49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9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266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A98712F-AEF3-4E3E-AC12-33A8FB4BBF8C}"/>
              </a:ext>
            </a:extLst>
          </p:cNvPr>
          <p:cNvSpPr/>
          <p:nvPr/>
        </p:nvSpPr>
        <p:spPr>
          <a:xfrm>
            <a:off x="1095153" y="946298"/>
            <a:ext cx="9367284" cy="4150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Několik málo oblastí, kterým systém kapitáni prospíval byly ty, v nichž se spojilo pěstování cukrové třtiny s alespoň relativně mírumilovným soužitím s indiány – cukrová třtina se pěstovala po celém pobřeží Brazílie, od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až po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Problémy s udržením produkce cukru ale narůstaly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bylo čím dál těžší zajistit pracovní sílu (jezuité chránili domorodé obyvatelstvo čím dál intenzivněji a navíc byly časté i útěky indiánů díky znalosti prostředí)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náklady byly vysoké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nepřetržité invaze cizích kolonizátorů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Nakonec se tak dařilo pouze dvěma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kapitániím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543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B6A8585-BE02-4917-85A4-65E3026EA140}"/>
              </a:ext>
            </a:extLst>
          </p:cNvPr>
          <p:cNvSpPr/>
          <p:nvPr/>
        </p:nvSpPr>
        <p:spPr>
          <a:xfrm>
            <a:off x="1148315" y="1127051"/>
            <a:ext cx="9431079" cy="316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Majitel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kapitánie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 ovšem po čase nucen vrátit se do Portugalska a spravovat ji na dálku – stala se tak snadnou kořistí portugalských nepřátel a v roce 1615 jej holandský kapitán nechal vyrabovat a vypálit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této události se pěstování cukrové třtiny orientovalo pouze na severovýchod země – zde byla nalezena ideální půda, pro její pěstování – kromě toho je v této oblasti vlhké a teplé klima a obrovská říční síť důležitá k vnitřní přepravě a zároveň sever Brazílie je blíž do Lisabonu.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Díky cukru se pozornost Portugalska přestala upírat k Indii a zaměřila se na Brazílii.</a:t>
            </a:r>
          </a:p>
        </p:txBody>
      </p:sp>
    </p:spTree>
    <p:extLst>
      <p:ext uri="{BB962C8B-B14F-4D97-AF65-F5344CB8AC3E}">
        <p14:creationId xmlns:p14="http://schemas.microsoft.com/office/powerpoint/2010/main" val="227848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0813D38-AE3B-47F8-A99B-201B98960CB9}"/>
              </a:ext>
            </a:extLst>
          </p:cNvPr>
          <p:cNvSpPr/>
          <p:nvPr/>
        </p:nvSpPr>
        <p:spPr>
          <a:xfrm>
            <a:off x="574158" y="786808"/>
            <a:ext cx="10473070" cy="4512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cukrová třtina začala pěstovat v roce 1535. Na konci 16. století zde bylo již na 140 plantáží s cukrovary. Její pěstování se rozšiřovalo i do dalších SV oblastí, především do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Začaly zlaté roky Brazílie jakožto kolonie – její prakticky výhradní využití bylo k monopolnímu obchodu s metropolí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 narušovaly jen holandské obchodní lodě, které měly větší kapacitu a byly rychlejší než portugalské - holandské lodi, často kamuflované jako portugalské, přebíraly značnou část obchodu s cukrem a ve svém podpalubí převážely tuny cukru do severní Evropy.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Navzdory tomu, že se Portugalsko snažilo udržet monopol, velkými obchodními dovozními centry se staly Amsterdam, Londýn, Hamburg a Janov a byla to tato centra, která udávala cenu cukru. Obchodování s cukrem tak získávalo čím dál více mezinárodní a globální charakter.</a:t>
            </a:r>
          </a:p>
        </p:txBody>
      </p:sp>
    </p:spTree>
    <p:extLst>
      <p:ext uri="{BB962C8B-B14F-4D97-AF65-F5344CB8AC3E}">
        <p14:creationId xmlns:p14="http://schemas.microsoft.com/office/powerpoint/2010/main" val="88979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CBA4CF-D09C-4814-9116-7587438F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„JINÁ BRAZÍLIE“, FRANCOUZSKÁ A HOLANDSKÁ</a:t>
            </a:r>
            <a:b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94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902896C-8120-4D2F-B633-D896320CF0C7}"/>
              </a:ext>
            </a:extLst>
          </p:cNvPr>
          <p:cNvSpPr/>
          <p:nvPr/>
        </p:nvSpPr>
        <p:spPr>
          <a:xfrm>
            <a:off x="891251" y="1446835"/>
            <a:ext cx="9398643" cy="3681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 16. a 17. století se brazilské pobřeží začalo stávat cílem častých invazí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piráti z Alžíru a Maroka, kteří se jinak běžně pohybovali mezi Madeirou a Lisabonem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francouzští, holandští a angličtí korzáři útočili na lodě naložené cukrem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Například mezi lety 1588 a 1591 bylo zajato 36 lodí – portugalské karavely byly snadnou obětí, protože byly malé a lehké a s malou posádkou. Od poloviny 17. století byly na základě královského nařízení doprovázeny menšími loděmi s ozbrojenou posádkou.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Nebyli to ale jenom piráti, kdo sužoval Brazílii – Francie odmítla respektovat dohodu z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Tordesillas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dvakrát se pokusila zemi kolonizovat. </a:t>
            </a:r>
          </a:p>
        </p:txBody>
      </p:sp>
    </p:spTree>
    <p:extLst>
      <p:ext uri="{BB962C8B-B14F-4D97-AF65-F5344CB8AC3E}">
        <p14:creationId xmlns:p14="http://schemas.microsoft.com/office/powerpoint/2010/main" val="2020311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A9512F0-4B8F-4B2C-9465-1E5011547B9D}"/>
              </a:ext>
            </a:extLst>
          </p:cNvPr>
          <p:cNvSpPr/>
          <p:nvPr/>
        </p:nvSpPr>
        <p:spPr>
          <a:xfrm>
            <a:off x="691116" y="1052623"/>
            <a:ext cx="10398642" cy="399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Prvnímu pokusu se říkalo „Antarktická Francie“ – v roce 1955 se expedice vedená Nicolasem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Durandem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Villegagnonem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vylodila na pobřeží dnešního státu Ria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zůstala tam tři roky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se jednalo o krátké období, jeho význam pro kulturní vývoj Francie byl značný - díky myslitelům jako Jean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Montaigne se brazilský domorodec stal modelem, který sloužil k úvahám o evropské civilizaci, daleko více než o té původní americké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Francouzi byli spojenci indiánských kmenů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Tupinambá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Tupiniquim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kterými hojně obchodovali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prvním neúspěchu se Francie pokusila kolonizovat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Luís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Maranh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založit „Rovníkovou Francii“ – podařilo se jim získat důvěru místní populace a mnozí Francouzi dokonce ovládali jejich jazyk – kolonizace této oblasti byla podporována Francouzskou Korunou – mnišský řád Kapucínů byl pověřen misionářskou činností.</a:t>
            </a:r>
          </a:p>
        </p:txBody>
      </p:sp>
    </p:spTree>
    <p:extLst>
      <p:ext uri="{BB962C8B-B14F-4D97-AF65-F5344CB8AC3E}">
        <p14:creationId xmlns:p14="http://schemas.microsoft.com/office/powerpoint/2010/main" val="102215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7F6BD0E-974C-4B5D-BC4C-5DF7917934CA}"/>
              </a:ext>
            </a:extLst>
          </p:cNvPr>
          <p:cNvSpPr/>
          <p:nvPr/>
        </p:nvSpPr>
        <p:spPr>
          <a:xfrm>
            <a:off x="1679944" y="680483"/>
            <a:ext cx="8952614" cy="4199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1612 se na pobřeží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Maranh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vylodila expedice vedená šlechticem Danielem de la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Touche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jednalo se o tři lodě na jejichž palubě se nacházelo 500 osadníků. Založili osadu Saint Louis, která svým jménem oslavovala francouzského krále Ludvíka XIII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okupované území bylo rozsáhlé a zasahovalo až do dalšího dnešního státu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Tocantins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Odpovědí Portugalska byla mobilizace vojska v kapitáni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odkud zaútočilo na Saint Louis.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listopadu 1615 byli francouzští kolonizátoři poraženi.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Portugalští osadníci poté území obsadili a vybudovali na něm třtinové plantáže.</a:t>
            </a:r>
          </a:p>
        </p:txBody>
      </p:sp>
    </p:spTree>
    <p:extLst>
      <p:ext uri="{BB962C8B-B14F-4D97-AF65-F5344CB8AC3E}">
        <p14:creationId xmlns:p14="http://schemas.microsoft.com/office/powerpoint/2010/main" val="3855442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952C40B-10B4-4CAC-BFB4-C75A81B4E7A8}"/>
              </a:ext>
            </a:extLst>
          </p:cNvPr>
          <p:cNvSpPr/>
          <p:nvPr/>
        </p:nvSpPr>
        <p:spPr>
          <a:xfrm>
            <a:off x="1775637" y="627321"/>
            <a:ext cx="8059479" cy="4927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Druhým velkým nepřítelem Portugalska bylo v této době Holandsko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Vztahy Portugalska a Holandska byly tradičně složité – v období portugalské personální unie se Španělskem bylo Portugalsko nuceno přijmout i nepřátele Španělské Koruny – jedním z nich bylo právě Holandsko – díky tomuto otevřenému nepřátelství se Holandsko rozhodlo napadnou portugalskou kolonii v Jižní Americe, už proto, že díky němu ztratilo možnost obchodovat s brazilským cukrem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Holandský útok byl rychlý: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1595 Holanďané vyrabovali africké pobřeží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1604 – zaútočili na tehdejší hlavní město Brazílie, Salvador – útok byl však odražen</a:t>
            </a:r>
          </a:p>
        </p:txBody>
      </p:sp>
    </p:spTree>
    <p:extLst>
      <p:ext uri="{BB962C8B-B14F-4D97-AF65-F5344CB8AC3E}">
        <p14:creationId xmlns:p14="http://schemas.microsoft.com/office/powerpoint/2010/main" val="3438354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82B78F9-F722-4E35-AF2A-ACE1FFD743F7}"/>
              </a:ext>
            </a:extLst>
          </p:cNvPr>
          <p:cNvSpPr/>
          <p:nvPr/>
        </p:nvSpPr>
        <p:spPr>
          <a:xfrm>
            <a:off x="616687" y="637953"/>
            <a:ext cx="10675089" cy="471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1621 – založena Holandská Západoindická společnost  – spojil se v ní kapitál státu i soukromých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investic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Jedním z hlavních cílů této společnosti bylo obsazení brazilských oblastí, ve kterých vzkvétalo pěstování třtiny a výroba cukru; zároveň chtěla dostat pod kontrolu dovoz otroků z Afriky.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května 1624 Holanďané znovu zaútočili na Salvador – tentokrát jej dobyli během 24 hodin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nedokázali ovšem překročit hranice města – portugalští osadníci vedení novým guvernérem, Matiasem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Albuquerque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biskupem Marcusem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Teixeirou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zformovali ozbrojený odpor a zabránili obsazení plantáží – dokázali se ubránit do doby, než přišly posily z Portugalska, Španělska a Neapole. Po roce se Holanďané z 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stáhli.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holandský útok na Salvador se odehrál v roce 1627 – šlo ale v zásadě o rabování – odvezli si několik tun cukru.</a:t>
            </a:r>
          </a:p>
        </p:txBody>
      </p:sp>
    </p:spTree>
    <p:extLst>
      <p:ext uri="{BB962C8B-B14F-4D97-AF65-F5344CB8AC3E}">
        <p14:creationId xmlns:p14="http://schemas.microsoft.com/office/powerpoint/2010/main" val="333542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53CA9AD-69A6-467E-960C-F157C362F1C6}"/>
              </a:ext>
            </a:extLst>
          </p:cNvPr>
          <p:cNvSpPr/>
          <p:nvPr/>
        </p:nvSpPr>
        <p:spPr>
          <a:xfrm>
            <a:off x="1244009" y="1095152"/>
            <a:ext cx="8846289" cy="3681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Holanďané svou pozornost přesunuli do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v té době soupeřil co do důležitosti s 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bylo v něm 121 cukrových plantáží a navíc cesta z Luandy do Recife byla o několik dní kratší než do Salvadoru (29 dní oproti 35)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1630 – útok Holanďanů 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Olindu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hlavní město – 65 lodí, 7 280 vojáků a osadníků</a:t>
            </a:r>
          </a:p>
          <a:p>
            <a:pPr marL="390525">
              <a:lnSpc>
                <a:spcPct val="150000"/>
              </a:lnSpc>
              <a:spcAft>
                <a:spcPts val="80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Olinda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byla dobyta 14. února téhož roku.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Portugalci zformovali obranu a snažili se holandské kolonizátory vytlačit, nepodařilo se jim to, a mezi lety 1630 a 1637 Holanďané své pozice v oblasti upevnili (ovládaná území sahala až do oblasti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69090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9FB7A71-CDD8-4B2A-8477-E628B35906F7}"/>
              </a:ext>
            </a:extLst>
          </p:cNvPr>
          <p:cNvSpPr/>
          <p:nvPr/>
        </p:nvSpPr>
        <p:spPr>
          <a:xfrm>
            <a:off x="542259" y="839972"/>
            <a:ext cx="10366745" cy="492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Cukr je víc než obyčejný produkt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– v Evropě se touha po cukru objevila teprve v 16.století a teprve po roce 1650 se cukr proměnil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z luxusního zboží na denní potřebu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zprávy o cukru pocházejí z roku 8000 př.n.l. a to z Nové Guineje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6 000 př.n.l. se cukr postupně šíří na Filipíny, do Indie a Indonésie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systematičtější zprávy o jeho výrobě neboli získávání sacharózy z cukrové třtiny specifickým technickým postupem, pocházejí teprve z roku 350 n.l. z Indie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Cukrovou třtinu přivezli do Evropy Arabové, v roce 711 – rozvinuli umění vyrábět cukr a rovněž chutě na různé druhy sladkostí</a:t>
            </a:r>
          </a:p>
          <a:p>
            <a:pPr marL="323850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Cukr se začal používat jako ingredience do jídla i jako lék</a:t>
            </a:r>
          </a:p>
        </p:txBody>
      </p:sp>
    </p:spTree>
    <p:extLst>
      <p:ext uri="{BB962C8B-B14F-4D97-AF65-F5344CB8AC3E}">
        <p14:creationId xmlns:p14="http://schemas.microsoft.com/office/powerpoint/2010/main" val="1839929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48882DB-1BF7-4E0A-9AA4-96A37CA813E8}"/>
              </a:ext>
            </a:extLst>
          </p:cNvPr>
          <p:cNvSpPr/>
          <p:nvPr/>
        </p:nvSpPr>
        <p:spPr>
          <a:xfrm>
            <a:off x="1775637" y="1562985"/>
            <a:ext cx="8676168" cy="222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/>
              <a:t>V této době se objevují v dějinách Portugalska zrádci, jako například </a:t>
            </a:r>
            <a:r>
              <a:rPr lang="cs-CZ" dirty="0" err="1"/>
              <a:t>Domingos</a:t>
            </a:r>
            <a:r>
              <a:rPr lang="cs-CZ" dirty="0"/>
              <a:t> </a:t>
            </a:r>
            <a:r>
              <a:rPr lang="cs-CZ" dirty="0" err="1"/>
              <a:t>Fernandes</a:t>
            </a:r>
            <a:r>
              <a:rPr lang="cs-CZ" dirty="0"/>
              <a:t> </a:t>
            </a:r>
            <a:r>
              <a:rPr lang="cs-CZ" dirty="0" err="1"/>
              <a:t>Calabar</a:t>
            </a:r>
            <a:r>
              <a:rPr lang="cs-CZ" dirty="0"/>
              <a:t>, který se přidal na stranu holandských kolonizátorů -  to, co může vypadat jako zrada, ve skutečnosti přináší relativizaci pohledu na holandskou nadvládu, která zdaleka nepřinesla jen negativní důsledky tak jak je popisuje tradiční portugalská historiografie.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80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B683E7C-71E2-4D92-B46A-D319D310BD0C}"/>
              </a:ext>
            </a:extLst>
          </p:cNvPr>
          <p:cNvSpPr/>
          <p:nvPr/>
        </p:nvSpPr>
        <p:spPr>
          <a:xfrm>
            <a:off x="467833" y="765544"/>
            <a:ext cx="11089758" cy="4868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Poradní výbor, který řídil Holandskou Západoindickou společnost, jmenoval ke správě dobytého území v tzv. Brazilském Holandsku jako guvernéra mladého vojenského plukovníka, německého hraběte Johanna Moritze von Nassau-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Siegen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Nassau připlul do oblasti, byla v zuboženém stavu – třtinové plantáže byly zničeny a obyvatelstvo se obávalo nových kolonizátorů.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Nassau zprostředkoval půjčky na koupi opuštěných plantáží a na koupi zemědělského vybavení a dalších nástrojů, obnovil obchod s otroky a podnítil pěstování manioku, který byl zásadní potravinou tamního obyvatelstva i otroků.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Patřil ke kalvinistům, proto prosadil náboženskou toleranci v oblasti – byl tolerantní jak k tradičním katolíkům, tak k novým křesťanům (židům).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Nassau se zasloužil rovněž o příchod umělců, přírodovědců a intelektuálů do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5914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3432468-6DC0-4994-84F7-0198E2AAD1F4}"/>
              </a:ext>
            </a:extLst>
          </p:cNvPr>
          <p:cNvSpPr/>
          <p:nvPr/>
        </p:nvSpPr>
        <p:spPr>
          <a:xfrm>
            <a:off x="340241" y="467833"/>
            <a:ext cx="11302409" cy="545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Nassau zlepšil situaci v Recife natolik, že z něj učinil hlavní město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 přístavu nechal vybudovat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Maurits-Stadt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podle návrhu architekta Pietra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čtvrť, která měla být tropickou replikou hlavního města Holandska s geometrickými liniemi a sítí kanálů.  Tato čtvrť zlepšila životní podmínky 7 000 obyvatel, kteří v té době v Recife žili v bezútěšných hygienických a bytových podmínkách. Zde nechal guvernér postavit paláce, kalvinistický kostel a založil první astronomickou observatoř. 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Postaral se o vystavění chodníků na některých třídách a o městskou kanalizaci. Obyvatelé byli povinni vysypávat ulice pískem, aby se na nich netvořilo bláto a bylo zakázáno vyhazování odpadků na ulici pod vysokou pokutou, stejně jako házet zbytky cukrové třtiny do řek, aby v nich neubývalo ryb, které byly důležité pro obživu nejchudších obyvatel.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Nechal postavit tři velké mosty, první takových proporcí v Brazílii.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Recife nechal vybudovat obrovský zahradní park, kde se pěstovalo mimo jiné vzácné ovoce a jehož součástí byla zoologická zahrada se zvířaty z celého světa – zahrada byla využívána jako tropická laboratoř pro vědce, kteří z Holandska s 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Nassauem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připluli.</a:t>
            </a:r>
          </a:p>
        </p:txBody>
      </p:sp>
    </p:spTree>
    <p:extLst>
      <p:ext uri="{BB962C8B-B14F-4D97-AF65-F5344CB8AC3E}">
        <p14:creationId xmlns:p14="http://schemas.microsoft.com/office/powerpoint/2010/main" val="3458043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C72E05F-40DE-4901-8044-AECBDE292671}"/>
              </a:ext>
            </a:extLst>
          </p:cNvPr>
          <p:cNvSpPr/>
          <p:nvPr/>
        </p:nvSpPr>
        <p:spPr>
          <a:xfrm>
            <a:off x="393405" y="350874"/>
            <a:ext cx="11259879" cy="596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Zatímco v 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 Nassau populární, v Holandsku se jeho správa nesetkala s velkým nadšením a přezdívalo se mu dokonce „Brazilec“ – v roce 1644 byl povolán vrátit se do Holandska – od tohoto okamžiku začíná Holandská Brazílie upadat.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rok později vypukly boje Brazilců proti Holanďanům, které se táhly až do roku 1654.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Tyto boje jsou v brazilských dějinách považovány za mezník, kdy se začal formovat brazilský národ – dominovaly v nich 4 jména: André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Negreiros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důstojník; bohatý vlastník pozemků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Fernadesem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černý otrok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Henrique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indián Felipe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Camar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model tří ras, z nichž je brazilská populace složena a smíšena.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Osvobozování této oblasti bylo po generace podáváno velice idylicky, jako moment vytváření emancipace na základě míšení ras. Dodnes jsou tyto boje označovány Brazilci a Portugalci jako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Reconquista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a věří, že se jim dostalo spravedlivého vítězství.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1654 – kapitulace Holandska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1661 – podepsána smlouva v Haagu zprostředkovaná Anglií – Portugalci si směli ponechat svá dobytá území v Africe a v Brazílii, ale museli zaplatit vysoké odškodné Holandsku.</a:t>
            </a:r>
          </a:p>
        </p:txBody>
      </p:sp>
    </p:spTree>
    <p:extLst>
      <p:ext uri="{BB962C8B-B14F-4D97-AF65-F5344CB8AC3E}">
        <p14:creationId xmlns:p14="http://schemas.microsoft.com/office/powerpoint/2010/main" val="1049899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8F5202-E071-4B30-B596-4728B73E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ZEMĚ NUCENÝCH PRACÍ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734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4C043EC-A939-455E-820E-819B4145344A}"/>
              </a:ext>
            </a:extLst>
          </p:cNvPr>
          <p:cNvSpPr/>
          <p:nvPr/>
        </p:nvSpPr>
        <p:spPr>
          <a:xfrm>
            <a:off x="1371600" y="988827"/>
            <a:ext cx="9175898" cy="388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Brazílie se stala výnosným podnikem na pěstování třtiny a výrobu cukru.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Rozvíjely se i aktivity, které tuto hlavní činnost doplňovaly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– hlavně pěstování manioku a chov dobytka (tažná síla, strava).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rozvinulo i pěstování tabáku – ten lepší, jemnější se vyvážel do Evropy, hrubší se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používal při obchodování s otroky.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pěstování cukrové třtiny a výrobu cukru byla nejdůležitější pracovní síla –  indiáni se stávali v tomto směru problémem už kvůli tomu, že počítali se stále intenzivnější ochranou církve a byli rovněž  považováni za příliš velké rebely a nevhodní pro těžkou zemědělskou práci.</a:t>
            </a:r>
          </a:p>
        </p:txBody>
      </p:sp>
    </p:spTree>
    <p:extLst>
      <p:ext uri="{BB962C8B-B14F-4D97-AF65-F5344CB8AC3E}">
        <p14:creationId xmlns:p14="http://schemas.microsoft.com/office/powerpoint/2010/main" val="3344211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7D5120F-8345-4EF2-8F75-B1F44F1A266E}"/>
              </a:ext>
            </a:extLst>
          </p:cNvPr>
          <p:cNvSpPr/>
          <p:nvPr/>
        </p:nvSpPr>
        <p:spPr>
          <a:xfrm>
            <a:off x="648586" y="818706"/>
            <a:ext cx="10558130" cy="5030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Navzdory tomu všemu ale byli indiáni zotročováni po dlouhou dobu – například v oblasti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Paula se využívali jako pracovní síla až do 18.století – za tím účelem „lovci indiánů“ ze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Paula přepadávali jezuitské vesnice, a dokonce se za domorodci vydávali do severovýchodních savan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Nordeste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Postupem času se ale ukázalo nezbytné obstarat pracovní sílu, která by s sebou nepřinášela náboženské či morální rozpory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nejjednodušším řešením této situace bylo využití obchodu s černými otroky.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Domácí obchodníci se stále více angažovali v obchodu s otroky – pravděpodobně v této době se začalo používat slovo „Brazilec“ – tak se domácí obchodníci odlišovali od Portugalců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některých momentech v průběhu 18.století, kdy byl trh s otroky ovládán Holanďany a Holandsko bylo ve válce se Španělskem a Portugalskem, zamezili Holanďané přístup k trhu s otroky Portugalcům, ne však Brazilcům.</a:t>
            </a:r>
          </a:p>
        </p:txBody>
      </p:sp>
    </p:spTree>
    <p:extLst>
      <p:ext uri="{BB962C8B-B14F-4D97-AF65-F5344CB8AC3E}">
        <p14:creationId xmlns:p14="http://schemas.microsoft.com/office/powerpoint/2010/main" val="2473989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5BB28D-5935-40A9-AAC3-3194C2F1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LOGIKA CUKRU</a:t>
            </a:r>
            <a:b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54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D919C99-A304-43D2-8BC4-BE9B9FD9FD3F}"/>
              </a:ext>
            </a:extLst>
          </p:cNvPr>
          <p:cNvSpPr/>
          <p:nvPr/>
        </p:nvSpPr>
        <p:spPr>
          <a:xfrm>
            <a:off x="787077" y="578734"/>
            <a:ext cx="10139423" cy="5111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Využívání Brazílie jako podniku na výrobu cukru se podepsalo na formování struktury země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zakládání vesnic a měst, obrana území, rozdělování soukromých pozemků, vzájemné vztahy různých společenských vrstev a dokonce i volba hlavního města. 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1548 král Jan III. rozhodl o novém způsobu královské vlády v kolonii a jmenoval hlavního guvernéra Brazílie a další představitele Portugalska, kteří přesídlili do země.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rok později se první guvernér,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Tomé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vylodil v téměř neobydlené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hned na to začal se stavbou hlavního města – nazval jej Salvador da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Santos (Spasitel Zátoky všech svatých).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Salvador se stal sídlem vlády, nejvyššího soudu a nejvyšších daňových úředníků.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Vzhledem k tomu, že město bylo zároveň přístavem, stalo se hlavním vývozním místem nejprve dřeva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později cukrové třtiny.</a:t>
            </a:r>
          </a:p>
        </p:txBody>
      </p:sp>
    </p:spTree>
    <p:extLst>
      <p:ext uri="{BB962C8B-B14F-4D97-AF65-F5344CB8AC3E}">
        <p14:creationId xmlns:p14="http://schemas.microsoft.com/office/powerpoint/2010/main" val="802787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45DE0E1-DC9A-4F51-8A68-157B134344F3}"/>
              </a:ext>
            </a:extLst>
          </p:cNvPr>
          <p:cNvSpPr/>
          <p:nvPr/>
        </p:nvSpPr>
        <p:spPr>
          <a:xfrm>
            <a:off x="754911" y="1041990"/>
            <a:ext cx="10228521" cy="430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se král snažil udržet moc nad kolonií, byla stále zřetelnější její decentralizace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centrem moci se stala tzv.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-grande“ a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engenho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(třtinová plantáž s cukrovarem).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-grande, která byla sídlem majitele, v sobě navíc slučovala funkce pevnosti, ubytování pro hosty a obchodní partnery a zároveň byla i kanceláří neboli administrativním centrem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těchto domů se majitelé často snažili udělat symbol své moci a svého bohatství –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senhores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„páni“ se stávali novou aristokracií, která stála na odlišných principech než ta evropská – „pánovi“ se „sloužilo, poslouchal se a mnozí jej měli v úctě“.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kolonii se šlechtické tituly získávaly jako odměna za vykonané služby či výměnou za peníze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tzv. „cukroví baroni“.</a:t>
            </a:r>
          </a:p>
        </p:txBody>
      </p:sp>
    </p:spTree>
    <p:extLst>
      <p:ext uri="{BB962C8B-B14F-4D97-AF65-F5344CB8AC3E}">
        <p14:creationId xmlns:p14="http://schemas.microsoft.com/office/powerpoint/2010/main" val="237323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292AD48-EE48-4A91-A289-848C54C98908}"/>
              </a:ext>
            </a:extLst>
          </p:cNvPr>
          <p:cNvSpPr/>
          <p:nvPr/>
        </p:nvSpPr>
        <p:spPr>
          <a:xfrm>
            <a:off x="457200" y="754912"/>
            <a:ext cx="10515600" cy="4614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této době již existovaly třtinové plantáže v severní Africe a na různých ostrovech Středozemního moře a jeho spotřeba vzrostla spolu s křížovými výpravami – v té době se cukr ocitl na seznamu vzácného „koření“ stejně jako hřebíček, pepř a skořice.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Obliba cukru s sebou nesla vůli investovat do třtinových plantáží a do jeho výroby.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Tímto způsobem Portugalsko vyřešilo problém, jak využít své kolonie v Africe a v Jižní Americe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stimuloval jej rovněž fakt, že toto zemědělské odvětví začalo upadat v oblasti Středozemního moře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Jindřich Mořeplavec přivezl první sazenice ze Sicílie, které byly zasazeny na ostrově Madeira – tento ostrov se brzy stal největším pěstitelem cukrové třtiny v Západním světě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Navzdory úspěchu se pěstování třtiny a výroba cukru na Madeiře dlouho neudržely a aktivita se přenesla na Azorské ostrovy, Ostrovy Zeleného mysu a na Ostrov Svatého Tomáše.</a:t>
            </a:r>
          </a:p>
        </p:txBody>
      </p:sp>
    </p:spTree>
    <p:extLst>
      <p:ext uri="{BB962C8B-B14F-4D97-AF65-F5344CB8AC3E}">
        <p14:creationId xmlns:p14="http://schemas.microsoft.com/office/powerpoint/2010/main" val="3271654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EE0F6C3-59CD-4DDC-B640-A36E405C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5400" dirty="0" err="1">
                <a:solidFill>
                  <a:srgbClr val="FFFFFF"/>
                </a:solidFill>
              </a:rPr>
              <a:t>Casa</a:t>
            </a:r>
            <a:r>
              <a:rPr lang="cs-CZ" sz="5400" dirty="0">
                <a:solidFill>
                  <a:srgbClr val="FFFFFF"/>
                </a:solidFill>
              </a:rPr>
              <a:t>-grande, zpracování cukrové třtiny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8046206-B617-4293-84E1-E4FD72F41A3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34" y="2426818"/>
            <a:ext cx="5330182" cy="399763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Zástupný obsah 8" descr="Obsah obrázku stůl, staré, budova, dřevěné&#10;&#10;Popis byl vytvořen automaticky">
            <a:extLst>
              <a:ext uri="{FF2B5EF4-FFF2-40B4-BE49-F238E27FC236}">
                <a16:creationId xmlns:a16="http://schemas.microsoft.com/office/drawing/2014/main" id="{7B11F645-3C05-4252-889E-C8439A6E96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073" y="2891160"/>
            <a:ext cx="5455917" cy="306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38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496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8919CD-7EA8-4FF2-80A2-46805B6C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               Casa-grande v Pernambuco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002ED5C1-E5FE-4F41-A62B-6DF2EFCA4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99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26059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51D44DF-BBF1-4D5A-8B58-A26B54CEA29F}"/>
              </a:ext>
            </a:extLst>
          </p:cNvPr>
          <p:cNvSpPr/>
          <p:nvPr/>
        </p:nvSpPr>
        <p:spPr>
          <a:xfrm>
            <a:off x="578734" y="416689"/>
            <a:ext cx="10972800" cy="596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v Brazílii charakterizovalo šlechtu bylo především to, co nedělala: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 příslušníci nevykonávali žádnou fyzickou práci, nevedli žádný kamenný obchod ani se nevěnovali žádnému řemeslu – to byla činnost vyhrazená domorodému obyvatelstvu a černým otrokům (dodnes v Brazílii přetrvává předsudek proti manuální práci, která je symbolem podřízeného postavení a není příliš respektována)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„šlechtici“ žili z výnosu pronájmů a z veřejných funkcí.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 nejbohatší byli obklopeni příbuznými, sloužícími a dalšími pomocníky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agregados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Ideálem místní aristokracie byl kapitál, vlastnění rozsáhlých pozemků a spousty otroků, autorita, politická kariéra a být hlavou velké rodiny – takto se formovaly hodnoty v kolonii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model vládl celému období, v němž dominovaly cukrové plantáže – vytvořila se tak patriarchální společnost se široce pojatou rodinou, do níž kromě biologické rodiny náleželi i všichni pomocníci, vzdálení členové rodiny, sloužící a otroci.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rovněž zajímavým fenoménem, že velká část „pánů“ byla tvořena novými křesťany (židy), kteří byli potomky obchodníků a přistěhovalců.</a:t>
            </a:r>
          </a:p>
        </p:txBody>
      </p:sp>
    </p:spTree>
    <p:extLst>
      <p:ext uri="{BB962C8B-B14F-4D97-AF65-F5344CB8AC3E}">
        <p14:creationId xmlns:p14="http://schemas.microsoft.com/office/powerpoint/2010/main" val="35712246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967D0C4-A739-4E53-8A22-07E52F7E9366}"/>
              </a:ext>
            </a:extLst>
          </p:cNvPr>
          <p:cNvSpPr/>
          <p:nvPr/>
        </p:nvSpPr>
        <p:spPr>
          <a:xfrm>
            <a:off x="370390" y="567159"/>
            <a:ext cx="11320040" cy="5861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Tato nová aristokracie kompenzovala fakt, že ve skutečnosti žádnou aristokracií nebyla, tím, že své bohatství a svou moc stavěla na odiv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- „baroni“ organizovali různé společenské akce a výlety, nosili drahé oblečení a byli velice štědří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k návštěvám.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17. století byly jejich domy čím dál honosnější a interiéry luxusnější – spousta oken, teras, elegantních sloupů – byly stavěny na nejvyšším místě pozemku, aby byly snadno vidět a mohly být obdivovány. Kromě množství pokojů pro příbuzné, návštěvy a obchodní partnery v nich býval přijímací salón, jídelna, modlitební místnost, kancelář, kuchyň, komora… Jejich součástí byly i skromné kaple, kde probíhaly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křesty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svatby a pohřby i nedělní mše. I otroci bývali zváni, aby se účastnili katolických svátků a mnozí z nich v nich byli při svém příjezdu pokřtěni.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Tomuto novému systému byla přizpůsobena i výchova synů – nejstarší byl dědicem plantáží, druhý byl určen sloužit králi (stal se politikem nebo důstojníkem) a dočkal-li se otec třetího syna, stal se knězem – tímto způsobem si majitelé plantáží zajišťovali vliv v nejdůležitějších sférách, které ovlivňovaly obchod s cukrem – politickou a náboženskou autoritu.</a:t>
            </a:r>
          </a:p>
        </p:txBody>
      </p:sp>
    </p:spTree>
    <p:extLst>
      <p:ext uri="{BB962C8B-B14F-4D97-AF65-F5344CB8AC3E}">
        <p14:creationId xmlns:p14="http://schemas.microsoft.com/office/powerpoint/2010/main" val="1957953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A2276BC-610E-4E2E-98FD-48A1D66C03D8}"/>
              </a:ext>
            </a:extLst>
          </p:cNvPr>
          <p:cNvSpPr/>
          <p:nvPr/>
        </p:nvSpPr>
        <p:spPr>
          <a:xfrm>
            <a:off x="1273215" y="1111170"/>
            <a:ext cx="9086127" cy="4039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Zásadním faktorem pro udržení a fungování portugalského koloniálního systému v Brazílii byla jeho vyváženost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patriarchátu a násilí, které mu byly vlastní, byl založen na vyjednávání mezi všemi složkami společnosti, které spolu byly v denním kontaktu </a:t>
            </a:r>
          </a:p>
          <a:p>
            <a:pPr marL="390525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Senzala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– stavení oddělené od hlavního domu, v němž přebývali desítky až stovky otroků, často přivázáni za nohy či ruce, ve špatných hygienických podmínkách. Na noc se stavení zamykala, aby se zabránilo útěkům a aby se nastavil jednotný režim ke spánku a vstávání.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Senzaly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neměly okna, otroci tak přebývali v šeru a nedostatku čerstvého vzduchu.</a:t>
            </a:r>
          </a:p>
        </p:txBody>
      </p:sp>
    </p:spTree>
    <p:extLst>
      <p:ext uri="{BB962C8B-B14F-4D97-AF65-F5344CB8AC3E}">
        <p14:creationId xmlns:p14="http://schemas.microsoft.com/office/powerpoint/2010/main" val="2095875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3446B76-A079-4968-91A7-EA3010963A37}"/>
              </a:ext>
            </a:extLst>
          </p:cNvPr>
          <p:cNvSpPr/>
          <p:nvPr/>
        </p:nvSpPr>
        <p:spPr>
          <a:xfrm>
            <a:off x="563301" y="277792"/>
            <a:ext cx="11115555" cy="617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Brazílii existovala vnitřní hierarchizace populace v závislosti na etnickém původu a barvě pleti: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indiáni a Afričané byli považováni za pohany, přestože byli pokřtěni - neměli tak žádná práva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míšenci, kteří byli důkazem svazků mezi Portugalci a domorodým obyvatelstvem a bílých pánů s černými otroky, byli dále členěni:</a:t>
            </a:r>
          </a:p>
          <a:p>
            <a:pPr marL="390525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mesti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míšenec bílého pána a černého otroka</a:t>
            </a:r>
          </a:p>
          <a:p>
            <a:pPr marL="390525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cabra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míšenec indiána a černého otroka</a:t>
            </a:r>
          </a:p>
          <a:p>
            <a:pPr marL="390525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míšenka tmavé pleti</a:t>
            </a:r>
          </a:p>
          <a:p>
            <a:pPr marL="390525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pardo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barva, která v podstatě neexistuje – ten kdo není černý, bílý, žlutý či rudý</a:t>
            </a:r>
          </a:p>
          <a:p>
            <a:pPr marL="390525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mameluco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bílá rasa s indiánskou</a:t>
            </a:r>
          </a:p>
          <a:p>
            <a:pPr marL="390525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caboclo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indiáni, kteří mluvili jazykem, který vyučovali jezuité – „lingua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marL="390525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carijós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bílá rasa s indiánskou, na jihu země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Barva a odstín pleti byly kritériem společenského statutu.</a:t>
            </a:r>
          </a:p>
          <a:p>
            <a:pPr marL="161925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existencí míšenců byla spojena řada morálních problémů – jejich velká část byla výsledkem násilí páchaném na ženách a jejich otcové je jen zřídkakdy přijali za své (hřích, tělesnost); byli považováni za ambiciózní a vychytralé.</a:t>
            </a:r>
          </a:p>
        </p:txBody>
      </p:sp>
    </p:spTree>
    <p:extLst>
      <p:ext uri="{BB962C8B-B14F-4D97-AF65-F5344CB8AC3E}">
        <p14:creationId xmlns:p14="http://schemas.microsoft.com/office/powerpoint/2010/main" val="1951027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1ABC556-476A-43B6-9856-1B556801F332}"/>
              </a:ext>
            </a:extLst>
          </p:cNvPr>
          <p:cNvSpPr/>
          <p:nvPr/>
        </p:nvSpPr>
        <p:spPr>
          <a:xfrm>
            <a:off x="324091" y="682906"/>
            <a:ext cx="11215868" cy="5030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Svět třtinových plantáží se sice točil především kolem pánů a otroků, byl ale doplněn dalšími lidmi s různými funkcemi – velice důležití byli pomocníci,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agregados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“. Žili z odměn za laskavosti a služby, které prokazovali pánovi a měli velice důležitý politický a společenský význam - svou nekritickou podporou zajišťovali pánovi politický a společenský vliv v dané oblasti. Byli to často příbuzní bez velkého majetku, místní politici, obchodníci a svobodní muži, kteří ovšem neměli ekonomickou a společenskou autonomii.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skupinou byli rolníci, kteří si půdu od pána pronajímali, popřípadě se jednalo o malé či střední vlastníky, kteří byli nuceni na svých pozemcích zpracovávat svoji cukrovou třtinu – oba typy rolníků byly závislé na velkém vlastníkovi.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koloniální Brazílii to tak byli „pánové“, majitelé plantáží, kteří ve své oblasti vládli neomezeně, prakticky bez intervence královské moci. </a:t>
            </a:r>
          </a:p>
        </p:txBody>
      </p:sp>
    </p:spTree>
    <p:extLst>
      <p:ext uri="{BB962C8B-B14F-4D97-AF65-F5344CB8AC3E}">
        <p14:creationId xmlns:p14="http://schemas.microsoft.com/office/powerpoint/2010/main" val="50482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5E483EC-7B3C-4161-98EA-44CA4F5C5584}"/>
              </a:ext>
            </a:extLst>
          </p:cNvPr>
          <p:cNvSpPr/>
          <p:nvPr/>
        </p:nvSpPr>
        <p:spPr>
          <a:xfrm>
            <a:off x="196769" y="405114"/>
            <a:ext cx="11574683" cy="5758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se třtina pěstovala v portugalských koloniích, samotnému obchodování s tamním cukrem vévodili Janované a Benátčané. Po roce 1472 obchodováni s portugalským cukrem přešlo do rukou holandských společností – Holandsko bylo pro Portugalsko v té době zásadním obchodním partnerem,  se kterým směňovalo produkty ze severu Evropy (obilí, dřevo, kovy, ryby, máslo sýry… za domácí hrubou sůl, víno, koření a přírodní léčiva z východní Afriky – později dřevo a cukr z Brazílie) – přestože musely být tyto obchodní styky několikrát přerušeny během unie Portugalska se Španělskem (1580-1640), protože Španělsko a Holandsko spolu byly ve válce, nikdy neustaly docela.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Madeiry se přesunulo pěstování třtiny a výroba cukru na ostrov Svatého Tomáše – tento ostrov se stal svým způsobem velkou laboratoří pro budoucí aktivity v Brazílii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plantážích se využívala práce otroků (například v roce 1554 žilo na ostrově 600 bělochů, 600 mulatů a 2 000 černých otroků)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Obchod s otroky se na ostrově stal nakonec tak lukrativní, že nahradil pěstování cukrové třtiny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Portugalsko byla ale tato zkušenost zásadní – techniky výroby, vnitřní organizace, proporce mezi otroky a kolonizátory – brzy měli tuto zkušenost možnost uplatnit v Brazílii.</a:t>
            </a:r>
          </a:p>
        </p:txBody>
      </p:sp>
    </p:spTree>
    <p:extLst>
      <p:ext uri="{BB962C8B-B14F-4D97-AF65-F5344CB8AC3E}">
        <p14:creationId xmlns:p14="http://schemas.microsoft.com/office/powerpoint/2010/main" val="251357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E08985A-2DBC-4231-8E7F-B85AF3E242E4}"/>
              </a:ext>
            </a:extLst>
          </p:cNvPr>
          <p:cNvSpPr/>
          <p:nvPr/>
        </p:nvSpPr>
        <p:spPr>
          <a:xfrm>
            <a:off x="1527857" y="833377"/>
            <a:ext cx="9097701" cy="3783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Portugalská koruna se rozhodla z Brazílie učinit výnosný obchod se stálými příjmy do metropole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nešlo již o pouhé zabrání území, šlo o jeho maximální využití.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toho, že měli Portugalci zkušenosti s pěstováním třtiny a výrobou cukru, věděli také, jakým způsobem s ním obchodovat - Brazílie tak nebyla kolonií určenou k trvalému osídlení, ale územím, které se mělo využít na specializovanou produkci zboží určeného pro evropský trh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tímto způsobem se zde ustavily latifundie, velké zemědělské jednotky, které se specializovaly na pěstování jediné plodiny za účelem velkoplošného vývozu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Cukr splňoval všechny tyto podmínky.</a:t>
            </a:r>
          </a:p>
        </p:txBody>
      </p:sp>
    </p:spTree>
    <p:extLst>
      <p:ext uri="{BB962C8B-B14F-4D97-AF65-F5344CB8AC3E}">
        <p14:creationId xmlns:p14="http://schemas.microsoft.com/office/powerpoint/2010/main" val="199350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C1DD28-FE66-4254-980A-D79FFCA7A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CUKR SE DOSTÁVÁ DO BRAZÍLIE</a:t>
            </a:r>
            <a:b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128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87AC83D-E090-42F2-BD74-3B5814F4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, mapa&#10;&#10;Popis byl vytvořen automaticky">
            <a:extLst>
              <a:ext uri="{FF2B5EF4-FFF2-40B4-BE49-F238E27FC236}">
                <a16:creationId xmlns:a16="http://schemas.microsoft.com/office/drawing/2014/main" id="{E283C9A5-280D-41AC-818F-273140A370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690688"/>
            <a:ext cx="4351338" cy="4486275"/>
          </a:xfrm>
        </p:spPr>
      </p:pic>
    </p:spTree>
    <p:extLst>
      <p:ext uri="{BB962C8B-B14F-4D97-AF65-F5344CB8AC3E}">
        <p14:creationId xmlns:p14="http://schemas.microsoft.com/office/powerpoint/2010/main" val="402665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6F3ED7B-BFBC-4822-AED4-3A89D7DF18A9}"/>
              </a:ext>
            </a:extLst>
          </p:cNvPr>
          <p:cNvSpPr/>
          <p:nvPr/>
        </p:nvSpPr>
        <p:spPr>
          <a:xfrm>
            <a:off x="2129741" y="1400536"/>
            <a:ext cx="8414795" cy="2644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Sazenice cukrové třtiny byly do Brazílie přivezeny Martinem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Afonsem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Sousou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jeho expedicí, která vyplula z Portugalska v prosinci roku 1530. Byly zasazeny na pobřeží provincie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 roce 1532 zde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nechal vybudovat první třtinovou plantáž s cukrovarem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Engenho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Governador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1534 byla Brazílie rozdělena králem Janem III. na dědičné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kapitánie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Afonso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získal právě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prosperovala výroba cukru.</a:t>
            </a:r>
          </a:p>
        </p:txBody>
      </p:sp>
    </p:spTree>
    <p:extLst>
      <p:ext uri="{BB962C8B-B14F-4D97-AF65-F5344CB8AC3E}">
        <p14:creationId xmlns:p14="http://schemas.microsoft.com/office/powerpoint/2010/main" val="1471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FDF1D01-2A8F-4967-A609-28B0149A3A46}"/>
              </a:ext>
            </a:extLst>
          </p:cNvPr>
          <p:cNvSpPr/>
          <p:nvPr/>
        </p:nvSpPr>
        <p:spPr>
          <a:xfrm>
            <a:off x="1031357" y="893135"/>
            <a:ext cx="9962707" cy="446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 kapitáni se příliš neosvědčil, protože některé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kapitánie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nebyly ani kolonizovány a jiné zůstaly v izolaci nebo podlehly útokům indiánů. Později proto muselo být administrativní členění kolonie centralizováno.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Koncem 16. století docházelo k čím dál větším střetům mezi indiány a kolonizátory – docházelo k četným povstáním „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Santidade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– byla živena synkretickým mesianistickým kultem, který sliboval konec otroctví a konec nadvlády bílých – časem se tyto rituály stávaly otevřeně proti-portugalské a proti-kolonialistické. Příležitostně se výbojné vzpoury zaměřovaly i přímo proti třtinovým plantážím a vzbouřenci přibírali na svou stranu černé otroky. Od roku 1613 portugalská metropole začala vysílat své vojáky k potlačení nepokojů a po roce 1628 se o nich již více nemluví.</a:t>
            </a:r>
          </a:p>
        </p:txBody>
      </p:sp>
    </p:spTree>
    <p:extLst>
      <p:ext uri="{BB962C8B-B14F-4D97-AF65-F5344CB8AC3E}">
        <p14:creationId xmlns:p14="http://schemas.microsoft.com/office/powerpoint/2010/main" val="21990597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3794</Words>
  <Application>Microsoft Office PowerPoint</Application>
  <PresentationFormat>Širokoúhlá obrazovka</PresentationFormat>
  <Paragraphs>151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KULTURA CUKRU V BRAZÍLII  (2.polovina 16. století – 17. století) </vt:lpstr>
      <vt:lpstr>Prezentace aplikace PowerPoint</vt:lpstr>
      <vt:lpstr>Prezentace aplikace PowerPoint</vt:lpstr>
      <vt:lpstr>Prezentace aplikace PowerPoint</vt:lpstr>
      <vt:lpstr>Prezentace aplikace PowerPoint</vt:lpstr>
      <vt:lpstr>CUKR SE DOSTÁVÁ DO BRAZÍLIE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„JINÁ BRAZÍLIE“, FRANCOUZSKÁ A HOLANDSKÁ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ZEMĚ NUCENÝCH PRACÍ</vt:lpstr>
      <vt:lpstr>Prezentace aplikace PowerPoint</vt:lpstr>
      <vt:lpstr>Prezentace aplikace PowerPoint</vt:lpstr>
      <vt:lpstr>LOGIKA CUKRU </vt:lpstr>
      <vt:lpstr>Prezentace aplikace PowerPoint</vt:lpstr>
      <vt:lpstr>Prezentace aplikace PowerPoint</vt:lpstr>
      <vt:lpstr>Casa-grande, zpracování cukrové třtiny</vt:lpstr>
      <vt:lpstr>               Casa-grande v Pernambuco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CUKRU V BRAZÍLII  (2.polovina 16. století – 17. století) </dc:title>
  <dc:creator>Eva Batlickova</dc:creator>
  <cp:lastModifiedBy>Eva Batlickova</cp:lastModifiedBy>
  <cp:revision>4</cp:revision>
  <dcterms:created xsi:type="dcterms:W3CDTF">2020-03-03T11:18:51Z</dcterms:created>
  <dcterms:modified xsi:type="dcterms:W3CDTF">2020-03-03T11:57:43Z</dcterms:modified>
</cp:coreProperties>
</file>