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56" r:id="rId2"/>
    <p:sldId id="257" r:id="rId3"/>
    <p:sldId id="293" r:id="rId4"/>
    <p:sldId id="258" r:id="rId5"/>
    <p:sldId id="259" r:id="rId6"/>
    <p:sldId id="268" r:id="rId7"/>
    <p:sldId id="294" r:id="rId8"/>
    <p:sldId id="261" r:id="rId9"/>
    <p:sldId id="262" r:id="rId10"/>
    <p:sldId id="269" r:id="rId11"/>
    <p:sldId id="271" r:id="rId12"/>
    <p:sldId id="263" r:id="rId13"/>
    <p:sldId id="270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73" r:id="rId22"/>
    <p:sldId id="285" r:id="rId23"/>
    <p:sldId id="265" r:id="rId24"/>
    <p:sldId id="266" r:id="rId25"/>
    <p:sldId id="267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C3EEE4-2123-4DF9-BAEC-8F4B6FD1AA0F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EEE4-2123-4DF9-BAEC-8F4B6FD1AA0F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C3EEE4-2123-4DF9-BAEC-8F4B6FD1AA0F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C3EEE4-2123-4DF9-BAEC-8F4B6FD1AA0F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416976-8EA3-40E7-84FB-6569E7D1F858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8. HODINA</a:t>
            </a:r>
          </a:p>
          <a:p>
            <a:r>
              <a:rPr lang="cs-CZ" sz="2000"/>
              <a:t>20.4.2020</a:t>
            </a:r>
            <a:endParaRPr lang="cs-CZ" sz="2000" dirty="0"/>
          </a:p>
          <a:p>
            <a:r>
              <a:rPr lang="cs-CZ" sz="2000" dirty="0"/>
              <a:t>SKRIPTA STR. 115-128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MORFOLOGIE </a:t>
            </a:r>
            <a:br>
              <a:rPr lang="cs-CZ" dirty="0"/>
            </a:br>
            <a:r>
              <a:rPr lang="cs-CZ" dirty="0"/>
              <a:t>Zájmena </a:t>
            </a:r>
            <a:br>
              <a:rPr lang="cs-CZ" dirty="0"/>
            </a:br>
            <a:r>
              <a:rPr lang="cs-CZ" dirty="0"/>
              <a:t>OSOBNÍ</a:t>
            </a:r>
          </a:p>
        </p:txBody>
      </p:sp>
    </p:spTree>
    <p:extLst>
      <p:ext uri="{BB962C8B-B14F-4D97-AF65-F5344CB8AC3E}">
        <p14:creationId xmlns:p14="http://schemas.microsoft.com/office/powerpoint/2010/main" val="73902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81D6084-92AE-4692-B6B5-B1F415BB0AE2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Proklize (před slovesem)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1E2B1-6D0A-4127-88E2-9211A8B118C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01751" y="2348880"/>
            <a:ext cx="4241511" cy="3940907"/>
          </a:xfrm>
        </p:spPr>
        <p:txBody>
          <a:bodyPr>
            <a:normAutofit/>
          </a:bodyPr>
          <a:lstStyle/>
          <a:p>
            <a:r>
              <a:rPr lang="cs-CZ" b="1" dirty="0"/>
              <a:t>Standardní v portugalštině evropské </a:t>
            </a:r>
          </a:p>
          <a:p>
            <a:pPr lvl="1"/>
            <a:r>
              <a:rPr lang="cs-CZ" b="1" i="1" dirty="0" err="1"/>
              <a:t>Digo-te</a:t>
            </a:r>
            <a:r>
              <a:rPr lang="cs-CZ" b="1" i="1" dirty="0"/>
              <a:t> a </a:t>
            </a:r>
            <a:r>
              <a:rPr lang="cs-CZ" b="1" i="1" dirty="0" err="1"/>
              <a:t>verdade</a:t>
            </a:r>
            <a:r>
              <a:rPr lang="cs-CZ" b="1" i="1" dirty="0"/>
              <a:t>.</a:t>
            </a:r>
          </a:p>
          <a:p>
            <a:pPr lvl="1"/>
            <a:r>
              <a:rPr lang="cs-CZ" b="1" i="1" dirty="0"/>
              <a:t>Říkám ti pravdu</a:t>
            </a:r>
            <a:r>
              <a:rPr lang="cs-CZ" b="1" dirty="0"/>
              <a:t>.</a:t>
            </a:r>
          </a:p>
          <a:p>
            <a:endParaRPr lang="cs-CZ" b="1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C006BDC-A8CB-4DDB-BD1F-BC9DAD00E5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Standardní v portugalštině brazilské za všech okolností</a:t>
            </a:r>
          </a:p>
          <a:p>
            <a:pPr lvl="1"/>
            <a:r>
              <a:rPr lang="cs-CZ" b="1" i="1" dirty="0"/>
              <a:t>Te </a:t>
            </a:r>
            <a:r>
              <a:rPr lang="cs-CZ" b="1" i="1" dirty="0" err="1"/>
              <a:t>digo</a:t>
            </a:r>
            <a:r>
              <a:rPr lang="cs-CZ" b="1" i="1" dirty="0"/>
              <a:t> a </a:t>
            </a:r>
            <a:r>
              <a:rPr lang="cs-CZ" b="1" i="1" dirty="0" err="1"/>
              <a:t>verdade</a:t>
            </a:r>
            <a:r>
              <a:rPr lang="cs-CZ" b="1" i="1" dirty="0"/>
              <a:t>.</a:t>
            </a:r>
          </a:p>
          <a:p>
            <a:pPr lvl="1"/>
            <a:r>
              <a:rPr lang="cs-CZ" b="1" i="1" dirty="0"/>
              <a:t>Říkám ti pravdu </a:t>
            </a:r>
          </a:p>
          <a:p>
            <a:endParaRPr lang="cs-CZ" b="1" dirty="0"/>
          </a:p>
          <a:p>
            <a:r>
              <a:rPr lang="cs-CZ" b="1" dirty="0"/>
              <a:t>V </a:t>
            </a:r>
            <a:r>
              <a:rPr lang="cs-CZ" sz="2600" b="1" dirty="0"/>
              <a:t>portugalštině evropské je to jen před </a:t>
            </a:r>
            <a:r>
              <a:rPr lang="cs-CZ" sz="2600" b="1" dirty="0" err="1"/>
              <a:t>negátorem</a:t>
            </a:r>
            <a:r>
              <a:rPr lang="cs-CZ" sz="2600" b="1" dirty="0"/>
              <a:t>, interogativem, </a:t>
            </a:r>
            <a:r>
              <a:rPr lang="cs-CZ" sz="2600" b="1" dirty="0" err="1"/>
              <a:t>sojami</a:t>
            </a:r>
            <a:r>
              <a:rPr lang="cs-CZ" sz="2600" b="1" dirty="0"/>
              <a:t>, konektory a některými spojkami.</a:t>
            </a:r>
            <a:r>
              <a:rPr lang="pt-PT" sz="2600" b="1" dirty="0"/>
              <a:t>(viz slide 8)</a:t>
            </a:r>
            <a:endParaRPr lang="cs-CZ" sz="2600" b="1" dirty="0"/>
          </a:p>
          <a:p>
            <a:pPr lvl="1"/>
            <a:r>
              <a:rPr lang="cs-CZ" sz="2100" b="1" dirty="0"/>
              <a:t>Já </a:t>
            </a:r>
            <a:r>
              <a:rPr lang="cs-CZ" sz="2100" b="1" dirty="0" err="1"/>
              <a:t>te</a:t>
            </a:r>
            <a:r>
              <a:rPr lang="cs-CZ" sz="2100" b="1" dirty="0"/>
              <a:t> </a:t>
            </a:r>
            <a:r>
              <a:rPr lang="cs-CZ" sz="2100" b="1" dirty="0" err="1"/>
              <a:t>digo</a:t>
            </a:r>
            <a:r>
              <a:rPr lang="cs-CZ" sz="2100" b="1" dirty="0"/>
              <a:t> a </a:t>
            </a:r>
            <a:r>
              <a:rPr lang="cs-CZ" sz="2100" b="1" dirty="0" err="1"/>
              <a:t>verdade</a:t>
            </a:r>
            <a:r>
              <a:rPr lang="cs-CZ" sz="2100" b="1" dirty="0"/>
              <a:t>. </a:t>
            </a:r>
          </a:p>
          <a:p>
            <a:pPr lvl="1"/>
            <a:r>
              <a:rPr lang="cs-CZ" sz="2100" b="1" dirty="0"/>
              <a:t>Už ti povím pravdu.</a:t>
            </a:r>
            <a:endParaRPr lang="cs-CZ" sz="21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2A7F4C-3A2C-4C50-AB62-18503194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 těchto zájmen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8E5CFE-AFE9-4145-8EB3-F988EC99C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Enklize (za slovesem)</a:t>
            </a:r>
          </a:p>
        </p:txBody>
      </p:sp>
      <p:pic>
        <p:nvPicPr>
          <p:cNvPr id="7" name="Obrázek 6" descr="Brazilská vlajka | Vlajky.E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936" y="2294048"/>
            <a:ext cx="930275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Portugalská vlajk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https://upload.wikimedia.org/wikipedia/commons/thumb/5/5c/Flag_of_Portugal.svg/220px-Flag_of_Portugal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28" y="2445440"/>
            <a:ext cx="965835" cy="64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https://upload.wikimedia.org/wikipedia/commons/thumb/5/5c/Flag_of_Portugal.svg/220px-Flag_of_Portugal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175" y="5517232"/>
            <a:ext cx="965835" cy="643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97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Předmětná zájmena </a:t>
            </a:r>
            <a:r>
              <a:rPr lang="pt-PT" dirty="0">
                <a:solidFill>
                  <a:schemeClr val="tx1"/>
                </a:solidFill>
              </a:rPr>
              <a:t>AKUZATIVNÍ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fontScale="92500" lnSpcReduction="10000"/>
          </a:bodyPr>
          <a:lstStyle/>
          <a:p>
            <a:pPr fontAlgn="t"/>
            <a:r>
              <a:rPr lang="cs-CZ" b="1" dirty="0" err="1"/>
              <a:t>Me</a:t>
            </a:r>
            <a:r>
              <a:rPr lang="cs-CZ" b="1" dirty="0"/>
              <a:t> (mě)</a:t>
            </a:r>
          </a:p>
          <a:p>
            <a:pPr fontAlgn="t"/>
            <a:r>
              <a:rPr lang="cs-CZ" b="1" dirty="0"/>
              <a:t>Te  (tě)</a:t>
            </a:r>
          </a:p>
          <a:p>
            <a:pPr fontAlgn="t"/>
            <a:r>
              <a:rPr lang="cs-CZ" b="1" dirty="0"/>
              <a:t>O    (ho)</a:t>
            </a:r>
          </a:p>
          <a:p>
            <a:pPr fontAlgn="t"/>
            <a:r>
              <a:rPr lang="cs-CZ" b="1" dirty="0"/>
              <a:t>A    (ji)</a:t>
            </a:r>
          </a:p>
          <a:p>
            <a:pPr fontAlgn="t"/>
            <a:endParaRPr lang="cs-CZ" b="1" dirty="0"/>
          </a:p>
          <a:p>
            <a:pPr fontAlgn="t"/>
            <a:endParaRPr lang="pt-PT" sz="2400" dirty="0"/>
          </a:p>
          <a:p>
            <a:pPr fontAlgn="t"/>
            <a:r>
              <a:rPr lang="cs-CZ" sz="2400" dirty="0"/>
              <a:t>Ostatní tvary jsou oslovovací formule, nikoli zájmena:</a:t>
            </a:r>
          </a:p>
          <a:p>
            <a:pPr fontAlgn="t"/>
            <a:r>
              <a:rPr lang="cs-CZ" sz="2400" b="1" dirty="0"/>
              <a:t>o </a:t>
            </a:r>
            <a:r>
              <a:rPr lang="cs-CZ" sz="2400" b="1" dirty="0" err="1"/>
              <a:t>senhor</a:t>
            </a:r>
            <a:r>
              <a:rPr lang="cs-CZ" sz="2400" b="1" dirty="0"/>
              <a:t>, a </a:t>
            </a:r>
            <a:r>
              <a:rPr lang="cs-CZ" sz="2400" b="1" dirty="0" err="1"/>
              <a:t>senhora</a:t>
            </a:r>
            <a:endParaRPr lang="cs-CZ" sz="2400" b="1" dirty="0"/>
          </a:p>
          <a:p>
            <a:pPr fontAlgn="t"/>
            <a:r>
              <a:rPr lang="cs-CZ" sz="2400" b="1" dirty="0" err="1"/>
              <a:t>voc</a:t>
            </a:r>
            <a:r>
              <a:rPr lang="pt-PT" sz="2400" b="1" dirty="0"/>
              <a:t>ê</a:t>
            </a:r>
            <a:endParaRPr lang="cs-CZ" b="1" dirty="0"/>
          </a:p>
          <a:p>
            <a:pPr fontAlgn="t"/>
            <a:endParaRPr lang="cs-CZ" b="1" dirty="0"/>
          </a:p>
          <a:p>
            <a:pPr fontAlgn="t"/>
            <a:r>
              <a:rPr lang="cs-CZ" b="1" dirty="0"/>
              <a:t>Nos (nás)</a:t>
            </a:r>
          </a:p>
          <a:p>
            <a:pPr fontAlgn="t"/>
            <a:r>
              <a:rPr lang="cs-CZ" b="1" dirty="0"/>
              <a:t>Vos  (vás – ve vztahu 		k </a:t>
            </a:r>
            <a:r>
              <a:rPr lang="cs-CZ" b="1" dirty="0" err="1"/>
              <a:t>voc</a:t>
            </a:r>
            <a:r>
              <a:rPr lang="pt-PT" b="1" dirty="0"/>
              <a:t>ê</a:t>
            </a:r>
            <a:r>
              <a:rPr lang="cs-CZ" b="1" dirty="0"/>
              <a:t>s)</a:t>
            </a:r>
          </a:p>
          <a:p>
            <a:pPr fontAlgn="t"/>
            <a:r>
              <a:rPr lang="cs-CZ" b="1" dirty="0"/>
              <a:t>Os (je)</a:t>
            </a:r>
          </a:p>
          <a:p>
            <a:pPr fontAlgn="t"/>
            <a:r>
              <a:rPr lang="pt-PT" b="1" dirty="0"/>
              <a:t>A</a:t>
            </a:r>
            <a:r>
              <a:rPr lang="cs-CZ" b="1" dirty="0"/>
              <a:t>s  (je)</a:t>
            </a:r>
          </a:p>
          <a:p>
            <a:pPr fontAlgn="t"/>
            <a:endParaRPr lang="cs-CZ" b="1" dirty="0"/>
          </a:p>
          <a:p>
            <a:pPr fontAlgn="t"/>
            <a:r>
              <a:rPr lang="cs-CZ" sz="2400" dirty="0"/>
              <a:t>Ostatní tvary jsou oslovovací formule, nikoli zájmena:</a:t>
            </a:r>
          </a:p>
          <a:p>
            <a:pPr fontAlgn="t"/>
            <a:r>
              <a:rPr lang="cs-CZ" sz="2400" b="1" dirty="0"/>
              <a:t>os </a:t>
            </a:r>
            <a:r>
              <a:rPr lang="cs-CZ" sz="2400" b="1" dirty="0" err="1"/>
              <a:t>senhores</a:t>
            </a:r>
            <a:r>
              <a:rPr lang="cs-CZ" sz="2400" b="1" dirty="0"/>
              <a:t>, as </a:t>
            </a:r>
            <a:r>
              <a:rPr lang="cs-CZ" sz="2400" b="1" dirty="0" err="1"/>
              <a:t>senhoras</a:t>
            </a:r>
            <a:endParaRPr lang="pt-PT" sz="2400" b="1" dirty="0"/>
          </a:p>
          <a:p>
            <a:pPr fontAlgn="t"/>
            <a:r>
              <a:rPr lang="pt-PT" sz="2400" b="1" dirty="0"/>
              <a:t>vocês</a:t>
            </a:r>
            <a:endParaRPr lang="cs-CZ" sz="2400" b="1" dirty="0"/>
          </a:p>
          <a:p>
            <a:pPr fontAlgn="t"/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08218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299D8-30CC-4CCF-84F9-40440966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Pozor na pravopisné změny</a:t>
            </a:r>
            <a:endParaRPr lang="cs-CZ" sz="3600" b="1" dirty="0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03AAD7-7E03-4807-8182-8DD6D7443E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TY SE TÝKAJÍ ALE POUZE AKUZATIVNÍCH ZÁJMEN  O, A, OS, AS</a:t>
            </a:r>
            <a:endParaRPr lang="pt-PT" b="1" dirty="0"/>
          </a:p>
          <a:p>
            <a:r>
              <a:rPr lang="pt-PT" b="1" dirty="0"/>
              <a:t>KD</a:t>
            </a:r>
            <a:r>
              <a:rPr lang="cs-CZ" b="1" dirty="0" err="1"/>
              <a:t>YŽ</a:t>
            </a:r>
            <a:r>
              <a:rPr lang="cs-CZ" b="1" dirty="0"/>
              <a:t> SE </a:t>
            </a:r>
            <a:r>
              <a:rPr lang="cs-CZ" dirty="0"/>
              <a:t>připojuje ke slovesnému tvaru končícímu na </a:t>
            </a:r>
            <a:r>
              <a:rPr lang="cs-CZ" dirty="0">
                <a:highlight>
                  <a:srgbClr val="FFFF00"/>
                </a:highlight>
              </a:rPr>
              <a:t> </a:t>
            </a:r>
          </a:p>
          <a:p>
            <a:r>
              <a:rPr lang="cs-CZ" b="1" dirty="0">
                <a:highlight>
                  <a:srgbClr val="FFFF00"/>
                </a:highlight>
              </a:rPr>
              <a:t>1. -</a:t>
            </a:r>
            <a:r>
              <a:rPr lang="cs-CZ" b="1" i="1" dirty="0">
                <a:highlight>
                  <a:srgbClr val="FFFF00"/>
                </a:highlight>
              </a:rPr>
              <a:t>r,-s,-z,</a:t>
            </a:r>
          </a:p>
          <a:p>
            <a:r>
              <a:rPr lang="cs-CZ" b="1" i="1" dirty="0">
                <a:highlight>
                  <a:srgbClr val="FFFF00"/>
                </a:highlight>
              </a:rPr>
              <a:t>2.-m,-</a:t>
            </a:r>
            <a:r>
              <a:rPr lang="cs-CZ" b="1" i="1" dirty="0" err="1">
                <a:highlight>
                  <a:srgbClr val="FFFF00"/>
                </a:highlight>
              </a:rPr>
              <a:t>ão</a:t>
            </a:r>
            <a:r>
              <a:rPr lang="cs-CZ" b="1" i="1" dirty="0">
                <a:highlight>
                  <a:srgbClr val="FFFF00"/>
                </a:highlight>
              </a:rPr>
              <a:t>, -</a:t>
            </a:r>
            <a:r>
              <a:rPr lang="cs-CZ" b="1" i="1" dirty="0" err="1">
                <a:highlight>
                  <a:srgbClr val="FFFF00"/>
                </a:highlight>
              </a:rPr>
              <a:t>õe</a:t>
            </a:r>
            <a:r>
              <a:rPr lang="cs-CZ" i="1" dirty="0">
                <a:highlight>
                  <a:srgbClr val="FFFF00"/>
                </a:highlight>
              </a:rPr>
              <a:t> (VIZ </a:t>
            </a:r>
            <a:r>
              <a:rPr lang="cs-CZ" i="1" dirty="0" err="1">
                <a:highlight>
                  <a:srgbClr val="FFFF00"/>
                </a:highlight>
              </a:rPr>
              <a:t>NÁSL.SLIDE</a:t>
            </a:r>
            <a:r>
              <a:rPr lang="cs-CZ" i="1" dirty="0">
                <a:highlight>
                  <a:srgbClr val="FFFF00"/>
                </a:highlight>
              </a:rPr>
              <a:t>)</a:t>
            </a:r>
            <a:endParaRPr lang="cs-CZ" dirty="0">
              <a:highlight>
                <a:srgbClr val="FFFF00"/>
              </a:highlight>
            </a:endParaRPr>
          </a:p>
          <a:p>
            <a:r>
              <a:rPr lang="cs-CZ" dirty="0"/>
              <a:t>dochází v písmu k pravopisným změnám.  </a:t>
            </a:r>
          </a:p>
          <a:p>
            <a:endParaRPr lang="cs-CZ" dirty="0"/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5" y="332656"/>
            <a:ext cx="819909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71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 SLOVES ZAKONČENÝCH NA 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r"/>
            <a:r>
              <a:rPr lang="cs-CZ" dirty="0"/>
              <a:t>U SLOVES ZAKONČENÝCH NA 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R</a:t>
            </a:r>
            <a:r>
              <a:rPr lang="cs-CZ" dirty="0"/>
              <a:t> (infinitivní tvary: </a:t>
            </a:r>
            <a:r>
              <a:rPr lang="cs-CZ" i="1" dirty="0" err="1"/>
              <a:t>falar</a:t>
            </a:r>
            <a:r>
              <a:rPr lang="cs-CZ" i="1" dirty="0"/>
              <a:t>, </a:t>
            </a:r>
            <a:r>
              <a:rPr lang="cs-CZ" i="1" dirty="0" err="1"/>
              <a:t>dizer</a:t>
            </a:r>
            <a:r>
              <a:rPr lang="cs-CZ" i="1" dirty="0"/>
              <a:t>, </a:t>
            </a:r>
            <a:r>
              <a:rPr lang="cs-CZ" i="1" dirty="0" err="1"/>
              <a:t>vender</a:t>
            </a:r>
            <a:r>
              <a:rPr lang="cs-CZ" dirty="0"/>
              <a:t>)</a:t>
            </a:r>
          </a:p>
          <a:p>
            <a:r>
              <a:rPr lang="cs-CZ" b="1" dirty="0">
                <a:solidFill>
                  <a:srgbClr val="00B0F0"/>
                </a:solidFill>
              </a:rPr>
              <a:t>S</a:t>
            </a:r>
            <a:r>
              <a:rPr lang="cs-CZ" dirty="0"/>
              <a:t> (</a:t>
            </a:r>
            <a:r>
              <a:rPr lang="cs-CZ" dirty="0" err="1"/>
              <a:t>2.os.sg</a:t>
            </a:r>
            <a:r>
              <a:rPr lang="cs-CZ" dirty="0"/>
              <a:t>: </a:t>
            </a:r>
            <a:r>
              <a:rPr lang="cs-CZ" i="1" dirty="0" err="1"/>
              <a:t>falas</a:t>
            </a:r>
            <a:r>
              <a:rPr lang="cs-CZ" i="1" dirty="0"/>
              <a:t>, </a:t>
            </a:r>
            <a:r>
              <a:rPr lang="cs-CZ" i="1" dirty="0" err="1"/>
              <a:t>dizes</a:t>
            </a:r>
            <a:r>
              <a:rPr lang="cs-CZ" i="1" dirty="0"/>
              <a:t>, </a:t>
            </a:r>
            <a:r>
              <a:rPr lang="cs-CZ" i="1" dirty="0" err="1"/>
              <a:t>pagas</a:t>
            </a:r>
            <a:r>
              <a:rPr lang="cs-CZ" i="1" dirty="0"/>
              <a:t>,</a:t>
            </a:r>
            <a:r>
              <a:rPr lang="cs-CZ" dirty="0"/>
              <a:t> apod.)</a:t>
            </a:r>
          </a:p>
          <a:p>
            <a:r>
              <a:rPr lang="cs-CZ" b="1" dirty="0">
                <a:solidFill>
                  <a:srgbClr val="00B0F0"/>
                </a:solidFill>
              </a:rPr>
              <a:t>Z</a:t>
            </a:r>
            <a:r>
              <a:rPr lang="cs-CZ" dirty="0"/>
              <a:t>  (</a:t>
            </a:r>
            <a:r>
              <a:rPr lang="cs-CZ" dirty="0" err="1"/>
              <a:t>3.os</a:t>
            </a:r>
            <a:r>
              <a:rPr lang="cs-CZ" dirty="0"/>
              <a:t>. </a:t>
            </a:r>
            <a:r>
              <a:rPr lang="cs-CZ" dirty="0" err="1"/>
              <a:t>nepr</a:t>
            </a:r>
            <a:r>
              <a:rPr lang="cs-CZ" dirty="0"/>
              <a:t>. sloves: </a:t>
            </a:r>
            <a:r>
              <a:rPr lang="cs-CZ" i="1" dirty="0" err="1"/>
              <a:t>diz</a:t>
            </a:r>
            <a:r>
              <a:rPr lang="cs-CZ" i="1" dirty="0"/>
              <a:t>, </a:t>
            </a:r>
            <a:r>
              <a:rPr lang="cs-CZ" i="1" dirty="0" err="1"/>
              <a:t>faz</a:t>
            </a:r>
            <a:r>
              <a:rPr lang="cs-CZ" i="1" dirty="0"/>
              <a:t>, </a:t>
            </a:r>
            <a:r>
              <a:rPr lang="cs-CZ" i="1" dirty="0" err="1"/>
              <a:t>traz</a:t>
            </a:r>
            <a:r>
              <a:rPr lang="cs-CZ" dirty="0"/>
              <a:t>, apod.)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M</a:t>
            </a:r>
            <a:r>
              <a:rPr lang="pt-PT" dirty="0"/>
              <a:t> </a:t>
            </a:r>
            <a:r>
              <a:rPr lang="cs-CZ" dirty="0"/>
              <a:t>(</a:t>
            </a:r>
            <a:r>
              <a:rPr lang="cs-CZ" dirty="0" err="1"/>
              <a:t>3.os</a:t>
            </a:r>
            <a:r>
              <a:rPr lang="cs-CZ" dirty="0"/>
              <a:t>. mn. č. </a:t>
            </a:r>
            <a:r>
              <a:rPr lang="cs-CZ" i="1" dirty="0" err="1"/>
              <a:t>falam</a:t>
            </a:r>
            <a:r>
              <a:rPr lang="cs-CZ" i="1" dirty="0"/>
              <a:t>, </a:t>
            </a:r>
            <a:r>
              <a:rPr lang="cs-CZ" i="1" dirty="0" err="1"/>
              <a:t>dizem</a:t>
            </a:r>
            <a:r>
              <a:rPr lang="cs-CZ" i="1" dirty="0"/>
              <a:t>, </a:t>
            </a:r>
            <a:r>
              <a:rPr lang="cs-CZ" i="1" dirty="0" err="1"/>
              <a:t>vendem</a:t>
            </a:r>
            <a:r>
              <a:rPr lang="cs-CZ" i="1" dirty="0"/>
              <a:t>, </a:t>
            </a:r>
            <a:r>
              <a:rPr lang="cs-CZ" i="1" dirty="0" err="1"/>
              <a:t>escrevem</a:t>
            </a:r>
            <a:r>
              <a:rPr lang="cs-CZ" i="1" dirty="0"/>
              <a:t>, </a:t>
            </a:r>
            <a:r>
              <a:rPr lang="cs-CZ" i="1" dirty="0" err="1"/>
              <a:t>bebem</a:t>
            </a:r>
            <a:r>
              <a:rPr lang="cs-CZ" dirty="0"/>
              <a:t>, apod.)</a:t>
            </a:r>
          </a:p>
          <a:p>
            <a:r>
              <a:rPr lang="pt-PT" b="1" dirty="0">
                <a:solidFill>
                  <a:srgbClr val="00B050"/>
                </a:solidFill>
              </a:rPr>
              <a:t>ÃO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(d</a:t>
            </a:r>
            <a:r>
              <a:rPr lang="pt-PT" i="1" dirty="0"/>
              <a:t>ão, vão, estão, apod.)</a:t>
            </a:r>
          </a:p>
          <a:p>
            <a:r>
              <a:rPr lang="pt-PT" b="1" dirty="0">
                <a:solidFill>
                  <a:srgbClr val="00B050"/>
                </a:solidFill>
              </a:rPr>
              <a:t>ÕE</a:t>
            </a:r>
            <a:r>
              <a:rPr lang="pt-PT" dirty="0">
                <a:solidFill>
                  <a:srgbClr val="00B050"/>
                </a:solidFill>
              </a:rPr>
              <a:t> </a:t>
            </a:r>
            <a:r>
              <a:rPr lang="pt-PT" dirty="0"/>
              <a:t>(</a:t>
            </a:r>
            <a:r>
              <a:rPr lang="pt-PT" i="1" dirty="0"/>
              <a:t>põe</a:t>
            </a:r>
            <a:r>
              <a:rPr lang="pt-PT" dirty="0"/>
              <a:t>, apod.)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 fontScale="90000"/>
          </a:bodyPr>
          <a:lstStyle/>
          <a:p>
            <a:r>
              <a:rPr lang="cs-CZ" dirty="0"/>
              <a:t>KDY DOCHÁZÍ K PRAVOPISNÉ ZMĚNĚ?</a:t>
            </a: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ál 2"/>
          <p:cNvSpPr/>
          <p:nvPr/>
        </p:nvSpPr>
        <p:spPr>
          <a:xfrm>
            <a:off x="3347864" y="1410004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dirty="0"/>
              <a:t>.</a:t>
            </a:r>
          </a:p>
        </p:txBody>
      </p:sp>
      <p:sp>
        <p:nvSpPr>
          <p:cNvPr id="9" name="Ovál 8"/>
          <p:cNvSpPr/>
          <p:nvPr/>
        </p:nvSpPr>
        <p:spPr>
          <a:xfrm>
            <a:off x="4788024" y="1374777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B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97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U SLOVES ZAKONČENÝCH NA </a:t>
            </a:r>
            <a:r>
              <a:rPr lang="cs-CZ" sz="2000" i="1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000" dirty="0"/>
              <a:t>Zkuste sami a zkontrolujte na následujícím </a:t>
            </a:r>
            <a:r>
              <a:rPr lang="cs-CZ" sz="2000" dirty="0" err="1"/>
              <a:t>slidu</a:t>
            </a:r>
            <a:endParaRPr lang="cs-CZ" sz="2000" i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/>
              <a:t>1.</a:t>
            </a: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ZAPLATIT TO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PAGAR-O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r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PAGA</a:t>
            </a:r>
            <a:r>
              <a:rPr lang="cs-CZ" b="1" dirty="0">
                <a:solidFill>
                  <a:srgbClr val="00B0F0"/>
                </a:solidFill>
              </a:rPr>
              <a:t>-O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PAGA-LO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</a:t>
            </a:r>
            <a:r>
              <a:rPr lang="pt-PT" b="1" dirty="0"/>
              <a:t> a-á e-ê</a:t>
            </a:r>
            <a:r>
              <a:rPr lang="cs-CZ" b="1" dirty="0"/>
              <a:t>, pokud je to nutné. Připojením –</a:t>
            </a:r>
            <a:r>
              <a:rPr lang="cs-CZ" b="1" dirty="0" err="1"/>
              <a:t>lo</a:t>
            </a:r>
            <a:r>
              <a:rPr lang="cs-CZ" b="1" dirty="0"/>
              <a:t>, -la, -los, -las se nepočítá slabika navíc. 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(</a:t>
            </a:r>
            <a:r>
              <a:rPr lang="cs-CZ" b="1" dirty="0" err="1"/>
              <a:t>pag</a:t>
            </a:r>
            <a:r>
              <a:rPr lang="cs-CZ" b="1" dirty="0" err="1">
                <a:solidFill>
                  <a:schemeClr val="accent1"/>
                </a:solidFill>
              </a:rPr>
              <a:t>ar</a:t>
            </a:r>
            <a:r>
              <a:rPr lang="cs-CZ" b="1" dirty="0"/>
              <a:t> je </a:t>
            </a:r>
            <a:r>
              <a:rPr lang="cs-CZ" b="1" dirty="0" err="1"/>
              <a:t>oxytonní</a:t>
            </a:r>
            <a:r>
              <a:rPr lang="cs-CZ" b="1" dirty="0"/>
              <a:t>, musí </a:t>
            </a:r>
            <a:r>
              <a:rPr lang="cs-CZ" b="1" dirty="0" err="1"/>
              <a:t>oxytonním</a:t>
            </a:r>
            <a:r>
              <a:rPr lang="cs-CZ" b="1" dirty="0"/>
              <a:t> zůstat: </a:t>
            </a:r>
            <a:r>
              <a:rPr lang="cs-CZ" b="1" dirty="0" err="1">
                <a:solidFill>
                  <a:srgbClr val="00B0F0"/>
                </a:solidFill>
              </a:rPr>
              <a:t>pag</a:t>
            </a:r>
            <a:r>
              <a:rPr lang="cs-CZ" b="1" dirty="0" err="1">
                <a:solidFill>
                  <a:srgbClr val="FF0000"/>
                </a:solidFill>
              </a:rPr>
              <a:t>á</a:t>
            </a:r>
            <a:r>
              <a:rPr lang="cs-CZ" b="1" dirty="0" err="1">
                <a:solidFill>
                  <a:srgbClr val="00B0F0"/>
                </a:solidFill>
              </a:rPr>
              <a:t>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/>
              <a:t>vend</a:t>
            </a:r>
            <a:r>
              <a:rPr lang="cs-CZ" b="1" dirty="0" err="1">
                <a:solidFill>
                  <a:schemeClr val="accent1"/>
                </a:solidFill>
              </a:rPr>
              <a:t>er</a:t>
            </a:r>
            <a:r>
              <a:rPr lang="cs-CZ" b="1" dirty="0"/>
              <a:t> je </a:t>
            </a:r>
            <a:r>
              <a:rPr lang="cs-CZ" b="1" dirty="0" err="1"/>
              <a:t>oxytonní</a:t>
            </a:r>
            <a:r>
              <a:rPr lang="cs-CZ" b="1" dirty="0"/>
              <a:t>, musí </a:t>
            </a:r>
            <a:r>
              <a:rPr lang="cs-CZ" b="1" dirty="0" err="1"/>
              <a:t>oxytonním</a:t>
            </a:r>
            <a:r>
              <a:rPr lang="cs-CZ" b="1" dirty="0"/>
              <a:t> zůstat: </a:t>
            </a:r>
            <a:r>
              <a:rPr lang="cs-CZ" b="1" dirty="0" err="1">
                <a:solidFill>
                  <a:srgbClr val="00B0F0"/>
                </a:solidFill>
              </a:rPr>
              <a:t>vend</a:t>
            </a:r>
            <a:r>
              <a:rPr lang="pt-PT" b="1" dirty="0">
                <a:solidFill>
                  <a:srgbClr val="FF0000"/>
                </a:solidFill>
              </a:rPr>
              <a:t>ê</a:t>
            </a:r>
            <a:r>
              <a:rPr lang="cs-CZ" b="1" dirty="0">
                <a:solidFill>
                  <a:srgbClr val="00B0F0"/>
                </a:solidFill>
              </a:rPr>
              <a:t>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t-PT" b="1" dirty="0"/>
              <a:t>part</a:t>
            </a:r>
            <a:r>
              <a:rPr lang="pt-PT" b="1" dirty="0">
                <a:solidFill>
                  <a:schemeClr val="accent1"/>
                </a:solidFill>
              </a:rPr>
              <a:t>i</a:t>
            </a:r>
            <a:r>
              <a:rPr lang="cs-CZ" b="1" dirty="0">
                <a:solidFill>
                  <a:schemeClr val="accent1"/>
                </a:solidFill>
              </a:rPr>
              <a:t>r</a:t>
            </a:r>
            <a:r>
              <a:rPr lang="cs-CZ" b="1" dirty="0"/>
              <a:t> je </a:t>
            </a:r>
            <a:r>
              <a:rPr lang="cs-CZ" b="1" dirty="0" err="1"/>
              <a:t>oxytonní</a:t>
            </a:r>
            <a:r>
              <a:rPr lang="cs-CZ" b="1" dirty="0"/>
              <a:t>, musí </a:t>
            </a:r>
            <a:r>
              <a:rPr lang="cs-CZ" b="1" dirty="0" err="1"/>
              <a:t>oxytonním</a:t>
            </a:r>
            <a:r>
              <a:rPr lang="cs-CZ" b="1" dirty="0"/>
              <a:t> zůstat</a:t>
            </a:r>
            <a:r>
              <a:rPr lang="pt-PT" b="1" dirty="0"/>
              <a:t>, nemusíme nic menit</a:t>
            </a:r>
            <a:r>
              <a:rPr lang="cs-CZ" b="1" dirty="0"/>
              <a:t>: </a:t>
            </a:r>
            <a:r>
              <a:rPr lang="pt-PT" b="1" dirty="0">
                <a:solidFill>
                  <a:srgbClr val="00B0F0"/>
                </a:solidFill>
              </a:rPr>
              <a:t>part</a:t>
            </a:r>
            <a:r>
              <a:rPr lang="pt-PT" b="1" dirty="0">
                <a:solidFill>
                  <a:srgbClr val="FF0000"/>
                </a:solidFill>
              </a:rPr>
              <a:t>i</a:t>
            </a:r>
            <a:r>
              <a:rPr lang="cs-CZ" b="1" dirty="0">
                <a:solidFill>
                  <a:srgbClr val="00B0F0"/>
                </a:solidFill>
              </a:rPr>
              <a:t>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1. </a:t>
            </a:r>
            <a:r>
              <a:rPr lang="pt-PT" b="1" dirty="0"/>
              <a:t>Chceme</a:t>
            </a:r>
            <a:r>
              <a:rPr lang="cs-CZ" b="1" dirty="0"/>
              <a:t> říci: </a:t>
            </a:r>
            <a:r>
              <a:rPr lang="cs-CZ" b="1" dirty="0">
                <a:solidFill>
                  <a:srgbClr val="00B0F0"/>
                </a:solidFill>
              </a:rPr>
              <a:t>SNÍST </a:t>
            </a:r>
            <a:r>
              <a:rPr lang="pt-PT" b="1" dirty="0">
                <a:solidFill>
                  <a:srgbClr val="00B0F0"/>
                </a:solidFill>
              </a:rPr>
              <a:t>TO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r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 </a:t>
            </a:r>
            <a:r>
              <a:rPr lang="pt-PT" b="1" dirty="0">
                <a:solidFill>
                  <a:srgbClr val="00B0F0"/>
                </a:solidFill>
              </a:rPr>
              <a:t> </a:t>
            </a: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pt-PT" sz="2400" dirty="0"/>
              <a:t> </a:t>
            </a:r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059832" y="494251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dirty="0"/>
              <a:t>.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6516216" y="494251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21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U SLOVES ZAKONČENÝCH NA </a:t>
            </a:r>
            <a:r>
              <a:rPr lang="cs-CZ" sz="2000" i="1" dirty="0">
                <a:solidFill>
                  <a:srgbClr val="00B0F0"/>
                </a:solidFill>
              </a:rPr>
              <a:t>R,</a:t>
            </a:r>
            <a:r>
              <a:rPr lang="pt-PT" sz="2000" i="1" dirty="0">
                <a:solidFill>
                  <a:srgbClr val="00B0F0"/>
                </a:solidFill>
              </a:rPr>
              <a:t> </a:t>
            </a:r>
            <a:r>
              <a:rPr lang="cs-CZ" sz="2000" i="1" dirty="0">
                <a:solidFill>
                  <a:srgbClr val="00B0F0"/>
                </a:solidFill>
              </a:rPr>
              <a:t>S,</a:t>
            </a:r>
            <a:r>
              <a:rPr lang="pt-PT" sz="2000" i="1" dirty="0">
                <a:solidFill>
                  <a:srgbClr val="00B0F0"/>
                </a:solidFill>
              </a:rPr>
              <a:t> </a:t>
            </a:r>
            <a:r>
              <a:rPr lang="cs-CZ" sz="2000" i="1" dirty="0">
                <a:solidFill>
                  <a:srgbClr val="00B0F0"/>
                </a:solidFill>
              </a:rPr>
              <a:t>Z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000" dirty="0"/>
              <a:t>Zkuste sami a zkontrolujte na následujícím </a:t>
            </a:r>
            <a:r>
              <a:rPr lang="cs-CZ" sz="2000" dirty="0" err="1"/>
              <a:t>slidu</a:t>
            </a:r>
            <a:endParaRPr lang="cs-CZ" sz="2000" i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1. </a:t>
            </a:r>
            <a:r>
              <a:rPr lang="pt-PT" b="1" dirty="0"/>
              <a:t>Chceme</a:t>
            </a:r>
            <a:r>
              <a:rPr lang="cs-CZ" b="1" dirty="0"/>
              <a:t> říci: </a:t>
            </a:r>
            <a:r>
              <a:rPr lang="pt-PT" b="1" dirty="0">
                <a:solidFill>
                  <a:srgbClr val="00B0F0"/>
                </a:solidFill>
              </a:rPr>
              <a:t>ZAPLATIT TO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r>
              <a:rPr lang="pt-PT" b="1" dirty="0">
                <a:solidFill>
                  <a:srgbClr val="00B0F0"/>
                </a:solidFill>
              </a:rPr>
              <a:t>PAGAR-O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r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paga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paga-lo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</a:t>
            </a:r>
            <a:r>
              <a:rPr lang="pt-PT" b="1" dirty="0"/>
              <a:t> a-á e-ê</a:t>
            </a:r>
            <a:r>
              <a:rPr lang="cs-CZ" b="1" dirty="0"/>
              <a:t>, pokud je to nutné </a:t>
            </a:r>
          </a:p>
          <a:p>
            <a:pPr marL="0" indent="0">
              <a:buNone/>
            </a:pPr>
            <a:r>
              <a:rPr lang="cs-CZ" b="1" dirty="0"/>
              <a:t>(</a:t>
            </a:r>
            <a:r>
              <a:rPr lang="cs-CZ" b="1" dirty="0" err="1"/>
              <a:t>pag</a:t>
            </a:r>
            <a:r>
              <a:rPr lang="cs-CZ" b="1" dirty="0" err="1">
                <a:solidFill>
                  <a:schemeClr val="accent1"/>
                </a:solidFill>
              </a:rPr>
              <a:t>ar</a:t>
            </a:r>
            <a:r>
              <a:rPr lang="cs-CZ" b="1" dirty="0"/>
              <a:t> je </a:t>
            </a:r>
            <a:r>
              <a:rPr lang="cs-CZ" b="1" dirty="0" err="1"/>
              <a:t>oxytonní</a:t>
            </a:r>
            <a:r>
              <a:rPr lang="cs-CZ" b="1" dirty="0"/>
              <a:t>, musí </a:t>
            </a:r>
            <a:r>
              <a:rPr lang="cs-CZ" b="1" dirty="0" err="1"/>
              <a:t>oxytonním</a:t>
            </a:r>
            <a:r>
              <a:rPr lang="cs-CZ" b="1" dirty="0"/>
              <a:t> zůstat: </a:t>
            </a:r>
            <a:r>
              <a:rPr lang="cs-CZ" b="1" dirty="0" err="1">
                <a:solidFill>
                  <a:srgbClr val="00B0F0"/>
                </a:solidFill>
              </a:rPr>
              <a:t>pag</a:t>
            </a:r>
            <a:r>
              <a:rPr lang="cs-CZ" b="1" dirty="0" err="1">
                <a:solidFill>
                  <a:schemeClr val="accent1"/>
                </a:solidFill>
              </a:rPr>
              <a:t>á</a:t>
            </a:r>
            <a:r>
              <a:rPr lang="cs-CZ" b="1" dirty="0" err="1">
                <a:solidFill>
                  <a:srgbClr val="00B0F0"/>
                </a:solidFill>
              </a:rPr>
              <a:t>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/>
              <a:t>vend</a:t>
            </a:r>
            <a:r>
              <a:rPr lang="cs-CZ" b="1" dirty="0" err="1">
                <a:solidFill>
                  <a:schemeClr val="accent1"/>
                </a:solidFill>
              </a:rPr>
              <a:t>er</a:t>
            </a:r>
            <a:r>
              <a:rPr lang="cs-CZ" b="1" dirty="0"/>
              <a:t> je </a:t>
            </a:r>
            <a:r>
              <a:rPr lang="cs-CZ" b="1" dirty="0" err="1"/>
              <a:t>oxytonní</a:t>
            </a:r>
            <a:r>
              <a:rPr lang="cs-CZ" b="1" dirty="0"/>
              <a:t>, musí </a:t>
            </a:r>
            <a:r>
              <a:rPr lang="cs-CZ" b="1" dirty="0" err="1"/>
              <a:t>oxytonním</a:t>
            </a:r>
            <a:r>
              <a:rPr lang="cs-CZ" b="1" dirty="0"/>
              <a:t> zůstat: </a:t>
            </a:r>
            <a:r>
              <a:rPr lang="cs-CZ" b="1" dirty="0" err="1">
                <a:solidFill>
                  <a:srgbClr val="00B0F0"/>
                </a:solidFill>
              </a:rPr>
              <a:t>vend</a:t>
            </a:r>
            <a:r>
              <a:rPr lang="pt-PT" b="1" dirty="0">
                <a:solidFill>
                  <a:srgbClr val="00B0F0"/>
                </a:solidFill>
              </a:rPr>
              <a:t>ê</a:t>
            </a:r>
            <a:r>
              <a:rPr lang="cs-CZ" b="1" dirty="0">
                <a:solidFill>
                  <a:srgbClr val="00B0F0"/>
                </a:solidFill>
              </a:rPr>
              <a:t>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t-PT" b="1" dirty="0"/>
              <a:t>part</a:t>
            </a:r>
            <a:r>
              <a:rPr lang="pt-PT" b="1" dirty="0">
                <a:solidFill>
                  <a:schemeClr val="accent1"/>
                </a:solidFill>
              </a:rPr>
              <a:t>i</a:t>
            </a:r>
            <a:r>
              <a:rPr lang="cs-CZ" b="1" dirty="0">
                <a:solidFill>
                  <a:schemeClr val="accent1"/>
                </a:solidFill>
              </a:rPr>
              <a:t>r</a:t>
            </a:r>
            <a:r>
              <a:rPr lang="cs-CZ" b="1" dirty="0"/>
              <a:t> je </a:t>
            </a:r>
            <a:r>
              <a:rPr lang="cs-CZ" b="1" dirty="0" err="1"/>
              <a:t>oxytonní</a:t>
            </a:r>
            <a:r>
              <a:rPr lang="cs-CZ" b="1" dirty="0"/>
              <a:t>, musí </a:t>
            </a:r>
            <a:r>
              <a:rPr lang="cs-CZ" b="1" dirty="0" err="1"/>
              <a:t>oxytonním</a:t>
            </a:r>
            <a:r>
              <a:rPr lang="cs-CZ" b="1" dirty="0"/>
              <a:t> zůstat</a:t>
            </a:r>
            <a:r>
              <a:rPr lang="pt-PT" b="1" dirty="0"/>
              <a:t>, nemusíme nic menit</a:t>
            </a:r>
            <a:r>
              <a:rPr lang="cs-CZ" b="1" dirty="0"/>
              <a:t>: </a:t>
            </a:r>
            <a:r>
              <a:rPr lang="pt-PT" b="1" dirty="0">
                <a:solidFill>
                  <a:srgbClr val="00B0F0"/>
                </a:solidFill>
              </a:rPr>
              <a:t>part</a:t>
            </a:r>
            <a:r>
              <a:rPr lang="pt-PT" b="1" dirty="0">
                <a:solidFill>
                  <a:schemeClr val="accent1"/>
                </a:solidFill>
              </a:rPr>
              <a:t>i</a:t>
            </a:r>
            <a:r>
              <a:rPr lang="cs-CZ" b="1" dirty="0">
                <a:solidFill>
                  <a:srgbClr val="00B0F0"/>
                </a:solidFill>
              </a:rPr>
              <a:t>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1. </a:t>
            </a:r>
            <a:r>
              <a:rPr lang="pt-PT" b="1" dirty="0"/>
              <a:t>Chceme</a:t>
            </a:r>
            <a:r>
              <a:rPr lang="cs-CZ" b="1" dirty="0"/>
              <a:t> říci: </a:t>
            </a:r>
            <a:r>
              <a:rPr lang="cs-CZ" b="1" dirty="0">
                <a:solidFill>
                  <a:srgbClr val="00B0F0"/>
                </a:solidFill>
              </a:rPr>
              <a:t>SNÍST </a:t>
            </a:r>
            <a:r>
              <a:rPr lang="pt-PT" b="1" dirty="0">
                <a:solidFill>
                  <a:srgbClr val="00B0F0"/>
                </a:solidFill>
              </a:rPr>
              <a:t>TO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COMER-O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r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COME-O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COME-LO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 </a:t>
            </a:r>
            <a:endParaRPr lang="pt-PT" b="1" dirty="0"/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COMÊ-LO </a:t>
            </a: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cs-CZ" sz="2800" dirty="0"/>
              <a:t> </a:t>
            </a:r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203848" y="260648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dirty="0"/>
              <a:t>.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6516216" y="476672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5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U SLOVES ZAKONČENÝCH NA </a:t>
            </a:r>
            <a:r>
              <a:rPr lang="cs-CZ" sz="2000" i="1" dirty="0">
                <a:solidFill>
                  <a:srgbClr val="00B0F0"/>
                </a:solidFill>
              </a:rPr>
              <a:t>S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000" dirty="0"/>
              <a:t>Zkuste sami a zkontrolujte na následujícím </a:t>
            </a:r>
            <a:r>
              <a:rPr lang="cs-CZ" sz="2000" dirty="0" err="1"/>
              <a:t>slidu</a:t>
            </a:r>
            <a:endParaRPr lang="cs-CZ" sz="2000" i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KUPU</a:t>
            </a:r>
            <a:r>
              <a:rPr lang="cs-CZ" b="1" dirty="0" err="1">
                <a:solidFill>
                  <a:srgbClr val="00B0F0"/>
                </a:solidFill>
              </a:rPr>
              <a:t>JEŠ</a:t>
            </a:r>
            <a:r>
              <a:rPr lang="cs-CZ" b="1" dirty="0">
                <a:solidFill>
                  <a:srgbClr val="00B0F0"/>
                </a:solidFill>
              </a:rPr>
              <a:t>-TO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r>
              <a:rPr lang="cs-CZ" b="1" dirty="0" err="1">
                <a:solidFill>
                  <a:srgbClr val="00B0F0"/>
                </a:solidFill>
              </a:rPr>
              <a:t>COMPRAS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S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COMPRA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COMPRA-LO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Doladit přízvuk není nutné , protože přízvuk </a:t>
            </a:r>
            <a:r>
              <a:rPr lang="cs-CZ" b="1" dirty="0" err="1"/>
              <a:t>zůstáva</a:t>
            </a:r>
            <a:r>
              <a:rPr lang="cs-CZ" b="1" dirty="0"/>
              <a:t> na druhé slabice od konce:  </a:t>
            </a:r>
            <a:r>
              <a:rPr lang="cs-CZ" b="1" dirty="0" err="1"/>
              <a:t>c</a:t>
            </a:r>
            <a:r>
              <a:rPr lang="cs-CZ" b="1" dirty="0" err="1">
                <a:solidFill>
                  <a:srgbClr val="FF0000"/>
                </a:solidFill>
              </a:rPr>
              <a:t>o</a:t>
            </a:r>
            <a:r>
              <a:rPr lang="cs-CZ" b="1" dirty="0" err="1"/>
              <a:t>mpra-lo</a:t>
            </a:r>
            <a:r>
              <a:rPr lang="cs-CZ" b="1" dirty="0"/>
              <a:t> )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PLATÍŠ </a:t>
            </a:r>
            <a:r>
              <a:rPr lang="pt-PT" b="1" dirty="0">
                <a:solidFill>
                  <a:srgbClr val="00B0F0"/>
                </a:solidFill>
              </a:rPr>
              <a:t>TO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r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 </a:t>
            </a:r>
            <a:r>
              <a:rPr lang="pt-PT" b="1" dirty="0">
                <a:solidFill>
                  <a:srgbClr val="00B0F0"/>
                </a:solidFill>
              </a:rPr>
              <a:t> </a:t>
            </a: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275856" y="260648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dirty="0"/>
              <a:t>.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6516216" y="494251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52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U SLOVES ZAKONČENÝCH NA </a:t>
            </a:r>
            <a:r>
              <a:rPr lang="cs-CZ" sz="2000" i="1" dirty="0">
                <a:solidFill>
                  <a:srgbClr val="00B0F0"/>
                </a:solidFill>
              </a:rPr>
              <a:t>S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000" dirty="0"/>
              <a:t>Zkuste sami a zkontrolujte na následujícím </a:t>
            </a:r>
            <a:r>
              <a:rPr lang="cs-CZ" sz="2000" dirty="0" err="1"/>
              <a:t>slidu</a:t>
            </a:r>
            <a:endParaRPr lang="cs-CZ" sz="2000" i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B0F0"/>
                </a:solidFill>
              </a:rPr>
              <a:t>KUPU</a:t>
            </a:r>
            <a:r>
              <a:rPr lang="cs-CZ" b="1" dirty="0" err="1">
                <a:solidFill>
                  <a:srgbClr val="00B0F0"/>
                </a:solidFill>
              </a:rPr>
              <a:t>JEŠ</a:t>
            </a:r>
            <a:r>
              <a:rPr lang="cs-CZ" b="1" dirty="0">
                <a:solidFill>
                  <a:srgbClr val="00B0F0"/>
                </a:solidFill>
              </a:rPr>
              <a:t>-TO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r>
              <a:rPr lang="cs-CZ" b="1" dirty="0" err="1">
                <a:solidFill>
                  <a:srgbClr val="00B0F0"/>
                </a:solidFill>
              </a:rPr>
              <a:t>COMPRAS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S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COMPRA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COMPRA-LO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Doladit přízvuk není nutné , protože přízvuk </a:t>
            </a:r>
            <a:r>
              <a:rPr lang="cs-CZ" b="1" dirty="0" err="1"/>
              <a:t>zůstáva</a:t>
            </a:r>
            <a:r>
              <a:rPr lang="cs-CZ" b="1" dirty="0"/>
              <a:t> na druhé slabice od konce:  </a:t>
            </a:r>
            <a:r>
              <a:rPr lang="cs-CZ" b="1" dirty="0" err="1"/>
              <a:t>c</a:t>
            </a:r>
            <a:r>
              <a:rPr lang="cs-CZ" b="1" dirty="0" err="1">
                <a:solidFill>
                  <a:srgbClr val="FF0000"/>
                </a:solidFill>
              </a:rPr>
              <a:t>o</a:t>
            </a:r>
            <a:r>
              <a:rPr lang="cs-CZ" b="1" dirty="0" err="1"/>
              <a:t>mpra-lo</a:t>
            </a:r>
            <a:r>
              <a:rPr lang="cs-CZ" b="1" dirty="0"/>
              <a:t> )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PLATÍŠ </a:t>
            </a:r>
            <a:r>
              <a:rPr lang="pt-PT" b="1" dirty="0">
                <a:solidFill>
                  <a:srgbClr val="00B0F0"/>
                </a:solidFill>
              </a:rPr>
              <a:t>TO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PAGAS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S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PAGA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endParaRPr lang="cs-CZ" b="1" dirty="0"/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PAGA-LO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 </a:t>
            </a:r>
            <a:r>
              <a:rPr lang="pt-PT" b="1" dirty="0">
                <a:solidFill>
                  <a:srgbClr val="00B0F0"/>
                </a:solidFill>
              </a:rPr>
              <a:t>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Netřeba, zůstává na svém původním místě </a:t>
            </a:r>
            <a:r>
              <a:rPr lang="cs-CZ" b="1" dirty="0" err="1">
                <a:solidFill>
                  <a:srgbClr val="00B0F0"/>
                </a:solidFill>
              </a:rPr>
              <a:t>P</a:t>
            </a:r>
            <a:r>
              <a:rPr lang="cs-CZ" b="1" dirty="0" err="1">
                <a:solidFill>
                  <a:srgbClr val="FF0000"/>
                </a:solidFill>
              </a:rPr>
              <a:t>a</a:t>
            </a:r>
            <a:r>
              <a:rPr lang="cs-CZ" b="1" dirty="0" err="1">
                <a:solidFill>
                  <a:srgbClr val="00B0F0"/>
                </a:solidFill>
              </a:rPr>
              <a:t>ga-lo</a:t>
            </a:r>
            <a:endParaRPr lang="pt-PT" b="1" dirty="0">
              <a:solidFill>
                <a:srgbClr val="00B0F0"/>
              </a:solidFill>
            </a:endParaRP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275856" y="260648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dirty="0"/>
              <a:t>.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6516216" y="494251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853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U SLOVES ZAKONČENÝCH NA </a:t>
            </a:r>
            <a:r>
              <a:rPr lang="cs-CZ" sz="2000" i="1" dirty="0">
                <a:solidFill>
                  <a:srgbClr val="00B0F0"/>
                </a:solidFill>
              </a:rPr>
              <a:t>Z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000" dirty="0"/>
              <a:t>Zkuste sami a zkontrolujte na následujícím </a:t>
            </a:r>
            <a:r>
              <a:rPr lang="cs-CZ" sz="2000" dirty="0" err="1"/>
              <a:t>slidu</a:t>
            </a:r>
            <a:endParaRPr lang="cs-CZ" sz="2000" i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ŘÍKÁ-TO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DIZ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Z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DI-O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DI-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Doladit přízvuk není nutné , protože přízvuk </a:t>
            </a:r>
            <a:r>
              <a:rPr lang="cs-CZ" b="1" dirty="0" err="1"/>
              <a:t>zůstáva</a:t>
            </a:r>
            <a:r>
              <a:rPr lang="cs-CZ" b="1" dirty="0"/>
              <a:t> na druhé slabice od konce:  D</a:t>
            </a:r>
            <a:r>
              <a:rPr lang="cs-CZ" b="1" dirty="0">
                <a:solidFill>
                  <a:srgbClr val="FF0000"/>
                </a:solidFill>
              </a:rPr>
              <a:t>i</a:t>
            </a:r>
            <a:r>
              <a:rPr lang="cs-CZ" b="1" dirty="0"/>
              <a:t>-</a:t>
            </a:r>
            <a:r>
              <a:rPr lang="cs-CZ" b="1" dirty="0" err="1"/>
              <a:t>lo</a:t>
            </a:r>
            <a:r>
              <a:rPr lang="cs-CZ" b="1" dirty="0"/>
              <a:t> )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Dělá </a:t>
            </a:r>
            <a:r>
              <a:rPr lang="pt-PT" b="1" dirty="0">
                <a:solidFill>
                  <a:srgbClr val="00B0F0"/>
                </a:solidFill>
              </a:rPr>
              <a:t>TO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z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 </a:t>
            </a:r>
            <a:r>
              <a:rPr lang="pt-PT" b="1" dirty="0">
                <a:solidFill>
                  <a:srgbClr val="00B0F0"/>
                </a:solidFill>
              </a:rPr>
              <a:t> </a:t>
            </a: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275856" y="260648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dirty="0"/>
              <a:t>.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6516216" y="494251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568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U SLOVES ZAKONČENÝCH NA </a:t>
            </a:r>
            <a:r>
              <a:rPr lang="cs-CZ" sz="2000" i="1" dirty="0">
                <a:solidFill>
                  <a:srgbClr val="00B0F0"/>
                </a:solidFill>
              </a:rPr>
              <a:t>Z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000" dirty="0"/>
              <a:t>Zkuste sami a zkontrolujte na následujícím </a:t>
            </a:r>
            <a:r>
              <a:rPr lang="cs-CZ" sz="2000" dirty="0" err="1"/>
              <a:t>slidu</a:t>
            </a:r>
            <a:endParaRPr lang="cs-CZ" sz="2000" i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ŘÍKÁ-TO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DIZ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Z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DI-O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DI-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Doladit přízvuk není nutné , protože přízvuk </a:t>
            </a:r>
            <a:r>
              <a:rPr lang="cs-CZ" b="1" dirty="0" err="1"/>
              <a:t>zůstáva</a:t>
            </a:r>
            <a:r>
              <a:rPr lang="cs-CZ" b="1" dirty="0"/>
              <a:t> na druhé slabice od konce:  D</a:t>
            </a:r>
            <a:r>
              <a:rPr lang="cs-CZ" b="1" dirty="0">
                <a:solidFill>
                  <a:srgbClr val="FF0000"/>
                </a:solidFill>
              </a:rPr>
              <a:t>i</a:t>
            </a:r>
            <a:r>
              <a:rPr lang="cs-CZ" b="1" dirty="0"/>
              <a:t>-</a:t>
            </a:r>
            <a:r>
              <a:rPr lang="cs-CZ" b="1" dirty="0" err="1"/>
              <a:t>lo</a:t>
            </a:r>
            <a:r>
              <a:rPr lang="cs-CZ" b="1" dirty="0"/>
              <a:t> )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Dělá to.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z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 </a:t>
            </a:r>
            <a:r>
              <a:rPr lang="pt-PT" b="1" dirty="0">
                <a:solidFill>
                  <a:srgbClr val="00B0F0"/>
                </a:solidFill>
              </a:rPr>
              <a:t> </a:t>
            </a: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275856" y="260648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dirty="0"/>
              <a:t>.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6516216" y="404664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10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AC66E-2B49-4EB5-9B54-4EE43875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HODINY - 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D5532C-7BDB-45E9-BE7B-6B27759555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SKRIPTA 112-128 – PŘEČÍST</a:t>
            </a:r>
          </a:p>
          <a:p>
            <a:r>
              <a:rPr lang="cs-CZ" dirty="0"/>
              <a:t>NAUČIT SE POUZE TVARY Z TOHOTO SLIDU</a:t>
            </a:r>
          </a:p>
          <a:p>
            <a:r>
              <a:rPr lang="cs-CZ" dirty="0"/>
              <a:t>VYPRACOVAT SI CVIČENÍ A PŘEKLADY A ZKONTROLOVAT DLE KLÍČE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436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U SLOVES ZAKONČENÝCH NA </a:t>
            </a:r>
            <a:r>
              <a:rPr lang="cs-CZ" sz="2000" i="1" dirty="0">
                <a:solidFill>
                  <a:srgbClr val="00B0F0"/>
                </a:solidFill>
              </a:rPr>
              <a:t>Z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000" dirty="0"/>
              <a:t>Zkuste sami a zkontrolujte na následujícím </a:t>
            </a:r>
            <a:r>
              <a:rPr lang="cs-CZ" sz="2000" dirty="0" err="1"/>
              <a:t>slidu</a:t>
            </a:r>
            <a:endParaRPr lang="cs-CZ" sz="2000" i="1" dirty="0">
              <a:solidFill>
                <a:srgbClr val="00B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ŘÍKÁ-TO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DIZ</a:t>
            </a:r>
            <a:r>
              <a:rPr lang="cs-CZ" b="1" dirty="0">
                <a:solidFill>
                  <a:srgbClr val="00B0F0"/>
                </a:solidFill>
              </a:rPr>
              <a:t>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Z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DI-O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DI-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Doladit přízvuk není nutné , protože přízvuk </a:t>
            </a:r>
            <a:r>
              <a:rPr lang="cs-CZ" b="1" dirty="0" err="1"/>
              <a:t>zůstáva</a:t>
            </a:r>
            <a:r>
              <a:rPr lang="cs-CZ" b="1" dirty="0"/>
              <a:t> na druhé slabice od konce a jeho kvalita se nemění:  D</a:t>
            </a:r>
            <a:r>
              <a:rPr lang="cs-CZ" b="1" dirty="0">
                <a:solidFill>
                  <a:srgbClr val="FF0000"/>
                </a:solidFill>
              </a:rPr>
              <a:t>i</a:t>
            </a:r>
            <a:r>
              <a:rPr lang="cs-CZ" b="1" dirty="0"/>
              <a:t>-</a:t>
            </a:r>
            <a:r>
              <a:rPr lang="cs-CZ" b="1" dirty="0" err="1"/>
              <a:t>lo</a:t>
            </a:r>
            <a:r>
              <a:rPr lang="cs-CZ" b="1" dirty="0"/>
              <a:t> )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Dělá </a:t>
            </a:r>
            <a:r>
              <a:rPr lang="pt-PT" b="1" dirty="0">
                <a:solidFill>
                  <a:srgbClr val="00B0F0"/>
                </a:solidFill>
              </a:rPr>
              <a:t>TO</a:t>
            </a:r>
            <a:r>
              <a:rPr lang="cs-CZ" b="1" dirty="0">
                <a:solidFill>
                  <a:srgbClr val="00B0F0"/>
                </a:solidFill>
              </a:rPr>
              <a:t>. Přináší to.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2.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Faz</a:t>
            </a:r>
            <a:r>
              <a:rPr lang="cs-CZ" b="1" dirty="0">
                <a:solidFill>
                  <a:srgbClr val="00B0F0"/>
                </a:solidFill>
              </a:rPr>
              <a:t>-o. </a:t>
            </a:r>
            <a:r>
              <a:rPr lang="cs-CZ" b="1" dirty="0" err="1">
                <a:solidFill>
                  <a:srgbClr val="00B0F0"/>
                </a:solidFill>
              </a:rPr>
              <a:t>Traz</a:t>
            </a:r>
            <a:r>
              <a:rPr lang="cs-CZ" b="1" dirty="0">
                <a:solidFill>
                  <a:srgbClr val="00B0F0"/>
                </a:solidFill>
              </a:rPr>
              <a:t>-o.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3. </a:t>
            </a:r>
            <a:r>
              <a:rPr lang="cs-CZ" b="1" dirty="0"/>
              <a:t>Vypustíme z</a:t>
            </a:r>
            <a:r>
              <a:rPr lang="cs-CZ" b="1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Fa-o. Tra-o.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4. </a:t>
            </a:r>
            <a:r>
              <a:rPr lang="cs-CZ" b="1" dirty="0"/>
              <a:t>O změníme na </a:t>
            </a:r>
            <a:r>
              <a:rPr lang="cs-CZ" b="1" dirty="0" err="1"/>
              <a:t>lo</a:t>
            </a:r>
            <a:endParaRPr lang="cs-CZ" b="1" dirty="0"/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Fa-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r>
              <a:rPr lang="cs-CZ" b="1" dirty="0">
                <a:solidFill>
                  <a:srgbClr val="00B0F0"/>
                </a:solidFill>
              </a:rPr>
              <a:t>. Tra-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r>
              <a:rPr lang="cs-CZ" b="1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5. </a:t>
            </a:r>
            <a:r>
              <a:rPr lang="cs-CZ" b="1" dirty="0"/>
              <a:t>Doladíme přízvuk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Fá-lo</a:t>
            </a:r>
            <a:r>
              <a:rPr lang="cs-CZ" b="1" dirty="0">
                <a:solidFill>
                  <a:srgbClr val="00B0F0"/>
                </a:solidFill>
              </a:rPr>
              <a:t>. </a:t>
            </a:r>
            <a:r>
              <a:rPr lang="cs-CZ" b="1" dirty="0" err="1">
                <a:solidFill>
                  <a:srgbClr val="00B0F0"/>
                </a:solidFill>
              </a:rPr>
              <a:t>Trá-lo</a:t>
            </a:r>
            <a:r>
              <a:rPr lang="cs-CZ" b="1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Pozor, musíme doladit přízvuk u sloves zakončených </a:t>
            </a:r>
            <a:r>
              <a:rPr lang="cs-CZ" b="1" dirty="0">
                <a:solidFill>
                  <a:srgbClr val="FF0000"/>
                </a:solidFill>
              </a:rPr>
              <a:t>na a (fa, tra). </a:t>
            </a:r>
            <a:r>
              <a:rPr lang="cs-CZ" b="1" dirty="0"/>
              <a:t>On sice zůstává na stejném místě, ale problém je s tím, že kdyby nebyl označen, pak by se četl jako zavřené a, což my nechceme. Tím, že na ně umístíme ortografický přízvuk, pak zachováme i kvalitu jádra slabiky. Tedy: </a:t>
            </a:r>
            <a:r>
              <a:rPr lang="cs-CZ" b="1" dirty="0" err="1">
                <a:solidFill>
                  <a:srgbClr val="00B0F0"/>
                </a:solidFill>
              </a:rPr>
              <a:t>Fá-lo</a:t>
            </a:r>
            <a:r>
              <a:rPr lang="cs-CZ" b="1" dirty="0">
                <a:solidFill>
                  <a:srgbClr val="00B0F0"/>
                </a:solidFill>
              </a:rPr>
              <a:t>. </a:t>
            </a:r>
            <a:r>
              <a:rPr lang="cs-CZ" b="1" dirty="0" err="1">
                <a:solidFill>
                  <a:srgbClr val="00B0F0"/>
                </a:solidFill>
              </a:rPr>
              <a:t>Trá-lo</a:t>
            </a:r>
            <a:r>
              <a:rPr lang="cs-CZ" b="1" dirty="0">
                <a:solidFill>
                  <a:srgbClr val="00B0F0"/>
                </a:solidFill>
              </a:rPr>
              <a:t>. Ale di-</a:t>
            </a:r>
            <a:r>
              <a:rPr lang="cs-CZ" b="1" dirty="0" err="1">
                <a:solidFill>
                  <a:srgbClr val="00B0F0"/>
                </a:solidFill>
              </a:rPr>
              <a:t>lo</a:t>
            </a:r>
            <a:r>
              <a:rPr lang="cs-CZ" b="1" dirty="0">
                <a:solidFill>
                  <a:srgbClr val="00B0F0"/>
                </a:solidFill>
              </a:rPr>
              <a:t>.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pt-PT" b="1" dirty="0">
              <a:solidFill>
                <a:srgbClr val="00B0F0"/>
              </a:solidFill>
            </a:endParaRP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275856" y="260648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</a:t>
            </a:r>
            <a:r>
              <a:rPr lang="cs-CZ" dirty="0"/>
              <a:t>.</a:t>
            </a:r>
          </a:p>
        </p:txBody>
      </p:sp>
      <p:pic>
        <p:nvPicPr>
          <p:cNvPr id="10" name="Obrázek 9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92" y="38610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Šipka dolů 10"/>
          <p:cNvSpPr/>
          <p:nvPr/>
        </p:nvSpPr>
        <p:spPr>
          <a:xfrm>
            <a:off x="6516216" y="494251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920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/>
              <a:t>U SLOVES ZAKONČENÝCH NA  </a:t>
            </a:r>
            <a:r>
              <a:rPr lang="cs-CZ" sz="1800" i="1" dirty="0">
                <a:solidFill>
                  <a:srgbClr val="92D050"/>
                </a:solidFill>
              </a:rPr>
              <a:t>M, </a:t>
            </a:r>
            <a:r>
              <a:rPr lang="pt-PT" sz="1800" i="1" dirty="0">
                <a:solidFill>
                  <a:srgbClr val="92D050"/>
                </a:solidFill>
              </a:rPr>
              <a:t>ÃO, ÕE (tedy s nazálním prvkem)</a:t>
            </a:r>
            <a:endParaRPr lang="cs-CZ" sz="1800" i="1" dirty="0">
              <a:solidFill>
                <a:srgbClr val="92D050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1800" dirty="0"/>
              <a:t>U SLOVES ZAKONČENÝCH NA  </a:t>
            </a:r>
            <a:r>
              <a:rPr lang="cs-CZ" sz="1800" i="1" dirty="0">
                <a:solidFill>
                  <a:srgbClr val="92D050"/>
                </a:solidFill>
              </a:rPr>
              <a:t>M, </a:t>
            </a:r>
            <a:r>
              <a:rPr lang="pt-PT" sz="1800" i="1" dirty="0">
                <a:solidFill>
                  <a:srgbClr val="92D050"/>
                </a:solidFill>
              </a:rPr>
              <a:t>ÃO, ÕE (tedy s nazálním prvkem)</a:t>
            </a:r>
            <a:endParaRPr lang="cs-CZ" sz="1800" i="1" dirty="0">
              <a:solidFill>
                <a:srgbClr val="92D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Dávají to. Dělají to. Pokládá to.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2</a:t>
            </a:r>
            <a:r>
              <a:rPr lang="cs-CZ" b="1" dirty="0">
                <a:solidFill>
                  <a:srgbClr val="00B0F0"/>
                </a:solidFill>
              </a:rPr>
              <a:t>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</a:t>
            </a:r>
            <a:r>
              <a:rPr lang="pt-PT" b="1" dirty="0">
                <a:solidFill>
                  <a:srgbClr val="00B050"/>
                </a:solidFill>
              </a:rPr>
              <a:t>ão-o. Fazem-o. Põe-o.</a:t>
            </a: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3. </a:t>
            </a:r>
            <a:r>
              <a:rPr lang="pt-PT" b="1" dirty="0"/>
              <a:t>Ponecháme slovesné tvary stejné. </a:t>
            </a:r>
            <a:r>
              <a:rPr lang="cs-CZ" b="1" dirty="0"/>
              <a:t>O ZMĚNÍME NA NO.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</a:t>
            </a:r>
            <a:r>
              <a:rPr lang="pt-PT" b="1" dirty="0">
                <a:solidFill>
                  <a:srgbClr val="00B050"/>
                </a:solidFill>
              </a:rPr>
              <a:t>ão-</a:t>
            </a:r>
            <a:r>
              <a:rPr lang="cs-CZ" b="1" dirty="0">
                <a:solidFill>
                  <a:srgbClr val="00B050"/>
                </a:solidFill>
              </a:rPr>
              <a:t>NO. </a:t>
            </a:r>
            <a:r>
              <a:rPr lang="pt-PT" b="1" dirty="0">
                <a:solidFill>
                  <a:srgbClr val="00B050"/>
                </a:solidFill>
              </a:rPr>
              <a:t>Fazem-</a:t>
            </a:r>
            <a:r>
              <a:rPr lang="cs-CZ" b="1" dirty="0">
                <a:solidFill>
                  <a:srgbClr val="00B050"/>
                </a:solidFill>
              </a:rPr>
              <a:t>N</a:t>
            </a:r>
            <a:r>
              <a:rPr lang="pt-PT" b="1" dirty="0">
                <a:solidFill>
                  <a:srgbClr val="00B050"/>
                </a:solidFill>
              </a:rPr>
              <a:t>o. Põe-</a:t>
            </a:r>
            <a:r>
              <a:rPr lang="cs-CZ" b="1" dirty="0">
                <a:solidFill>
                  <a:srgbClr val="00B050"/>
                </a:solidFill>
              </a:rPr>
              <a:t>N</a:t>
            </a:r>
            <a:r>
              <a:rPr lang="pt-PT" b="1" dirty="0">
                <a:solidFill>
                  <a:srgbClr val="00B050"/>
                </a:solidFill>
              </a:rPr>
              <a:t>o.</a:t>
            </a: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/>
              <a:t>4. Přízvuk neřešíme.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pt-PT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Píší to. Oni to platí. Dávají to.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2</a:t>
            </a:r>
            <a:r>
              <a:rPr lang="cs-CZ" b="1" dirty="0">
                <a:solidFill>
                  <a:srgbClr val="00B0F0"/>
                </a:solidFill>
              </a:rPr>
              <a:t>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3. </a:t>
            </a:r>
            <a:r>
              <a:rPr lang="pt-PT" b="1" dirty="0"/>
              <a:t>Ponecháme slovesné tvary stejné. </a:t>
            </a:r>
            <a:r>
              <a:rPr lang="cs-CZ" b="1" dirty="0"/>
              <a:t>O ZMĚNÍME NA NO.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4. Přízvuk neřešíme.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pt-PT" b="1" dirty="0">
              <a:solidFill>
                <a:srgbClr val="00B0F0"/>
              </a:solidFill>
            </a:endParaRP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cs-CZ" sz="2800" dirty="0"/>
              <a:t> </a:t>
            </a:r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ál 9"/>
          <p:cNvSpPr/>
          <p:nvPr/>
        </p:nvSpPr>
        <p:spPr>
          <a:xfrm>
            <a:off x="3275856" y="260648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B</a:t>
            </a:r>
            <a:r>
              <a:rPr lang="cs-CZ" dirty="0"/>
              <a:t>.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6516216" y="494251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561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/>
              <a:t>U SLOVES ZAKONČENÝCH NA  </a:t>
            </a:r>
            <a:r>
              <a:rPr lang="cs-CZ" sz="1800" i="1" dirty="0">
                <a:solidFill>
                  <a:srgbClr val="92D050"/>
                </a:solidFill>
              </a:rPr>
              <a:t>M, </a:t>
            </a:r>
            <a:r>
              <a:rPr lang="pt-PT" sz="1800" i="1" dirty="0">
                <a:solidFill>
                  <a:srgbClr val="92D050"/>
                </a:solidFill>
              </a:rPr>
              <a:t>ÃO, ÕE (tedy s nazálním prvkem)</a:t>
            </a:r>
            <a:endParaRPr lang="cs-CZ" sz="1800" i="1" dirty="0">
              <a:solidFill>
                <a:srgbClr val="92D050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1800" dirty="0"/>
              <a:t>U SLOVES ZAKONČENÝCH NA  </a:t>
            </a:r>
            <a:r>
              <a:rPr lang="cs-CZ" sz="1800" i="1" dirty="0">
                <a:solidFill>
                  <a:srgbClr val="92D050"/>
                </a:solidFill>
              </a:rPr>
              <a:t>M, </a:t>
            </a:r>
            <a:r>
              <a:rPr lang="pt-PT" sz="1800" i="1" dirty="0">
                <a:solidFill>
                  <a:srgbClr val="92D050"/>
                </a:solidFill>
              </a:rPr>
              <a:t>ÃO, ÕE (tedy s nazálním prvkem)</a:t>
            </a:r>
            <a:endParaRPr lang="cs-CZ" sz="1800" i="1" dirty="0">
              <a:solidFill>
                <a:srgbClr val="92D05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Dávají to. Dělají to. Pokládá to.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2</a:t>
            </a:r>
            <a:r>
              <a:rPr lang="cs-CZ" b="1" dirty="0">
                <a:solidFill>
                  <a:srgbClr val="00B0F0"/>
                </a:solidFill>
              </a:rPr>
              <a:t>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</a:t>
            </a:r>
            <a:r>
              <a:rPr lang="pt-PT" b="1" dirty="0">
                <a:solidFill>
                  <a:srgbClr val="00B050"/>
                </a:solidFill>
              </a:rPr>
              <a:t>ão-o. Fazem-o. Põe-o.</a:t>
            </a: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3. </a:t>
            </a:r>
            <a:r>
              <a:rPr lang="pt-PT" b="1" dirty="0"/>
              <a:t>Ponecháme slovesné tvary stejné. </a:t>
            </a:r>
            <a:r>
              <a:rPr lang="cs-CZ" b="1" dirty="0"/>
              <a:t>O ZMĚNÍME NA NO.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</a:t>
            </a:r>
            <a:r>
              <a:rPr lang="pt-PT" b="1" dirty="0">
                <a:solidFill>
                  <a:srgbClr val="00B050"/>
                </a:solidFill>
              </a:rPr>
              <a:t>ão-</a:t>
            </a:r>
            <a:r>
              <a:rPr lang="cs-CZ" b="1" dirty="0">
                <a:solidFill>
                  <a:srgbClr val="00B050"/>
                </a:solidFill>
              </a:rPr>
              <a:t>NO. </a:t>
            </a:r>
            <a:r>
              <a:rPr lang="pt-PT" b="1" dirty="0">
                <a:solidFill>
                  <a:srgbClr val="00B050"/>
                </a:solidFill>
              </a:rPr>
              <a:t>Fazem-</a:t>
            </a:r>
            <a:r>
              <a:rPr lang="cs-CZ" b="1" dirty="0">
                <a:solidFill>
                  <a:srgbClr val="00B050"/>
                </a:solidFill>
              </a:rPr>
              <a:t>N</a:t>
            </a:r>
            <a:r>
              <a:rPr lang="pt-PT" b="1" dirty="0">
                <a:solidFill>
                  <a:srgbClr val="00B050"/>
                </a:solidFill>
              </a:rPr>
              <a:t>o. Põe-</a:t>
            </a:r>
            <a:r>
              <a:rPr lang="cs-CZ" b="1" dirty="0">
                <a:solidFill>
                  <a:srgbClr val="00B050"/>
                </a:solidFill>
              </a:rPr>
              <a:t>N</a:t>
            </a:r>
            <a:r>
              <a:rPr lang="pt-PT" b="1" dirty="0">
                <a:solidFill>
                  <a:srgbClr val="00B050"/>
                </a:solidFill>
              </a:rPr>
              <a:t>o.</a:t>
            </a: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/>
              <a:t>4. Přízvuk neřešíme.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pt-PT" b="1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pt-PT" b="1" dirty="0"/>
              <a:t>Chceme</a:t>
            </a:r>
            <a:r>
              <a:rPr lang="cs-CZ" b="1" dirty="0"/>
              <a:t> říci: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Píší to. Oni to platí. Dávají to.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endParaRPr lang="pt-PT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2</a:t>
            </a:r>
            <a:r>
              <a:rPr lang="cs-CZ" b="1" dirty="0">
                <a:solidFill>
                  <a:srgbClr val="00B0F0"/>
                </a:solidFill>
              </a:rPr>
              <a:t>. </a:t>
            </a:r>
            <a:r>
              <a:rPr lang="cs-CZ" b="1" dirty="0"/>
              <a:t>Přeložíme doslova a spojíme pojítkem: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B050"/>
                </a:solidFill>
              </a:rPr>
              <a:t>Escrevem</a:t>
            </a:r>
            <a:r>
              <a:rPr lang="cs-CZ" b="1" dirty="0">
                <a:solidFill>
                  <a:srgbClr val="00B050"/>
                </a:solidFill>
              </a:rPr>
              <a:t>-o. </a:t>
            </a:r>
            <a:r>
              <a:rPr lang="cs-CZ" b="1" dirty="0" err="1">
                <a:solidFill>
                  <a:srgbClr val="00B050"/>
                </a:solidFill>
              </a:rPr>
              <a:t>Eles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pagam</a:t>
            </a:r>
            <a:r>
              <a:rPr lang="cs-CZ" b="1" dirty="0">
                <a:solidFill>
                  <a:srgbClr val="00B050"/>
                </a:solidFill>
              </a:rPr>
              <a:t>-o. </a:t>
            </a:r>
            <a:r>
              <a:rPr lang="pt-PT" b="1" dirty="0">
                <a:solidFill>
                  <a:srgbClr val="00B050"/>
                </a:solidFill>
              </a:rPr>
              <a:t>Põe-o</a:t>
            </a:r>
            <a:r>
              <a:rPr lang="cs-CZ" b="1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3. </a:t>
            </a:r>
            <a:r>
              <a:rPr lang="pt-PT" b="1" dirty="0"/>
              <a:t>Ponecháme slovesné tvary stejné. </a:t>
            </a:r>
            <a:r>
              <a:rPr lang="cs-CZ" b="1" dirty="0"/>
              <a:t>O ZMĚNÍME NA NO. 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b="1" dirty="0" err="1">
                <a:solidFill>
                  <a:srgbClr val="00B050"/>
                </a:solidFill>
              </a:rPr>
              <a:t>Escrevem</a:t>
            </a:r>
            <a:r>
              <a:rPr lang="cs-CZ" b="1" dirty="0">
                <a:solidFill>
                  <a:srgbClr val="00B050"/>
                </a:solidFill>
              </a:rPr>
              <a:t>-NO. </a:t>
            </a:r>
            <a:r>
              <a:rPr lang="cs-CZ" b="1" dirty="0" err="1">
                <a:solidFill>
                  <a:srgbClr val="00B050"/>
                </a:solidFill>
              </a:rPr>
              <a:t>Eles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pagam</a:t>
            </a:r>
            <a:r>
              <a:rPr lang="cs-CZ" b="1" dirty="0">
                <a:solidFill>
                  <a:srgbClr val="00B050"/>
                </a:solidFill>
              </a:rPr>
              <a:t>-no. </a:t>
            </a:r>
            <a:r>
              <a:rPr lang="pt-PT" b="1" dirty="0">
                <a:solidFill>
                  <a:srgbClr val="00B050"/>
                </a:solidFill>
              </a:rPr>
              <a:t>Põe-</a:t>
            </a:r>
            <a:r>
              <a:rPr lang="cs-CZ" b="1" dirty="0">
                <a:solidFill>
                  <a:srgbClr val="00B050"/>
                </a:solidFill>
              </a:rPr>
              <a:t>N</a:t>
            </a:r>
            <a:r>
              <a:rPr lang="pt-PT" b="1" dirty="0">
                <a:solidFill>
                  <a:srgbClr val="00B050"/>
                </a:solidFill>
              </a:rPr>
              <a:t>o</a:t>
            </a:r>
            <a:r>
              <a:rPr lang="cs-CZ" b="1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cs-CZ" b="1" dirty="0"/>
              <a:t>4. Přízvuk neřešíme.</a:t>
            </a:r>
          </a:p>
          <a:p>
            <a:pPr marL="0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pt-PT" b="1" dirty="0">
              <a:solidFill>
                <a:srgbClr val="00B0F0"/>
              </a:solidFill>
            </a:endParaRPr>
          </a:p>
          <a:p>
            <a:endParaRPr lang="pt-P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648528" cy="824136"/>
          </a:xfrm>
        </p:spPr>
        <p:txBody>
          <a:bodyPr>
            <a:normAutofit/>
          </a:bodyPr>
          <a:lstStyle/>
          <a:p>
            <a:r>
              <a:rPr lang="cs-CZ" sz="2800" dirty="0"/>
              <a:t> </a:t>
            </a:r>
            <a:r>
              <a:rPr lang="pt-PT" sz="2400" b="1" dirty="0">
                <a:solidFill>
                  <a:srgbClr val="00B0F0"/>
                </a:solidFill>
              </a:rPr>
              <a:t>POSTUP</a:t>
            </a:r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4" name="Obrázek 3" descr="POZOR !!! Opět vrcholně důležitá věc pro nás všechny... — Zbraně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0648"/>
            <a:ext cx="98623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ál 9"/>
          <p:cNvSpPr/>
          <p:nvPr/>
        </p:nvSpPr>
        <p:spPr>
          <a:xfrm>
            <a:off x="3275856" y="260648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B</a:t>
            </a:r>
            <a:r>
              <a:rPr lang="cs-CZ" dirty="0"/>
              <a:t>.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6516216" y="494251"/>
            <a:ext cx="484632" cy="7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6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A448B-27C0-4906-AEC9-78AF2759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Ještě </a:t>
            </a:r>
            <a:r>
              <a:rPr lang="cs-CZ" dirty="0" err="1"/>
              <a:t>jednou:POZOR</a:t>
            </a:r>
            <a:r>
              <a:rPr lang="cs-CZ" dirty="0"/>
              <a:t> ZMĚNA V PRAVOPISE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FB92C64-F89E-4F54-8E94-6A0714EACD1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16406119"/>
              </p:ext>
            </p:extLst>
          </p:nvPr>
        </p:nvGraphicFramePr>
        <p:xfrm>
          <a:off x="251520" y="1484784"/>
          <a:ext cx="8374704" cy="1732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4704">
                  <a:extLst>
                    <a:ext uri="{9D8B030D-6E8A-4147-A177-3AD203B41FA5}">
                      <a16:colId xmlns:a16="http://schemas.microsoft.com/office/drawing/2014/main" val="1048198171"/>
                    </a:ext>
                  </a:extLst>
                </a:gridCol>
              </a:tblGrid>
              <a:tr h="1732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-r: </a:t>
                      </a:r>
                      <a:r>
                        <a:rPr lang="cs-CZ" sz="1800" dirty="0" err="1">
                          <a:effectLst/>
                        </a:rPr>
                        <a:t>Vou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comprar</a:t>
                      </a:r>
                      <a:r>
                        <a:rPr lang="cs-CZ" sz="1800" dirty="0">
                          <a:effectLst/>
                        </a:rPr>
                        <a:t> as </a:t>
                      </a:r>
                      <a:r>
                        <a:rPr lang="cs-CZ" sz="1800" dirty="0" err="1">
                          <a:effectLst/>
                        </a:rPr>
                        <a:t>laranjas</a:t>
                      </a:r>
                      <a:r>
                        <a:rPr lang="cs-CZ" sz="1800" dirty="0">
                          <a:effectLst/>
                        </a:rPr>
                        <a:t>.→  *</a:t>
                      </a:r>
                      <a:r>
                        <a:rPr lang="cs-CZ" sz="1800" i="1" dirty="0" err="1">
                          <a:effectLst/>
                        </a:rPr>
                        <a:t>Vou</a:t>
                      </a:r>
                      <a:r>
                        <a:rPr lang="cs-CZ" sz="1800" i="1" dirty="0">
                          <a:effectLst/>
                        </a:rPr>
                        <a:t> </a:t>
                      </a:r>
                      <a:r>
                        <a:rPr lang="cs-CZ" sz="1800" i="1" dirty="0" err="1">
                          <a:effectLst/>
                        </a:rPr>
                        <a:t>comprar</a:t>
                      </a:r>
                      <a:r>
                        <a:rPr lang="cs-CZ" sz="1800" i="1" dirty="0">
                          <a:effectLst/>
                        </a:rPr>
                        <a:t>-as</a:t>
                      </a:r>
                      <a:r>
                        <a:rPr lang="cs-CZ" sz="1800" dirty="0">
                          <a:effectLst/>
                        </a:rPr>
                        <a:t>. →</a:t>
                      </a:r>
                      <a:r>
                        <a:rPr lang="cs-CZ" sz="1800" dirty="0" err="1">
                          <a:effectLst/>
                        </a:rPr>
                        <a:t>Vou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comprá</a:t>
                      </a:r>
                      <a:r>
                        <a:rPr lang="cs-CZ" sz="1800" dirty="0">
                          <a:effectLst/>
                        </a:rPr>
                        <a:t>-las.</a:t>
                      </a:r>
                      <a:endParaRPr lang="cs-CZ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-s: Tu </a:t>
                      </a:r>
                      <a:r>
                        <a:rPr lang="cs-CZ" sz="1800" dirty="0" err="1">
                          <a:effectLst/>
                        </a:rPr>
                        <a:t>lavas</a:t>
                      </a:r>
                      <a:r>
                        <a:rPr lang="cs-CZ" sz="1800" dirty="0">
                          <a:effectLst/>
                        </a:rPr>
                        <a:t> os </a:t>
                      </a:r>
                      <a:r>
                        <a:rPr lang="cs-CZ" sz="1800" dirty="0" err="1">
                          <a:effectLst/>
                        </a:rPr>
                        <a:t>morangos</a:t>
                      </a:r>
                      <a:r>
                        <a:rPr lang="cs-CZ" sz="1800" dirty="0">
                          <a:effectLst/>
                        </a:rPr>
                        <a:t>.       →  *Tu </a:t>
                      </a:r>
                      <a:r>
                        <a:rPr lang="cs-CZ" sz="1800" dirty="0" err="1">
                          <a:effectLst/>
                        </a:rPr>
                        <a:t>lavas</a:t>
                      </a:r>
                      <a:r>
                        <a:rPr lang="cs-CZ" sz="1800" dirty="0">
                          <a:effectLst/>
                        </a:rPr>
                        <a:t>-os.  →Tu </a:t>
                      </a:r>
                      <a:r>
                        <a:rPr lang="cs-CZ" sz="1800" dirty="0" err="1">
                          <a:effectLst/>
                        </a:rPr>
                        <a:t>lava</a:t>
                      </a:r>
                      <a:r>
                        <a:rPr lang="cs-CZ" sz="1800" dirty="0">
                          <a:effectLst/>
                        </a:rPr>
                        <a:t>-los.</a:t>
                      </a:r>
                      <a:endParaRPr lang="cs-CZ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-z: </a:t>
                      </a:r>
                      <a:r>
                        <a:rPr lang="cs-CZ" sz="1800" dirty="0" err="1">
                          <a:effectLst/>
                        </a:rPr>
                        <a:t>Traz</a:t>
                      </a:r>
                      <a:r>
                        <a:rPr lang="cs-CZ" sz="1800" dirty="0">
                          <a:effectLst/>
                        </a:rPr>
                        <a:t> o livro </a:t>
                      </a:r>
                      <a:r>
                        <a:rPr lang="cs-CZ" sz="1800" dirty="0" err="1">
                          <a:effectLst/>
                        </a:rPr>
                        <a:t>amanhã</a:t>
                      </a:r>
                      <a:r>
                        <a:rPr lang="cs-CZ" sz="1800" dirty="0">
                          <a:effectLst/>
                        </a:rPr>
                        <a:t>.          →  *</a:t>
                      </a:r>
                      <a:r>
                        <a:rPr lang="cs-CZ" sz="1800" dirty="0" err="1">
                          <a:effectLst/>
                        </a:rPr>
                        <a:t>Traz</a:t>
                      </a:r>
                      <a:r>
                        <a:rPr lang="cs-CZ" sz="1800" dirty="0">
                          <a:effectLst/>
                        </a:rPr>
                        <a:t>-o </a:t>
                      </a:r>
                      <a:r>
                        <a:rPr lang="cs-CZ" sz="1800" dirty="0" err="1">
                          <a:effectLst/>
                        </a:rPr>
                        <a:t>amanhã</a:t>
                      </a:r>
                      <a:r>
                        <a:rPr lang="cs-CZ" sz="1800" dirty="0">
                          <a:effectLst/>
                        </a:rPr>
                        <a:t>.→</a:t>
                      </a:r>
                      <a:r>
                        <a:rPr lang="cs-CZ" sz="1800" dirty="0" err="1">
                          <a:effectLst/>
                        </a:rPr>
                        <a:t>Trá-lo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amanhã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159259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2181FA7-BB8A-4C63-B42B-08EAA4A8D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307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F0BC46-4F25-4DB6-A6D1-82D0CAC71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301208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C26C926-B80C-46A3-9110-AE20005A1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3732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[</a:t>
            </a:r>
            <a:r>
              <a:rPr kumimoji="0" lang="cs-CZ" altLang="cs-CZ" sz="10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1]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agramatické tvary, které jsou nespisovné.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300482"/>
              </p:ext>
            </p:extLst>
          </p:nvPr>
        </p:nvGraphicFramePr>
        <p:xfrm>
          <a:off x="251520" y="3429000"/>
          <a:ext cx="8424936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-m:</a:t>
                      </a:r>
                      <a:r>
                        <a:rPr lang="cs-CZ" sz="1800" baseline="0" dirty="0">
                          <a:effectLst/>
                        </a:rPr>
                        <a:t>  </a:t>
                      </a:r>
                      <a:r>
                        <a:rPr lang="cs-CZ" sz="1800" dirty="0" err="1">
                          <a:effectLst/>
                        </a:rPr>
                        <a:t>Façam</a:t>
                      </a:r>
                      <a:r>
                        <a:rPr lang="cs-CZ" sz="1800" dirty="0">
                          <a:effectLst/>
                        </a:rPr>
                        <a:t>  o </a:t>
                      </a:r>
                      <a:r>
                        <a:rPr lang="cs-CZ" sz="1800" dirty="0" err="1">
                          <a:effectLst/>
                        </a:rPr>
                        <a:t>trabalho</a:t>
                      </a:r>
                      <a:r>
                        <a:rPr lang="cs-CZ" sz="1800" dirty="0">
                          <a:effectLst/>
                        </a:rPr>
                        <a:t>. 	→ *</a:t>
                      </a:r>
                      <a:r>
                        <a:rPr lang="cs-CZ" sz="1800" dirty="0" err="1">
                          <a:effectLst/>
                        </a:rPr>
                        <a:t>Façam</a:t>
                      </a:r>
                      <a:r>
                        <a:rPr lang="cs-CZ" sz="1800" dirty="0">
                          <a:effectLst/>
                        </a:rPr>
                        <a:t>-o. 	→ </a:t>
                      </a:r>
                      <a:r>
                        <a:rPr lang="cs-CZ" sz="1800" dirty="0" err="1">
                          <a:effectLst/>
                        </a:rPr>
                        <a:t>Façam</a:t>
                      </a:r>
                      <a:r>
                        <a:rPr lang="cs-CZ" sz="1800" dirty="0">
                          <a:effectLst/>
                        </a:rPr>
                        <a:t>-no.</a:t>
                      </a:r>
                      <a:endParaRPr lang="cs-CZ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r>
                        <a:rPr lang="cs-CZ" sz="1800" dirty="0" err="1">
                          <a:effectLst/>
                        </a:rPr>
                        <a:t>ão</a:t>
                      </a:r>
                      <a:r>
                        <a:rPr lang="cs-CZ" sz="1800" dirty="0">
                          <a:effectLst/>
                        </a:rPr>
                        <a:t>:</a:t>
                      </a:r>
                      <a:r>
                        <a:rPr lang="cs-CZ" sz="1800" baseline="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Eles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dão</a:t>
                      </a:r>
                      <a:r>
                        <a:rPr lang="cs-CZ" sz="1800" dirty="0">
                          <a:effectLst/>
                        </a:rPr>
                        <a:t> as </a:t>
                      </a:r>
                      <a:r>
                        <a:rPr lang="cs-CZ" sz="1800" dirty="0" err="1">
                          <a:effectLst/>
                        </a:rPr>
                        <a:t>informações</a:t>
                      </a:r>
                      <a:r>
                        <a:rPr lang="cs-CZ" sz="1800" dirty="0">
                          <a:effectLst/>
                        </a:rPr>
                        <a:t>,	→ *</a:t>
                      </a:r>
                      <a:r>
                        <a:rPr lang="cs-CZ" sz="1800" dirty="0" err="1">
                          <a:effectLst/>
                        </a:rPr>
                        <a:t>Eles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dão</a:t>
                      </a:r>
                      <a:r>
                        <a:rPr lang="cs-CZ" sz="1800" dirty="0">
                          <a:effectLst/>
                        </a:rPr>
                        <a:t>-as.→ </a:t>
                      </a:r>
                      <a:r>
                        <a:rPr lang="cs-CZ" sz="1800" dirty="0" err="1">
                          <a:effectLst/>
                        </a:rPr>
                        <a:t>Eles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dão-nas</a:t>
                      </a:r>
                      <a:r>
                        <a:rPr lang="cs-CZ" sz="1800" dirty="0">
                          <a:effectLst/>
                        </a:rPr>
                        <a:t>.</a:t>
                      </a:r>
                      <a:endParaRPr lang="cs-CZ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r>
                        <a:rPr lang="cs-CZ" sz="1800" dirty="0" err="1">
                          <a:effectLst/>
                        </a:rPr>
                        <a:t>õe</a:t>
                      </a:r>
                      <a:r>
                        <a:rPr lang="cs-CZ" sz="1800" dirty="0">
                          <a:effectLst/>
                        </a:rPr>
                        <a:t>: </a:t>
                      </a:r>
                      <a:r>
                        <a:rPr lang="cs-CZ" sz="1800" baseline="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Põe</a:t>
                      </a:r>
                      <a:r>
                        <a:rPr lang="cs-CZ" sz="1800" dirty="0">
                          <a:effectLst/>
                        </a:rPr>
                        <a:t> o </a:t>
                      </a:r>
                      <a:r>
                        <a:rPr lang="cs-CZ" sz="1800" dirty="0" err="1">
                          <a:effectLst/>
                        </a:rPr>
                        <a:t>chapéu</a:t>
                      </a:r>
                      <a:r>
                        <a:rPr lang="cs-CZ" sz="1800" dirty="0">
                          <a:effectLst/>
                        </a:rPr>
                        <a:t>,		→ *</a:t>
                      </a:r>
                      <a:r>
                        <a:rPr lang="cs-CZ" sz="1800" dirty="0" err="1">
                          <a:effectLst/>
                        </a:rPr>
                        <a:t>Põe</a:t>
                      </a:r>
                      <a:r>
                        <a:rPr lang="cs-CZ" sz="1800" dirty="0">
                          <a:effectLst/>
                        </a:rPr>
                        <a:t>-o.            → </a:t>
                      </a:r>
                      <a:r>
                        <a:rPr lang="cs-CZ" sz="1800" dirty="0" err="1">
                          <a:effectLst/>
                        </a:rPr>
                        <a:t>Põe</a:t>
                      </a:r>
                      <a:r>
                        <a:rPr lang="cs-CZ" sz="1800" dirty="0">
                          <a:effectLst/>
                        </a:rPr>
                        <a:t>-no.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303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B29A2-E244-464C-B635-D0729816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AB347-FE18-44B5-BFA4-CF706DC04B6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 výjimce dochází u slovesa </a:t>
            </a:r>
            <a:r>
              <a:rPr lang="cs-CZ" i="1" dirty="0" err="1"/>
              <a:t>querer</a:t>
            </a:r>
            <a:r>
              <a:rPr lang="cs-CZ" i="1" dirty="0"/>
              <a:t> „chtít“</a:t>
            </a:r>
            <a:r>
              <a:rPr lang="cs-CZ" dirty="0"/>
              <a:t> a </a:t>
            </a:r>
            <a:r>
              <a:rPr lang="cs-CZ" i="1" dirty="0" err="1"/>
              <a:t>ter</a:t>
            </a:r>
            <a:r>
              <a:rPr lang="cs-CZ" i="1" dirty="0"/>
              <a:t> „mít“</a:t>
            </a:r>
            <a:r>
              <a:rPr lang="cs-CZ" dirty="0"/>
              <a:t>.  U slovesa </a:t>
            </a:r>
            <a:r>
              <a:rPr lang="cs-CZ" i="1" dirty="0" err="1"/>
              <a:t>querer</a:t>
            </a:r>
            <a:r>
              <a:rPr lang="cs-CZ" dirty="0"/>
              <a:t> ve třetí osobě (</a:t>
            </a:r>
            <a:r>
              <a:rPr lang="cs-CZ" i="1" dirty="0" err="1"/>
              <a:t>quer</a:t>
            </a:r>
            <a:r>
              <a:rPr lang="cs-CZ" dirty="0"/>
              <a:t>) se  -r nemění na -l,  zůstává tedy neměnné, ale zároveň se k němu připojuje  </a:t>
            </a:r>
            <a:r>
              <a:rPr lang="cs-CZ" i="1" dirty="0"/>
              <a:t>-e</a:t>
            </a:r>
            <a:r>
              <a:rPr lang="cs-CZ" dirty="0"/>
              <a:t>. </a:t>
            </a:r>
          </a:p>
          <a:p>
            <a:r>
              <a:rPr lang="cs-CZ" dirty="0">
                <a:solidFill>
                  <a:srgbClr val="00B050"/>
                </a:solidFill>
              </a:rPr>
              <a:t>Ele </a:t>
            </a:r>
            <a:r>
              <a:rPr lang="cs-CZ" dirty="0" err="1">
                <a:solidFill>
                  <a:srgbClr val="00B050"/>
                </a:solidFill>
              </a:rPr>
              <a:t>quer</a:t>
            </a:r>
            <a:r>
              <a:rPr lang="cs-CZ" dirty="0">
                <a:solidFill>
                  <a:srgbClr val="00B050"/>
                </a:solidFill>
              </a:rPr>
              <a:t> o bolo. →*Ele </a:t>
            </a:r>
            <a:r>
              <a:rPr lang="cs-CZ" dirty="0" err="1">
                <a:solidFill>
                  <a:srgbClr val="00B050"/>
                </a:solidFill>
              </a:rPr>
              <a:t>quê-lo</a:t>
            </a:r>
            <a:r>
              <a:rPr lang="cs-CZ" dirty="0">
                <a:solidFill>
                  <a:srgbClr val="00B050"/>
                </a:solidFill>
              </a:rPr>
              <a:t>. →Ele </a:t>
            </a:r>
            <a:r>
              <a:rPr lang="cs-CZ" b="1" dirty="0" err="1">
                <a:solidFill>
                  <a:srgbClr val="00B050"/>
                </a:solidFill>
              </a:rPr>
              <a:t>quere</a:t>
            </a:r>
            <a:r>
              <a:rPr lang="cs-CZ" b="1" dirty="0">
                <a:solidFill>
                  <a:srgbClr val="00B050"/>
                </a:solidFill>
              </a:rPr>
              <a:t>-o.</a:t>
            </a:r>
            <a:r>
              <a:rPr lang="cs-CZ" dirty="0">
                <a:solidFill>
                  <a:srgbClr val="00B050"/>
                </a:solidFill>
              </a:rPr>
              <a:t> </a:t>
            </a:r>
          </a:p>
          <a:p>
            <a:endParaRPr lang="cs-CZ" dirty="0"/>
          </a:p>
          <a:p>
            <a:r>
              <a:rPr lang="cs-CZ" dirty="0"/>
              <a:t>U slovesa </a:t>
            </a:r>
            <a:r>
              <a:rPr lang="cs-CZ" i="1" dirty="0" err="1"/>
              <a:t>ter</a:t>
            </a:r>
            <a:r>
              <a:rPr lang="cs-CZ" dirty="0"/>
              <a:t> ve druhé osobě jednotného čísla (</a:t>
            </a:r>
            <a:r>
              <a:rPr lang="cs-CZ" i="1" dirty="0" err="1"/>
              <a:t>tens</a:t>
            </a:r>
            <a:r>
              <a:rPr lang="cs-CZ" dirty="0"/>
              <a:t>) dochází ke změně </a:t>
            </a:r>
            <a:r>
              <a:rPr lang="cs-CZ" dirty="0" err="1"/>
              <a:t>tens→tem</a:t>
            </a:r>
            <a:r>
              <a:rPr lang="cs-CZ" dirty="0"/>
              <a:t> s tím, že se </a:t>
            </a:r>
            <a:r>
              <a:rPr lang="cs-CZ" dirty="0" err="1"/>
              <a:t>klitické</a:t>
            </a:r>
            <a:r>
              <a:rPr lang="cs-CZ" dirty="0"/>
              <a:t> zájmeno mění na -</a:t>
            </a:r>
            <a:r>
              <a:rPr lang="cs-CZ" dirty="0" err="1"/>
              <a:t>lo</a:t>
            </a:r>
            <a:r>
              <a:rPr lang="cs-CZ" dirty="0"/>
              <a:t>, -la. </a:t>
            </a:r>
          </a:p>
          <a:p>
            <a:r>
              <a:rPr lang="cs-CZ" dirty="0">
                <a:solidFill>
                  <a:srgbClr val="00B050"/>
                </a:solidFill>
              </a:rPr>
              <a:t>Tu </a:t>
            </a:r>
            <a:r>
              <a:rPr lang="cs-CZ" dirty="0" err="1">
                <a:solidFill>
                  <a:srgbClr val="00B050"/>
                </a:solidFill>
              </a:rPr>
              <a:t>tens</a:t>
            </a:r>
            <a:r>
              <a:rPr lang="cs-CZ" dirty="0">
                <a:solidFill>
                  <a:srgbClr val="00B050"/>
                </a:solidFill>
              </a:rPr>
              <a:t> a </a:t>
            </a:r>
            <a:r>
              <a:rPr lang="cs-CZ" dirty="0" err="1">
                <a:solidFill>
                  <a:srgbClr val="00B050"/>
                </a:solidFill>
              </a:rPr>
              <a:t>caneta</a:t>
            </a:r>
            <a:r>
              <a:rPr lang="cs-CZ" dirty="0">
                <a:solidFill>
                  <a:srgbClr val="00B050"/>
                </a:solidFill>
              </a:rPr>
              <a:t>? →*Tu ten-la. →Tu </a:t>
            </a:r>
            <a:r>
              <a:rPr lang="cs-CZ" b="1" dirty="0">
                <a:solidFill>
                  <a:srgbClr val="00B050"/>
                </a:solidFill>
              </a:rPr>
              <a:t>tem-la</a:t>
            </a:r>
            <a:r>
              <a:rPr lang="cs-CZ" b="1" dirty="0"/>
              <a:t>.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605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2D087C-A416-436D-A5FB-8DFD512A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47901-8D3D-4396-BE50-94DF8561A0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Je-li slovesný tvar zakončený na nosovou dvojhlásku, tj </a:t>
            </a:r>
            <a:r>
              <a:rPr lang="cs-CZ" b="1" dirty="0"/>
              <a:t>–</a:t>
            </a:r>
            <a:r>
              <a:rPr lang="cs-CZ" b="1" dirty="0" err="1"/>
              <a:t>am</a:t>
            </a:r>
            <a:r>
              <a:rPr lang="cs-CZ" b="1" dirty="0"/>
              <a:t>, -</a:t>
            </a:r>
            <a:r>
              <a:rPr lang="cs-CZ" b="1" dirty="0" err="1"/>
              <a:t>em</a:t>
            </a:r>
            <a:r>
              <a:rPr lang="cs-CZ" b="1" dirty="0"/>
              <a:t>, -</a:t>
            </a:r>
            <a:r>
              <a:rPr lang="cs-CZ" b="1" dirty="0" err="1"/>
              <a:t>ão</a:t>
            </a:r>
            <a:r>
              <a:rPr lang="cs-CZ" dirty="0"/>
              <a:t> (koncovky 3.os. množného čísla různých slovesných časů a způsobů), nabývají zájmena předmětových sloves tvarů </a:t>
            </a:r>
            <a:r>
              <a:rPr lang="cs-CZ" b="1" dirty="0"/>
              <a:t>–no,-na, -nos, -</a:t>
            </a:r>
            <a:r>
              <a:rPr lang="cs-CZ" b="1" dirty="0" err="1"/>
              <a:t>nas</a:t>
            </a:r>
            <a:r>
              <a:rPr lang="cs-CZ" dirty="0"/>
              <a:t>:</a:t>
            </a:r>
          </a:p>
          <a:p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DAF40E2-6F05-406A-A6D8-57DA2AC21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755966"/>
              </p:ext>
            </p:extLst>
          </p:nvPr>
        </p:nvGraphicFramePr>
        <p:xfrm>
          <a:off x="899592" y="4005064"/>
          <a:ext cx="7632848" cy="193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999022555"/>
                    </a:ext>
                  </a:extLst>
                </a:gridCol>
              </a:tblGrid>
              <a:tr h="19359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-m: </a:t>
                      </a:r>
                      <a:r>
                        <a:rPr lang="cs-CZ" sz="1800" dirty="0" err="1">
                          <a:effectLst/>
                        </a:rPr>
                        <a:t>Façam</a:t>
                      </a:r>
                      <a:r>
                        <a:rPr lang="cs-CZ" sz="1800" dirty="0">
                          <a:effectLst/>
                        </a:rPr>
                        <a:t> o </a:t>
                      </a:r>
                      <a:r>
                        <a:rPr lang="cs-CZ" sz="1800" dirty="0" err="1">
                          <a:effectLst/>
                        </a:rPr>
                        <a:t>trabalho</a:t>
                      </a:r>
                      <a:r>
                        <a:rPr lang="cs-CZ" sz="1800" dirty="0">
                          <a:effectLst/>
                        </a:rPr>
                        <a:t>. → *</a:t>
                      </a:r>
                      <a:r>
                        <a:rPr lang="cs-CZ" sz="1800" dirty="0" err="1">
                          <a:effectLst/>
                        </a:rPr>
                        <a:t>Fa</a:t>
                      </a:r>
                      <a:r>
                        <a:rPr lang="cs-CZ" sz="1800" i="1" dirty="0" err="1">
                          <a:effectLst/>
                        </a:rPr>
                        <a:t>çam</a:t>
                      </a:r>
                      <a:r>
                        <a:rPr lang="cs-CZ" sz="1800" i="1" dirty="0">
                          <a:effectLst/>
                        </a:rPr>
                        <a:t>-o</a:t>
                      </a:r>
                      <a:r>
                        <a:rPr lang="cs-CZ" sz="1800" dirty="0">
                          <a:effectLst/>
                        </a:rPr>
                        <a:t>. 	→ </a:t>
                      </a:r>
                      <a:r>
                        <a:rPr lang="cs-CZ" sz="1800" dirty="0" err="1">
                          <a:effectLst/>
                        </a:rPr>
                        <a:t>Façam</a:t>
                      </a:r>
                      <a:r>
                        <a:rPr lang="cs-CZ" sz="1800" dirty="0">
                          <a:effectLst/>
                        </a:rPr>
                        <a:t>-no.-</a:t>
                      </a:r>
                      <a:r>
                        <a:rPr lang="cs-CZ" sz="1800" dirty="0" err="1">
                          <a:effectLst/>
                        </a:rPr>
                        <a:t>ão</a:t>
                      </a:r>
                      <a:r>
                        <a:rPr lang="cs-CZ" sz="1800" dirty="0">
                          <a:effectLst/>
                        </a:rPr>
                        <a:t>	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-n:  </a:t>
                      </a:r>
                      <a:r>
                        <a:rPr lang="cs-CZ" sz="1800" dirty="0" err="1">
                          <a:effectLst/>
                        </a:rPr>
                        <a:t>Eles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dão</a:t>
                      </a:r>
                      <a:r>
                        <a:rPr lang="cs-CZ" sz="1800" dirty="0">
                          <a:effectLst/>
                        </a:rPr>
                        <a:t> as </a:t>
                      </a:r>
                      <a:r>
                        <a:rPr lang="cs-CZ" sz="1800" dirty="0" err="1">
                          <a:effectLst/>
                        </a:rPr>
                        <a:t>informações</a:t>
                      </a:r>
                      <a:r>
                        <a:rPr lang="cs-CZ" sz="1800" dirty="0">
                          <a:effectLst/>
                        </a:rPr>
                        <a:t>, → *</a:t>
                      </a:r>
                      <a:r>
                        <a:rPr lang="cs-CZ" sz="1800" i="1" dirty="0" err="1">
                          <a:effectLst/>
                        </a:rPr>
                        <a:t>Eles</a:t>
                      </a:r>
                      <a:r>
                        <a:rPr lang="cs-CZ" sz="1800" i="1" dirty="0">
                          <a:effectLst/>
                        </a:rPr>
                        <a:t> </a:t>
                      </a:r>
                      <a:r>
                        <a:rPr lang="cs-CZ" sz="1800" i="1" dirty="0" err="1">
                          <a:effectLst/>
                        </a:rPr>
                        <a:t>dão</a:t>
                      </a:r>
                      <a:r>
                        <a:rPr lang="cs-CZ" sz="1800" i="1" dirty="0">
                          <a:effectLst/>
                        </a:rPr>
                        <a:t>-as</a:t>
                      </a:r>
                      <a:r>
                        <a:rPr lang="cs-CZ" sz="1800" dirty="0">
                          <a:effectLst/>
                        </a:rPr>
                        <a:t>.→ </a:t>
                      </a:r>
                      <a:r>
                        <a:rPr lang="cs-CZ" sz="1800" dirty="0" err="1">
                          <a:effectLst/>
                        </a:rPr>
                        <a:t>Eles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dão-nas</a:t>
                      </a:r>
                      <a:r>
                        <a:rPr lang="cs-CZ" sz="1800" dirty="0">
                          <a:effectLst/>
                        </a:rPr>
                        <a:t>.</a:t>
                      </a:r>
                      <a:endParaRPr lang="cs-CZ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r>
                        <a:rPr lang="cs-CZ" sz="1800" dirty="0" err="1">
                          <a:effectLst/>
                        </a:rPr>
                        <a:t>õe</a:t>
                      </a:r>
                      <a:r>
                        <a:rPr lang="cs-CZ" sz="1800" dirty="0">
                          <a:effectLst/>
                        </a:rPr>
                        <a:t>:  </a:t>
                      </a:r>
                      <a:r>
                        <a:rPr lang="cs-CZ" sz="1800" dirty="0" err="1">
                          <a:effectLst/>
                        </a:rPr>
                        <a:t>Põe</a:t>
                      </a:r>
                      <a:r>
                        <a:rPr lang="cs-CZ" sz="1800" dirty="0">
                          <a:effectLst/>
                        </a:rPr>
                        <a:t> o </a:t>
                      </a:r>
                      <a:r>
                        <a:rPr lang="cs-CZ" sz="1800" dirty="0" err="1">
                          <a:effectLst/>
                        </a:rPr>
                        <a:t>chapéu</a:t>
                      </a:r>
                      <a:r>
                        <a:rPr lang="cs-CZ" sz="1800" dirty="0">
                          <a:effectLst/>
                        </a:rPr>
                        <a:t>, → *</a:t>
                      </a:r>
                      <a:r>
                        <a:rPr lang="cs-CZ" sz="1800" i="1" dirty="0" err="1">
                          <a:effectLst/>
                        </a:rPr>
                        <a:t>Põe</a:t>
                      </a:r>
                      <a:r>
                        <a:rPr lang="cs-CZ" sz="1800" i="1" dirty="0">
                          <a:effectLst/>
                        </a:rPr>
                        <a:t>-o. </a:t>
                      </a:r>
                      <a:r>
                        <a:rPr lang="cs-CZ" sz="1800" dirty="0">
                          <a:effectLst/>
                        </a:rPr>
                        <a:t>→ </a:t>
                      </a:r>
                      <a:r>
                        <a:rPr lang="cs-CZ" sz="1800" dirty="0" err="1">
                          <a:effectLst/>
                        </a:rPr>
                        <a:t>Põe</a:t>
                      </a:r>
                      <a:r>
                        <a:rPr lang="cs-CZ" sz="1800" dirty="0">
                          <a:effectLst/>
                        </a:rPr>
                        <a:t>-no.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5428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182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Exercícios</a:t>
            </a:r>
            <a:r>
              <a:rPr lang="cs-CZ" dirty="0"/>
              <a:t> – cvičení – zkuste si přeložit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68" y="1527175"/>
            <a:ext cx="729155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327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Exercícios</a:t>
            </a:r>
            <a:r>
              <a:rPr lang="cs-CZ" dirty="0"/>
              <a:t> – cvičení – zkuste si přeložit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8504238" cy="34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3275856" y="1340768"/>
            <a:ext cx="1515616" cy="15841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0000"/>
                </a:solidFill>
              </a:rPr>
              <a:t>Změny skupiny A</a:t>
            </a:r>
            <a:r>
              <a:rPr lang="cs-CZ" sz="2800" dirty="0"/>
              <a:t>.</a:t>
            </a:r>
          </a:p>
        </p:txBody>
      </p:sp>
      <p:sp>
        <p:nvSpPr>
          <p:cNvPr id="6" name="Ovál 5"/>
          <p:cNvSpPr/>
          <p:nvPr/>
        </p:nvSpPr>
        <p:spPr>
          <a:xfrm>
            <a:off x="6084168" y="1313520"/>
            <a:ext cx="1515616" cy="15841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0000"/>
                </a:solidFill>
              </a:rPr>
              <a:t>výjimky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25352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Exercícios</a:t>
            </a:r>
            <a:r>
              <a:rPr lang="cs-CZ" dirty="0"/>
              <a:t> – cvičení – zkuste si přeložit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8" y="4005064"/>
            <a:ext cx="8542286" cy="229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2843808" y="1772816"/>
            <a:ext cx="2088232" cy="18722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B050"/>
                </a:solidFill>
              </a:rPr>
              <a:t>Změny skupiny B</a:t>
            </a:r>
            <a:endParaRPr lang="cs-CZ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97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Nahraď tučně označená podstatná jména zájmenem akuzativním o, a, os, as. Dbej pravopisných pravidel.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8" y="1412776"/>
            <a:ext cx="863625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6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Zájmena obecně</a:t>
            </a:r>
          </a:p>
          <a:p>
            <a:r>
              <a:rPr lang="cs-CZ" dirty="0"/>
              <a:t>Zájmena podmětná</a:t>
            </a:r>
          </a:p>
          <a:p>
            <a:r>
              <a:rPr lang="cs-CZ" dirty="0"/>
              <a:t>Zájmena předmětná</a:t>
            </a:r>
          </a:p>
          <a:p>
            <a:pPr lvl="1"/>
            <a:r>
              <a:rPr lang="cs-CZ" dirty="0"/>
              <a:t>Zájmena akuzativní PRAVOPISNÉ ZMĚNY</a:t>
            </a:r>
          </a:p>
          <a:p>
            <a:pPr lvl="2"/>
            <a:r>
              <a:rPr lang="cs-CZ" dirty="0"/>
              <a:t>Teorie, cvičení</a:t>
            </a:r>
          </a:p>
          <a:p>
            <a:pPr lvl="1"/>
            <a:r>
              <a:rPr lang="cs-CZ" dirty="0"/>
              <a:t>Zájmena dativní</a:t>
            </a:r>
          </a:p>
          <a:p>
            <a:pPr lvl="2"/>
            <a:r>
              <a:rPr lang="cs-CZ" dirty="0"/>
              <a:t>Teorie, cvičení</a:t>
            </a:r>
          </a:p>
          <a:p>
            <a:r>
              <a:rPr lang="cs-CZ" dirty="0"/>
              <a:t>Zájmena předložková</a:t>
            </a:r>
          </a:p>
          <a:p>
            <a:pPr lvl="2"/>
            <a:r>
              <a:rPr lang="cs-CZ" dirty="0"/>
              <a:t>Teorie, cvičení</a:t>
            </a:r>
          </a:p>
        </p:txBody>
      </p:sp>
    </p:spTree>
    <p:extLst>
      <p:ext uri="{BB962C8B-B14F-4D97-AF65-F5344CB8AC3E}">
        <p14:creationId xmlns:p14="http://schemas.microsoft.com/office/powerpoint/2010/main" val="132114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Zkontroluj si.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87833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790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Doplň vhodným zájmenem akuzativním. </a:t>
            </a:r>
            <a:br>
              <a:rPr lang="cs-CZ" sz="2400" dirty="0"/>
            </a:br>
            <a:r>
              <a:rPr lang="cs-CZ" sz="2400" b="1" i="1" dirty="0" err="1"/>
              <a:t>me</a:t>
            </a:r>
            <a:r>
              <a:rPr lang="cs-CZ" sz="2400" b="1" i="1" dirty="0"/>
              <a:t>, </a:t>
            </a:r>
            <a:r>
              <a:rPr lang="cs-CZ" sz="2400" b="1" i="1" dirty="0" err="1"/>
              <a:t>te</a:t>
            </a:r>
            <a:r>
              <a:rPr lang="cs-CZ" sz="2400" b="1" i="1" dirty="0"/>
              <a:t>, o, a, nos, vos, os, as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011970"/>
            <a:ext cx="8504238" cy="360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451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Zkontroluj si.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3201"/>
            <a:ext cx="8424936" cy="90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19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Dativní zájmena – </a:t>
            </a:r>
            <a:r>
              <a:rPr lang="cs-CZ" b="1" dirty="0" err="1">
                <a:solidFill>
                  <a:schemeClr val="tx1"/>
                </a:solidFill>
              </a:rPr>
              <a:t>3.pád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cs-CZ" dirty="0"/>
              <a:t>Tvary jsou stejné jako u akuzativních zájmen, kromě třetí osoby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Me</a:t>
            </a:r>
            <a:endParaRPr lang="cs-CZ" dirty="0"/>
          </a:p>
          <a:p>
            <a:r>
              <a:rPr lang="cs-CZ" dirty="0"/>
              <a:t>Te </a:t>
            </a:r>
          </a:p>
          <a:p>
            <a:r>
              <a:rPr lang="cs-CZ" b="1" dirty="0" err="1"/>
              <a:t>Lhe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Nos</a:t>
            </a:r>
          </a:p>
          <a:p>
            <a:r>
              <a:rPr lang="cs-CZ" dirty="0"/>
              <a:t>Vos</a:t>
            </a:r>
          </a:p>
          <a:p>
            <a:r>
              <a:rPr lang="cs-CZ" b="1" dirty="0" err="1"/>
              <a:t>Lhes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9783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Stažené tvary 3. a 4. pádu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63214688"/>
              </p:ext>
            </p:extLst>
          </p:nvPr>
        </p:nvGraphicFramePr>
        <p:xfrm>
          <a:off x="1115616" y="2921633"/>
          <a:ext cx="6362937" cy="2595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0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2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4.p</a:t>
                      </a:r>
                      <a:r>
                        <a:rPr lang="cs-CZ" sz="1100" dirty="0">
                          <a:effectLst/>
                        </a:rPr>
                        <a:t>.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os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58">
                <a:tc row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3.p.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mos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solidFill>
                            <a:schemeClr val="tx1"/>
                          </a:solidFill>
                          <a:effectLst/>
                        </a:rPr>
                        <a:t>te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tos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tas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solidFill>
                            <a:schemeClr val="tx1"/>
                          </a:solidFill>
                          <a:effectLst/>
                        </a:rPr>
                        <a:t>lhe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lho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lha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lhos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lhas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</a:rPr>
                        <a:t>nos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no-lo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no-la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no-los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no-las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</a:rPr>
                        <a:t>vos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vo-lo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vo-la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vo-los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vo-las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solidFill>
                            <a:schemeClr val="tx1"/>
                          </a:solidFill>
                          <a:effectLst/>
                        </a:rPr>
                        <a:t>lhes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lho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lha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lhos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lhas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001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 - stažené tvary 3 a </a:t>
            </a:r>
            <a:r>
              <a:rPr lang="cs-CZ" dirty="0" err="1"/>
              <a:t>4.pát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- neplatí výše zmíněné pravopisné změny </a:t>
            </a:r>
          </a:p>
          <a:p>
            <a:r>
              <a:rPr lang="cs-CZ" dirty="0"/>
              <a:t>ve větě zaujímají úplně stejnou pozici jako </a:t>
            </a:r>
            <a:r>
              <a:rPr lang="cs-CZ" dirty="0" err="1"/>
              <a:t>klitická</a:t>
            </a:r>
            <a:r>
              <a:rPr lang="cs-CZ" dirty="0"/>
              <a:t> zájmena. </a:t>
            </a:r>
          </a:p>
          <a:p>
            <a:r>
              <a:rPr lang="cs-CZ" dirty="0" err="1"/>
              <a:t>Klitická</a:t>
            </a:r>
            <a:r>
              <a:rPr lang="cs-CZ" dirty="0"/>
              <a:t> zájmena akuzativní se používají se slovesy tranzitivními přímými (</a:t>
            </a:r>
            <a:r>
              <a:rPr lang="cs-CZ" i="1" dirty="0" err="1"/>
              <a:t>ajudar</a:t>
            </a:r>
            <a:r>
              <a:rPr lang="cs-CZ" i="1" dirty="0"/>
              <a:t>, </a:t>
            </a:r>
            <a:r>
              <a:rPr lang="cs-CZ" i="1" dirty="0" err="1"/>
              <a:t>vêr</a:t>
            </a:r>
            <a:r>
              <a:rPr lang="cs-CZ" i="1" dirty="0"/>
              <a:t>, </a:t>
            </a:r>
            <a:r>
              <a:rPr lang="cs-CZ" i="1" dirty="0" err="1"/>
              <a:t>acusar</a:t>
            </a:r>
            <a:r>
              <a:rPr lang="cs-CZ" i="1" dirty="0"/>
              <a:t>, apod.</a:t>
            </a:r>
            <a:r>
              <a:rPr lang="cs-CZ" dirty="0"/>
              <a:t>), </a:t>
            </a:r>
            <a:r>
              <a:rPr lang="cs-CZ" dirty="0" err="1"/>
              <a:t>klitická</a:t>
            </a:r>
            <a:r>
              <a:rPr lang="cs-CZ" dirty="0"/>
              <a:t> zájmena dativní se pak používají se slovesy tranzitivními nepřímými, které se pojí s dativním podstatným jménem pomocí předložky (</a:t>
            </a:r>
            <a:r>
              <a:rPr lang="cs-CZ" i="1" dirty="0" err="1"/>
              <a:t>ferir</a:t>
            </a:r>
            <a:r>
              <a:rPr lang="cs-CZ" i="1" dirty="0"/>
              <a:t>, </a:t>
            </a:r>
            <a:r>
              <a:rPr lang="cs-CZ" i="1" dirty="0" err="1"/>
              <a:t>telefonar</a:t>
            </a:r>
            <a:r>
              <a:rPr lang="cs-CZ" i="1" dirty="0"/>
              <a:t>, apod</a:t>
            </a:r>
            <a:r>
              <a:rPr lang="cs-CZ" dirty="0"/>
              <a:t>.). </a:t>
            </a:r>
          </a:p>
          <a:p>
            <a:r>
              <a:rPr lang="cs-CZ" dirty="0"/>
              <a:t>Tvar </a:t>
            </a:r>
            <a:r>
              <a:rPr lang="cs-CZ" b="1" dirty="0"/>
              <a:t>„vos“</a:t>
            </a:r>
            <a:r>
              <a:rPr lang="cs-CZ" dirty="0"/>
              <a:t> plnící dativní funkci a nahrazující nominativní </a:t>
            </a:r>
            <a:r>
              <a:rPr lang="cs-CZ" dirty="0" err="1"/>
              <a:t>vós</a:t>
            </a:r>
            <a:r>
              <a:rPr lang="cs-CZ" dirty="0"/>
              <a:t> (= </a:t>
            </a:r>
            <a:r>
              <a:rPr lang="cs-CZ" i="1" dirty="0"/>
              <a:t>a </a:t>
            </a:r>
            <a:r>
              <a:rPr lang="cs-CZ" i="1" dirty="0" err="1"/>
              <a:t>vós</a:t>
            </a:r>
            <a:r>
              <a:rPr lang="cs-CZ" dirty="0"/>
              <a:t>), se může vztahovat také k nominativnímu tvaru </a:t>
            </a:r>
            <a:r>
              <a:rPr lang="cs-CZ" b="1" dirty="0" err="1"/>
              <a:t>vocês</a:t>
            </a:r>
            <a:r>
              <a:rPr lang="cs-CZ" dirty="0"/>
              <a:t>. V portugalštině tvar „vos“ často nahrazuje tvar „</a:t>
            </a:r>
            <a:r>
              <a:rPr lang="cs-CZ" b="1" dirty="0" err="1"/>
              <a:t>lhes</a:t>
            </a:r>
            <a:r>
              <a:rPr lang="cs-CZ" dirty="0"/>
              <a:t>“. Tato tendence je však velice často odsuzována a někteří gramatikové doporučují používat gramatický tvar </a:t>
            </a:r>
            <a:r>
              <a:rPr lang="cs-CZ" dirty="0" err="1"/>
              <a:t>klitika</a:t>
            </a:r>
            <a:r>
              <a:rPr lang="cs-CZ" dirty="0"/>
              <a:t> </a:t>
            </a:r>
            <a:r>
              <a:rPr lang="cs-CZ" b="1" i="1" dirty="0" err="1"/>
              <a:t>lhes</a:t>
            </a:r>
            <a:r>
              <a:rPr lang="cs-CZ" dirty="0"/>
              <a:t>, protože odpovídá třetí osobě. </a:t>
            </a:r>
            <a:r>
              <a:rPr lang="cs-CZ" i="1" dirty="0" err="1"/>
              <a:t>mostrar-</a:t>
            </a:r>
            <a:r>
              <a:rPr lang="cs-CZ" b="1" i="1" dirty="0" err="1"/>
              <a:t>lhes</a:t>
            </a:r>
            <a:r>
              <a:rPr lang="cs-CZ" i="1" dirty="0" err="1"/>
              <a:t>-ei</a:t>
            </a:r>
            <a:r>
              <a:rPr lang="cs-CZ" i="1" dirty="0"/>
              <a:t> a </a:t>
            </a:r>
            <a:r>
              <a:rPr lang="cs-CZ" i="1" dirty="0" err="1"/>
              <a:t>minha</a:t>
            </a:r>
            <a:r>
              <a:rPr lang="cs-CZ" i="1" dirty="0"/>
              <a:t>  místo , </a:t>
            </a:r>
            <a:r>
              <a:rPr lang="cs-CZ" i="1" dirty="0" err="1"/>
              <a:t>mostrar</a:t>
            </a:r>
            <a:r>
              <a:rPr lang="cs-CZ" i="1" dirty="0"/>
              <a:t>-</a:t>
            </a:r>
            <a:r>
              <a:rPr lang="cs-CZ" b="1" i="1" dirty="0"/>
              <a:t>vos</a:t>
            </a:r>
            <a:r>
              <a:rPr lang="cs-CZ" i="1" dirty="0"/>
              <a:t>-</a:t>
            </a:r>
            <a:r>
              <a:rPr lang="cs-CZ" i="1" dirty="0" err="1"/>
              <a:t>ei</a:t>
            </a:r>
            <a:r>
              <a:rPr lang="cs-CZ" i="1" dirty="0"/>
              <a:t> a </a:t>
            </a:r>
            <a:r>
              <a:rPr lang="cs-CZ" i="1" dirty="0" err="1"/>
              <a:t>minha</a:t>
            </a:r>
            <a:r>
              <a:rPr lang="cs-CZ" i="1" dirty="0"/>
              <a:t> </a:t>
            </a:r>
            <a:r>
              <a:rPr lang="cs-CZ" i="1" dirty="0" err="1"/>
              <a:t>casa</a:t>
            </a:r>
            <a:r>
              <a:rPr lang="cs-CZ" dirty="0"/>
              <a:t>.  Naproti tomu slovník </a:t>
            </a:r>
            <a:r>
              <a:rPr lang="cs-CZ" i="1" dirty="0" err="1"/>
              <a:t>Dicionário</a:t>
            </a:r>
            <a:r>
              <a:rPr lang="cs-CZ" i="1" dirty="0"/>
              <a:t> de </a:t>
            </a:r>
            <a:r>
              <a:rPr lang="cs-CZ" i="1" dirty="0" err="1"/>
              <a:t>Língua</a:t>
            </a:r>
            <a:r>
              <a:rPr lang="cs-CZ" i="1" dirty="0"/>
              <a:t> </a:t>
            </a:r>
            <a:r>
              <a:rPr lang="cs-CZ" i="1" dirty="0" err="1"/>
              <a:t>Portuguesa</a:t>
            </a:r>
            <a:r>
              <a:rPr lang="cs-CZ" i="1" dirty="0"/>
              <a:t> </a:t>
            </a:r>
            <a:r>
              <a:rPr lang="cs-CZ" i="1" dirty="0" err="1"/>
              <a:t>Contemporânea</a:t>
            </a:r>
            <a:r>
              <a:rPr lang="cs-CZ" dirty="0"/>
              <a:t> da Academia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Ciências</a:t>
            </a:r>
            <a:r>
              <a:rPr lang="cs-CZ" dirty="0"/>
              <a:t> de </a:t>
            </a:r>
            <a:r>
              <a:rPr lang="cs-CZ" dirty="0" err="1"/>
              <a:t>Lisboa</a:t>
            </a:r>
            <a:r>
              <a:rPr lang="cs-CZ" dirty="0"/>
              <a:t>, naopak považuje zájmeno </a:t>
            </a:r>
            <a:r>
              <a:rPr lang="cs-CZ" i="1" dirty="0"/>
              <a:t>vos</a:t>
            </a:r>
            <a:r>
              <a:rPr lang="cs-CZ" dirty="0"/>
              <a:t> za standardní a gramaticky správné, přestože u něj je posun osoby. 	Navíc může vyjádřit rozdíl mezi 3. osobou plurálu formálního a neformálního vykání: </a:t>
            </a:r>
            <a:r>
              <a:rPr lang="cs-CZ" dirty="0" err="1"/>
              <a:t>vi</a:t>
            </a:r>
            <a:r>
              <a:rPr lang="cs-CZ" dirty="0"/>
              <a:t>-os/</a:t>
            </a:r>
            <a:r>
              <a:rPr lang="cs-CZ" dirty="0" err="1"/>
              <a:t>vi</a:t>
            </a:r>
            <a:r>
              <a:rPr lang="cs-CZ" dirty="0"/>
              <a:t>-as (Viděla jsem Vás: vykání) a </a:t>
            </a:r>
            <a:r>
              <a:rPr lang="cs-CZ" dirty="0" err="1"/>
              <a:t>vi</a:t>
            </a:r>
            <a:r>
              <a:rPr lang="cs-CZ" dirty="0"/>
              <a:t>-vos (viděla jsem vás – tykání).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37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– přečti a zkus si přeložit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90" y="1527175"/>
            <a:ext cx="643010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692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– přečti a zkus si přeložit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2" y="1527175"/>
            <a:ext cx="786640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192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18720" cy="752128"/>
          </a:xfrm>
        </p:spPr>
        <p:txBody>
          <a:bodyPr>
            <a:noAutofit/>
          </a:bodyPr>
          <a:lstStyle/>
          <a:p>
            <a:r>
              <a:rPr lang="cs-CZ" sz="2800" dirty="0"/>
              <a:t>Cvičení – doplň vhodná zájmena dativní a zkontroluj podle klíče na následujícím </a:t>
            </a:r>
            <a:r>
              <a:rPr lang="cs-CZ" sz="2800" i="1" dirty="0" err="1"/>
              <a:t>slidu</a:t>
            </a:r>
            <a:endParaRPr lang="cs-CZ" sz="2800" i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317442"/>
            <a:ext cx="8504238" cy="299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897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272866"/>
            <a:ext cx="8504238" cy="108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48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90F0EF-2833-4729-8844-79B91528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ZÁJMENA </a:t>
            </a:r>
            <a:r>
              <a:rPr lang="cs-CZ" b="1" dirty="0"/>
              <a:t>1.-3.os. </a:t>
            </a:r>
            <a:r>
              <a:rPr lang="cs-CZ" b="1" dirty="0" err="1"/>
              <a:t>sg</a:t>
            </a:r>
            <a:r>
              <a:rPr lang="cs-CZ" b="1" dirty="0"/>
              <a:t>.</a:t>
            </a:r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677286BD-FFEC-4FD3-93A3-A34420D0F7D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04021847"/>
              </p:ext>
            </p:extLst>
          </p:nvPr>
        </p:nvGraphicFramePr>
        <p:xfrm>
          <a:off x="1043608" y="1844824"/>
          <a:ext cx="5686792" cy="4421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129">
                  <a:extLst>
                    <a:ext uri="{9D8B030D-6E8A-4147-A177-3AD203B41FA5}">
                      <a16:colId xmlns:a16="http://schemas.microsoft.com/office/drawing/2014/main" val="3145401535"/>
                    </a:ext>
                  </a:extLst>
                </a:gridCol>
                <a:gridCol w="697129">
                  <a:extLst>
                    <a:ext uri="{9D8B030D-6E8A-4147-A177-3AD203B41FA5}">
                      <a16:colId xmlns:a16="http://schemas.microsoft.com/office/drawing/2014/main" val="680456663"/>
                    </a:ext>
                  </a:extLst>
                </a:gridCol>
                <a:gridCol w="697129">
                  <a:extLst>
                    <a:ext uri="{9D8B030D-6E8A-4147-A177-3AD203B41FA5}">
                      <a16:colId xmlns:a16="http://schemas.microsoft.com/office/drawing/2014/main" val="3294654118"/>
                    </a:ext>
                  </a:extLst>
                </a:gridCol>
                <a:gridCol w="527495">
                  <a:extLst>
                    <a:ext uri="{9D8B030D-6E8A-4147-A177-3AD203B41FA5}">
                      <a16:colId xmlns:a16="http://schemas.microsoft.com/office/drawing/2014/main" val="962098137"/>
                    </a:ext>
                  </a:extLst>
                </a:gridCol>
                <a:gridCol w="816416">
                  <a:extLst>
                    <a:ext uri="{9D8B030D-6E8A-4147-A177-3AD203B41FA5}">
                      <a16:colId xmlns:a16="http://schemas.microsoft.com/office/drawing/2014/main" val="1283188496"/>
                    </a:ext>
                  </a:extLst>
                </a:gridCol>
                <a:gridCol w="1125747">
                  <a:extLst>
                    <a:ext uri="{9D8B030D-6E8A-4147-A177-3AD203B41FA5}">
                      <a16:colId xmlns:a16="http://schemas.microsoft.com/office/drawing/2014/main" val="1138397737"/>
                    </a:ext>
                  </a:extLst>
                </a:gridCol>
                <a:gridCol w="1125747">
                  <a:extLst>
                    <a:ext uri="{9D8B030D-6E8A-4147-A177-3AD203B41FA5}">
                      <a16:colId xmlns:a16="http://schemas.microsoft.com/office/drawing/2014/main" val="80114137"/>
                    </a:ext>
                  </a:extLst>
                </a:gridCol>
              </a:tblGrid>
              <a:tr h="254317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číslo 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os.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osobní zájmeno</a:t>
                      </a:r>
                      <a:endParaRPr lang="cs-CZ" sz="1200" b="1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podmětné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B w="38100" cmpd="sng"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osobní zájmeno předmětné a objektivní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820016"/>
                  </a:ext>
                </a:extLst>
              </a:tr>
              <a:tr h="5432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Předmětné-nepřízvučné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objektivní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879255"/>
                  </a:ext>
                </a:extLst>
              </a:tr>
              <a:tr h="9305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3.p</a:t>
                      </a:r>
                      <a:r>
                        <a:rPr lang="cs-CZ" sz="1100" b="1" dirty="0">
                          <a:effectLst/>
                        </a:rPr>
                        <a:t>.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4.p</a:t>
                      </a:r>
                      <a:r>
                        <a:rPr lang="cs-CZ" sz="1100" b="1" dirty="0">
                          <a:effectLst/>
                        </a:rPr>
                        <a:t>.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přízvučné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nepřízvučné-příklonné</a:t>
                      </a:r>
                      <a:r>
                        <a:rPr lang="cs-CZ" sz="1100" b="1" dirty="0">
                          <a:effectLst/>
                        </a:rPr>
                        <a:t> „</a:t>
                      </a:r>
                      <a:r>
                        <a:rPr lang="cs-CZ" sz="1100" b="1" dirty="0" err="1">
                          <a:effectLst/>
                        </a:rPr>
                        <a:t>com</a:t>
                      </a:r>
                      <a:r>
                        <a:rPr lang="cs-CZ" sz="1100" b="1" dirty="0">
                          <a:effectLst/>
                        </a:rPr>
                        <a:t>“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93648"/>
                  </a:ext>
                </a:extLst>
              </a:tr>
              <a:tr h="254317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sing.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eu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me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me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mim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comigo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162692"/>
                  </a:ext>
                </a:extLst>
              </a:tr>
              <a:tr h="2543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2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tu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te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te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ti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contigo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mpd="sng">
                      <a:noFill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25121"/>
                  </a:ext>
                </a:extLst>
              </a:tr>
              <a:tr h="2543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3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ele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lhe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o 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ele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com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ele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37918"/>
                  </a:ext>
                </a:extLst>
              </a:tr>
              <a:tr h="2773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ela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a 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ela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com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r>
                        <a:rPr lang="cs-CZ" sz="1100" b="1" dirty="0" err="1">
                          <a:effectLst/>
                        </a:rPr>
                        <a:t>ela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9525"/>
                  </a:ext>
                </a:extLst>
              </a:tr>
              <a:tr h="2773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você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o,a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si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consigo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696527"/>
                  </a:ext>
                </a:extLst>
              </a:tr>
              <a:tr h="543296">
                <a:tc rowSpan="2"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oslovovací formule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o </a:t>
                      </a:r>
                      <a:r>
                        <a:rPr lang="cs-CZ" sz="1100" b="1" dirty="0" err="1">
                          <a:effectLst/>
                        </a:rPr>
                        <a:t>senhor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o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si (o </a:t>
                      </a:r>
                      <a:r>
                        <a:rPr lang="cs-CZ" sz="1100" b="1" dirty="0" err="1">
                          <a:effectLst/>
                        </a:rPr>
                        <a:t>senhor</a:t>
                      </a:r>
                      <a:r>
                        <a:rPr lang="cs-CZ" sz="1100" b="1" dirty="0">
                          <a:effectLst/>
                        </a:rPr>
                        <a:t>)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consigo</a:t>
                      </a:r>
                      <a:r>
                        <a:rPr lang="cs-CZ" sz="1100" b="1" dirty="0">
                          <a:effectLst/>
                        </a:rPr>
                        <a:t> (</a:t>
                      </a:r>
                      <a:r>
                        <a:rPr lang="cs-CZ" sz="1100" b="1" dirty="0" err="1">
                          <a:effectLst/>
                        </a:rPr>
                        <a:t>com</a:t>
                      </a:r>
                      <a:r>
                        <a:rPr lang="cs-CZ" sz="1100" b="1" dirty="0">
                          <a:effectLst/>
                        </a:rPr>
                        <a:t> o </a:t>
                      </a:r>
                      <a:r>
                        <a:rPr lang="cs-CZ" sz="1100" b="1" dirty="0" err="1">
                          <a:effectLst/>
                        </a:rPr>
                        <a:t>senhor</a:t>
                      </a:r>
                      <a:r>
                        <a:rPr lang="cs-CZ" sz="1100" b="1" dirty="0">
                          <a:effectLst/>
                        </a:rPr>
                        <a:t>)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91612"/>
                  </a:ext>
                </a:extLst>
              </a:tr>
              <a:tr h="832275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a </a:t>
                      </a:r>
                      <a:r>
                        <a:rPr lang="cs-CZ" sz="1100" b="1" dirty="0" err="1">
                          <a:effectLst/>
                        </a:rPr>
                        <a:t>senhora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a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si (a senhora)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consigo</a:t>
                      </a:r>
                      <a:r>
                        <a:rPr lang="cs-CZ" sz="1100" b="1" dirty="0">
                          <a:effectLst/>
                        </a:rPr>
                        <a:t> (</a:t>
                      </a:r>
                      <a:r>
                        <a:rPr lang="cs-CZ" sz="1100" b="1" dirty="0" err="1">
                          <a:effectLst/>
                        </a:rPr>
                        <a:t>com</a:t>
                      </a:r>
                      <a:r>
                        <a:rPr lang="cs-CZ" sz="1100" b="1" dirty="0">
                          <a:effectLst/>
                        </a:rPr>
                        <a:t> a </a:t>
                      </a:r>
                      <a:r>
                        <a:rPr lang="cs-CZ" sz="1100" b="1" dirty="0" err="1">
                          <a:effectLst/>
                        </a:rPr>
                        <a:t>senhora</a:t>
                      </a:r>
                      <a:r>
                        <a:rPr lang="cs-CZ" sz="1100" b="1" dirty="0">
                          <a:effectLst/>
                        </a:rPr>
                        <a:t>)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16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161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Cvičení – doplň </a:t>
            </a:r>
            <a:r>
              <a:rPr lang="cs-CZ" sz="2800" b="1" dirty="0"/>
              <a:t>vhodné stažené tvary </a:t>
            </a:r>
            <a:r>
              <a:rPr lang="cs-CZ" sz="2800" dirty="0"/>
              <a:t>a zkontroluj s klíčem na následujícím </a:t>
            </a:r>
            <a:r>
              <a:rPr lang="cs-CZ" sz="2800" i="1" dirty="0" err="1"/>
              <a:t>slidu</a:t>
            </a:r>
            <a:endParaRPr lang="cs-CZ" sz="2800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1" y="2060848"/>
            <a:ext cx="8820472" cy="32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88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3568"/>
            <a:ext cx="8676456" cy="144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221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Nahraď nejdřív přímým předmětem, pak nepřímým předmětem a potom staženými tvary. Zkontroluj s klíčem na následujícím </a:t>
            </a:r>
            <a:r>
              <a:rPr lang="cs-CZ" sz="2000" dirty="0" err="1"/>
              <a:t>slidu</a:t>
            </a:r>
            <a:r>
              <a:rPr lang="cs-CZ" sz="2000" dirty="0"/>
              <a:t>.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91" y="1527175"/>
            <a:ext cx="679030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676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9180"/>
            <a:ext cx="8136904" cy="243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31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Předložková zájmena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20236606"/>
              </p:ext>
            </p:extLst>
          </p:nvPr>
        </p:nvGraphicFramePr>
        <p:xfrm>
          <a:off x="375083" y="1595132"/>
          <a:ext cx="8393834" cy="4571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8941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číslo 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os.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osobní zájmeno</a:t>
                      </a:r>
                      <a:endParaRPr lang="cs-CZ" sz="12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podmětné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osobní zájmeno předmětné a objektivní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objektivní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9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přízvučné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aglutinované tvary 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941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sing.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eu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mim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comigo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9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tu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ti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contigo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9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ele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ele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com ele (zvratně consigo)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ela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ela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com ela (zvratně consigo)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você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si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consigo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941">
                <a:tc rowSpan="2"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oslovovací formule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senhor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si (o senhor)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consigo (com o senhor)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941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 senhora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si (a senhora)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consigo (com a senhora)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941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plural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nós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nós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connosco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9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vós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vós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convosco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9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eles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eles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com eles (zvratně consigo)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elas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elas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com elas(zvratně consigo)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vocês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vocês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com vocês 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941">
                <a:tc rowSpan="2"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oslovovací formule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os </a:t>
                      </a:r>
                      <a:r>
                        <a:rPr lang="cs-CZ" sz="1100" dirty="0" err="1">
                          <a:effectLst/>
                        </a:rPr>
                        <a:t>senhores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si (os senhores)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convosco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941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as senhoras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si (as senhoras)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convosco </a:t>
                      </a:r>
                      <a:endParaRPr lang="cs-CZ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78" marR="43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25" marR="622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61653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[</a:t>
            </a:r>
            <a:r>
              <a:rPr kumimoji="0" lang="cs-CZ" altLang="cs-CZ" sz="10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1]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Podle nového pravopisu je možné fakultativně psát </a:t>
            </a:r>
            <a:r>
              <a:rPr kumimoji="0" lang="cs-CZ" altLang="cs-CZ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connosco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 s jedním n: </a:t>
            </a:r>
            <a:r>
              <a:rPr kumimoji="0" lang="cs-CZ" altLang="cs-CZ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conosco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03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Předložková zájmena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Zájmena </a:t>
            </a:r>
            <a:r>
              <a:rPr lang="cs-CZ" i="1" dirty="0" err="1"/>
              <a:t>eu</a:t>
            </a:r>
            <a:r>
              <a:rPr lang="cs-CZ" i="1" dirty="0"/>
              <a:t>, tu</a:t>
            </a:r>
            <a:r>
              <a:rPr lang="cs-CZ" dirty="0"/>
              <a:t>, a oslovovací zájmena </a:t>
            </a:r>
            <a:r>
              <a:rPr lang="cs-CZ" i="1" dirty="0" err="1"/>
              <a:t>você</a:t>
            </a:r>
            <a:r>
              <a:rPr lang="cs-CZ" i="1" dirty="0"/>
              <a:t>, </a:t>
            </a:r>
            <a:r>
              <a:rPr lang="cs-CZ" i="1" dirty="0" err="1"/>
              <a:t>vocês</a:t>
            </a:r>
            <a:r>
              <a:rPr lang="cs-CZ" i="1" dirty="0"/>
              <a:t>, o </a:t>
            </a:r>
            <a:r>
              <a:rPr lang="cs-CZ" i="1" dirty="0" err="1"/>
              <a:t>senhor</a:t>
            </a:r>
            <a:r>
              <a:rPr lang="cs-CZ" i="1" dirty="0"/>
              <a:t>/a, </a:t>
            </a:r>
            <a:r>
              <a:rPr lang="cs-CZ" dirty="0"/>
              <a:t>mají supletivní tvary a ostatní jsou přízvučné objektové tvary shodné s tvary podmětnými.  	</a:t>
            </a:r>
          </a:p>
          <a:p>
            <a:endParaRPr lang="cs-CZ" dirty="0"/>
          </a:p>
          <a:p>
            <a:r>
              <a:rPr lang="cs-CZ" dirty="0"/>
              <a:t>U předložek </a:t>
            </a:r>
            <a:r>
              <a:rPr lang="cs-CZ" i="1" dirty="0" err="1"/>
              <a:t>entre</a:t>
            </a:r>
            <a:r>
              <a:rPr lang="cs-CZ" i="1" dirty="0"/>
              <a:t>, salvo, </a:t>
            </a:r>
            <a:r>
              <a:rPr lang="cs-CZ" i="1" dirty="0" err="1"/>
              <a:t>exceto</a:t>
            </a:r>
            <a:r>
              <a:rPr lang="cs-CZ" i="1" dirty="0"/>
              <a:t>, </a:t>
            </a:r>
            <a:r>
              <a:rPr lang="cs-CZ" i="1" dirty="0" err="1"/>
              <a:t>inclusive</a:t>
            </a:r>
            <a:r>
              <a:rPr lang="cs-CZ" dirty="0"/>
              <a:t> se občas vyskytuje zájmeno ve tvaru nominativním, ale většinou převažuje zájmeno objektivní: </a:t>
            </a:r>
            <a:r>
              <a:rPr lang="cs-CZ" b="1" i="1" dirty="0" err="1"/>
              <a:t>entre</a:t>
            </a:r>
            <a:r>
              <a:rPr lang="cs-CZ" i="1" dirty="0"/>
              <a:t> tu e </a:t>
            </a:r>
            <a:r>
              <a:rPr lang="cs-CZ" i="1" dirty="0" err="1"/>
              <a:t>eu</a:t>
            </a:r>
            <a:r>
              <a:rPr lang="cs-CZ" i="1" dirty="0"/>
              <a:t>,</a:t>
            </a:r>
            <a:r>
              <a:rPr lang="cs-CZ" dirty="0"/>
              <a:t> </a:t>
            </a:r>
            <a:r>
              <a:rPr lang="cs-CZ" i="1" dirty="0"/>
              <a:t>salvo </a:t>
            </a:r>
            <a:r>
              <a:rPr lang="cs-CZ" i="1" dirty="0" err="1"/>
              <a:t>eu</a:t>
            </a:r>
            <a:r>
              <a:rPr lang="cs-CZ" i="1" dirty="0"/>
              <a:t>, </a:t>
            </a:r>
            <a:r>
              <a:rPr lang="cs-CZ" i="1" dirty="0" err="1"/>
              <a:t>inclusive</a:t>
            </a:r>
            <a:r>
              <a:rPr lang="cs-CZ" i="1" dirty="0"/>
              <a:t> tu, salvo tu.</a:t>
            </a:r>
            <a:r>
              <a:rPr lang="cs-CZ" dirty="0"/>
              <a:t> </a:t>
            </a:r>
            <a:r>
              <a:rPr lang="cs-CZ" b="1" i="1" dirty="0" err="1"/>
              <a:t>entre</a:t>
            </a:r>
            <a:r>
              <a:rPr lang="cs-CZ" b="1" i="1" dirty="0"/>
              <a:t> </a:t>
            </a:r>
            <a:r>
              <a:rPr lang="cs-CZ" b="1" i="1" dirty="0" err="1"/>
              <a:t>eu</a:t>
            </a:r>
            <a:r>
              <a:rPr lang="cs-CZ" i="1" dirty="0"/>
              <a:t> e o </a:t>
            </a:r>
            <a:r>
              <a:rPr lang="cs-CZ" i="1" dirty="0" err="1"/>
              <a:t>segurança</a:t>
            </a:r>
            <a:r>
              <a:rPr lang="cs-CZ" i="1" dirty="0"/>
              <a:t> / </a:t>
            </a:r>
            <a:r>
              <a:rPr lang="cs-CZ" b="1" i="1" dirty="0" err="1"/>
              <a:t>entre</a:t>
            </a:r>
            <a:r>
              <a:rPr lang="cs-CZ" b="1" i="1" dirty="0"/>
              <a:t> mim</a:t>
            </a:r>
            <a:r>
              <a:rPr lang="cs-CZ" i="1" dirty="0"/>
              <a:t> e o </a:t>
            </a:r>
            <a:r>
              <a:rPr lang="cs-CZ" i="1" dirty="0" err="1"/>
              <a:t>mundo</a:t>
            </a:r>
            <a:r>
              <a:rPr lang="cs-CZ" i="1" dirty="0"/>
              <a:t>;    </a:t>
            </a:r>
            <a:r>
              <a:rPr lang="cs-CZ" b="1" i="1" dirty="0" err="1"/>
              <a:t>entre</a:t>
            </a:r>
            <a:r>
              <a:rPr lang="cs-CZ" b="1" i="1" dirty="0"/>
              <a:t> </a:t>
            </a:r>
            <a:r>
              <a:rPr lang="cs-CZ" b="1" i="1" dirty="0" err="1"/>
              <a:t>eu</a:t>
            </a:r>
            <a:r>
              <a:rPr lang="cs-CZ" i="1" dirty="0"/>
              <a:t> e o </a:t>
            </a:r>
            <a:r>
              <a:rPr lang="cs-CZ" i="1" dirty="0" err="1"/>
              <a:t>outro</a:t>
            </a:r>
            <a:r>
              <a:rPr lang="cs-CZ" i="1" dirty="0"/>
              <a:t>/</a:t>
            </a:r>
            <a:r>
              <a:rPr lang="cs-CZ" b="1" i="1" dirty="0" err="1"/>
              <a:t>entre</a:t>
            </a:r>
            <a:r>
              <a:rPr lang="cs-CZ" b="1" i="1" dirty="0"/>
              <a:t> mim</a:t>
            </a:r>
            <a:r>
              <a:rPr lang="cs-CZ" i="1" dirty="0"/>
              <a:t> e o </a:t>
            </a:r>
            <a:r>
              <a:rPr lang="cs-CZ" i="1" dirty="0" err="1"/>
              <a:t>próprio</a:t>
            </a:r>
            <a:r>
              <a:rPr lang="cs-CZ" i="1" dirty="0"/>
              <a:t> e </a:t>
            </a:r>
            <a:r>
              <a:rPr lang="cs-CZ" i="1" dirty="0" err="1"/>
              <a:t>Luís</a:t>
            </a:r>
            <a:r>
              <a:rPr lang="cs-CZ" i="1" dirty="0"/>
              <a:t> Filipe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Předložky </a:t>
            </a:r>
            <a:r>
              <a:rPr lang="cs-CZ" i="1" dirty="0" err="1"/>
              <a:t>inclusive</a:t>
            </a:r>
            <a:r>
              <a:rPr lang="cs-CZ" i="1" dirty="0"/>
              <a:t>, </a:t>
            </a:r>
            <a:r>
              <a:rPr lang="cs-CZ" i="1" dirty="0" err="1"/>
              <a:t>exceto</a:t>
            </a:r>
            <a:r>
              <a:rPr lang="cs-CZ" i="1" dirty="0"/>
              <a:t>, salvo, </a:t>
            </a:r>
            <a:r>
              <a:rPr lang="cs-CZ" i="1" dirty="0" err="1"/>
              <a:t>menos</a:t>
            </a:r>
            <a:r>
              <a:rPr lang="cs-CZ" i="1" dirty="0"/>
              <a:t>, </a:t>
            </a:r>
            <a:r>
              <a:rPr lang="cs-CZ" i="1" dirty="0" err="1"/>
              <a:t>afora</a:t>
            </a:r>
            <a:r>
              <a:rPr lang="cs-CZ" i="1" dirty="0"/>
              <a:t>, </a:t>
            </a:r>
            <a:r>
              <a:rPr lang="cs-CZ" i="1" dirty="0" err="1"/>
              <a:t>fora</a:t>
            </a:r>
            <a:r>
              <a:rPr lang="cs-CZ" i="1" dirty="0"/>
              <a:t>, </a:t>
            </a:r>
            <a:r>
              <a:rPr lang="cs-CZ" i="1" dirty="0" err="1"/>
              <a:t>tirante</a:t>
            </a:r>
            <a:r>
              <a:rPr lang="cs-CZ" dirty="0"/>
              <a:t> (krom, mimo) se používají s nominativními tvary zájmen. Mezi použitím zájmena nominativního a </a:t>
            </a:r>
            <a:r>
              <a:rPr lang="cs-CZ" dirty="0" err="1"/>
              <a:t>klitického</a:t>
            </a:r>
            <a:r>
              <a:rPr lang="cs-CZ" dirty="0"/>
              <a:t>  s předložkou </a:t>
            </a:r>
            <a:r>
              <a:rPr lang="cs-CZ" b="1" i="1" dirty="0" err="1"/>
              <a:t>até</a:t>
            </a:r>
            <a:r>
              <a:rPr lang="cs-CZ" dirty="0"/>
              <a:t> existuje významový rozdíl: </a:t>
            </a:r>
            <a:r>
              <a:rPr lang="cs-CZ" b="1" i="1" dirty="0" err="1"/>
              <a:t>Até</a:t>
            </a:r>
            <a:r>
              <a:rPr lang="cs-CZ" b="1" i="1" dirty="0"/>
              <a:t> </a:t>
            </a:r>
            <a:r>
              <a:rPr lang="cs-CZ" b="1" i="1" dirty="0" err="1"/>
              <a:t>eu</a:t>
            </a:r>
            <a:r>
              <a:rPr lang="cs-CZ" b="1" i="1" dirty="0"/>
              <a:t>,</a:t>
            </a:r>
            <a:r>
              <a:rPr lang="cs-CZ" i="1" dirty="0"/>
              <a:t> </a:t>
            </a:r>
            <a:r>
              <a:rPr lang="cs-CZ" i="1" dirty="0" err="1"/>
              <a:t>que</a:t>
            </a:r>
            <a:r>
              <a:rPr lang="cs-CZ" i="1" dirty="0"/>
              <a:t> </a:t>
            </a:r>
            <a:r>
              <a:rPr lang="cs-CZ" i="1" dirty="0" err="1"/>
              <a:t>sou</a:t>
            </a:r>
            <a:r>
              <a:rPr lang="cs-CZ" i="1" dirty="0"/>
              <a:t> </a:t>
            </a:r>
            <a:r>
              <a:rPr lang="cs-CZ" i="1" dirty="0" err="1"/>
              <a:t>muito</a:t>
            </a:r>
            <a:r>
              <a:rPr lang="cs-CZ" i="1" dirty="0"/>
              <a:t> </a:t>
            </a:r>
            <a:r>
              <a:rPr lang="cs-CZ" i="1" dirty="0" err="1"/>
              <a:t>trabalhador</a:t>
            </a:r>
            <a:r>
              <a:rPr lang="cs-CZ" i="1" dirty="0"/>
              <a:t>, </a:t>
            </a:r>
            <a:r>
              <a:rPr lang="cs-CZ" i="1" dirty="0" err="1"/>
              <a:t>fiquei</a:t>
            </a:r>
            <a:r>
              <a:rPr lang="cs-CZ" i="1" dirty="0"/>
              <a:t> </a:t>
            </a:r>
            <a:r>
              <a:rPr lang="cs-CZ" i="1" dirty="0" err="1"/>
              <a:t>cansadíssimo</a:t>
            </a:r>
            <a:r>
              <a:rPr lang="cs-CZ" i="1" dirty="0"/>
              <a:t>. „Dokonce i já, který jsem velmi pracovitý, jsem byl velice unavený“. Ele </a:t>
            </a:r>
            <a:r>
              <a:rPr lang="cs-CZ" i="1" dirty="0" err="1"/>
              <a:t>chegou</a:t>
            </a:r>
            <a:r>
              <a:rPr lang="cs-CZ" i="1" dirty="0"/>
              <a:t> </a:t>
            </a:r>
            <a:r>
              <a:rPr lang="cs-CZ" b="1" i="1" dirty="0" err="1"/>
              <a:t>até</a:t>
            </a:r>
            <a:r>
              <a:rPr lang="cs-CZ" b="1" i="1" dirty="0"/>
              <a:t> mim</a:t>
            </a:r>
            <a:r>
              <a:rPr lang="cs-CZ" i="1" dirty="0"/>
              <a:t>. Přišel ke mně.“ </a:t>
            </a:r>
            <a:endParaRPr lang="cs-CZ" dirty="0"/>
          </a:p>
          <a:p>
            <a:endParaRPr lang="cs-CZ" dirty="0"/>
          </a:p>
          <a:p>
            <a:r>
              <a:rPr lang="cs-CZ" dirty="0"/>
              <a:t>Zajímavý je také tvar předložkový tvar </a:t>
            </a:r>
            <a:r>
              <a:rPr lang="cs-CZ" b="1" i="1" dirty="0"/>
              <a:t>si</a:t>
            </a:r>
            <a:r>
              <a:rPr lang="cs-CZ" b="1" dirty="0"/>
              <a:t>,</a:t>
            </a:r>
            <a:r>
              <a:rPr lang="cs-CZ" dirty="0"/>
              <a:t> který se vztahuje ke třetí gramatické osobě (</a:t>
            </a:r>
            <a:r>
              <a:rPr lang="cs-CZ" i="1" dirty="0" err="1"/>
              <a:t>ele</a:t>
            </a:r>
            <a:r>
              <a:rPr lang="cs-CZ" i="1" dirty="0"/>
              <a:t>, </a:t>
            </a:r>
            <a:r>
              <a:rPr lang="cs-CZ" i="1" dirty="0" err="1"/>
              <a:t>ela</a:t>
            </a:r>
            <a:r>
              <a:rPr lang="cs-CZ" i="1" dirty="0"/>
              <a:t>, </a:t>
            </a:r>
            <a:r>
              <a:rPr lang="cs-CZ" i="1" dirty="0" err="1"/>
              <a:t>eles</a:t>
            </a:r>
            <a:r>
              <a:rPr lang="cs-CZ" i="1" dirty="0"/>
              <a:t>, </a:t>
            </a:r>
            <a:r>
              <a:rPr lang="cs-CZ" i="1" dirty="0" err="1"/>
              <a:t>elas</a:t>
            </a:r>
            <a:r>
              <a:rPr lang="cs-CZ" dirty="0"/>
              <a:t>) nebo k oslovovací formuli </a:t>
            </a:r>
            <a:r>
              <a:rPr lang="cs-CZ" i="1" dirty="0" err="1"/>
              <a:t>você</a:t>
            </a:r>
            <a:r>
              <a:rPr lang="cs-CZ" i="1" dirty="0"/>
              <a:t>/</a:t>
            </a:r>
            <a:r>
              <a:rPr lang="cs-CZ" i="1" dirty="0" err="1"/>
              <a:t>vocês</a:t>
            </a:r>
            <a:r>
              <a:rPr lang="cs-CZ" i="1" dirty="0"/>
              <a:t>/ o </a:t>
            </a:r>
            <a:r>
              <a:rPr lang="cs-CZ" i="1" dirty="0" err="1"/>
              <a:t>senhor</a:t>
            </a:r>
            <a:r>
              <a:rPr lang="cs-CZ" i="1" dirty="0"/>
              <a:t>/a </a:t>
            </a:r>
            <a:r>
              <a:rPr lang="cs-CZ" i="1" dirty="0" err="1"/>
              <a:t>senhora</a:t>
            </a:r>
            <a:r>
              <a:rPr lang="cs-CZ" i="1" dirty="0"/>
              <a:t>/os </a:t>
            </a:r>
            <a:r>
              <a:rPr lang="cs-CZ" i="1" dirty="0" err="1"/>
              <a:t>senhores</a:t>
            </a:r>
            <a:r>
              <a:rPr lang="cs-CZ" i="1" dirty="0"/>
              <a:t>/as </a:t>
            </a:r>
            <a:r>
              <a:rPr lang="cs-CZ" i="1" dirty="0" err="1"/>
              <a:t>senhoras</a:t>
            </a:r>
            <a:r>
              <a:rPr lang="cs-CZ" dirty="0"/>
              <a:t>). Ta také spadá pod třetí osobu jednotného respektive množného čísla.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502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Předložková zájmena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 Ve zvratném významu se používají tvary zvratné zájmeno: </a:t>
            </a:r>
            <a:r>
              <a:rPr lang="cs-CZ" i="1" dirty="0"/>
              <a:t>Ele </a:t>
            </a:r>
            <a:r>
              <a:rPr lang="cs-CZ" i="1" dirty="0" err="1"/>
              <a:t>não</a:t>
            </a:r>
            <a:r>
              <a:rPr lang="cs-CZ" i="1" dirty="0"/>
              <a:t> tem </a:t>
            </a:r>
            <a:r>
              <a:rPr lang="cs-CZ" i="1" dirty="0" err="1"/>
              <a:t>problemas</a:t>
            </a:r>
            <a:r>
              <a:rPr lang="cs-CZ" i="1" dirty="0"/>
              <a:t> </a:t>
            </a:r>
            <a:r>
              <a:rPr lang="cs-CZ" i="1" dirty="0" err="1"/>
              <a:t>em</a:t>
            </a:r>
            <a:r>
              <a:rPr lang="cs-CZ" i="1" dirty="0"/>
              <a:t> </a:t>
            </a:r>
            <a:r>
              <a:rPr lang="cs-CZ" i="1" dirty="0" err="1"/>
              <a:t>sair</a:t>
            </a:r>
            <a:r>
              <a:rPr lang="cs-CZ" i="1" dirty="0"/>
              <a:t> de si </a:t>
            </a:r>
            <a:r>
              <a:rPr lang="cs-CZ" dirty="0"/>
              <a:t>[= </a:t>
            </a:r>
            <a:r>
              <a:rPr lang="cs-CZ" dirty="0" err="1"/>
              <a:t>dele</a:t>
            </a:r>
            <a:r>
              <a:rPr lang="cs-CZ" dirty="0"/>
              <a:t>]; </a:t>
            </a:r>
            <a:r>
              <a:rPr lang="cs-CZ" i="1" dirty="0"/>
              <a:t>os </a:t>
            </a:r>
            <a:r>
              <a:rPr lang="cs-CZ" i="1" dirty="0" err="1"/>
              <a:t>rapazes</a:t>
            </a:r>
            <a:r>
              <a:rPr lang="cs-CZ" i="1" dirty="0"/>
              <a:t> </a:t>
            </a:r>
            <a:r>
              <a:rPr lang="cs-CZ" i="1" dirty="0" err="1"/>
              <a:t>tomaram</a:t>
            </a:r>
            <a:r>
              <a:rPr lang="cs-CZ" i="1" dirty="0"/>
              <a:t> o </a:t>
            </a:r>
            <a:r>
              <a:rPr lang="cs-CZ" i="1" dirty="0" err="1"/>
              <a:t>dinheiro</a:t>
            </a:r>
            <a:r>
              <a:rPr lang="cs-CZ" i="1" dirty="0"/>
              <a:t> para si </a:t>
            </a:r>
            <a:r>
              <a:rPr lang="cs-CZ" dirty="0"/>
              <a:t>[= para </a:t>
            </a:r>
            <a:r>
              <a:rPr lang="cs-CZ" dirty="0" err="1"/>
              <a:t>eles</a:t>
            </a:r>
            <a:r>
              <a:rPr lang="cs-CZ" dirty="0"/>
              <a:t>]).  Může se ale vztahovat také k   </a:t>
            </a:r>
            <a:r>
              <a:rPr lang="cs-CZ" i="1" dirty="0" err="1"/>
              <a:t>você</a:t>
            </a:r>
            <a:r>
              <a:rPr lang="cs-CZ" i="1" dirty="0"/>
              <a:t>(s) </a:t>
            </a:r>
            <a:r>
              <a:rPr lang="cs-CZ" dirty="0"/>
              <a:t>(ex.: </a:t>
            </a:r>
            <a:r>
              <a:rPr lang="cs-CZ" i="1" dirty="0" err="1"/>
              <a:t>você</a:t>
            </a:r>
            <a:r>
              <a:rPr lang="cs-CZ" i="1" dirty="0"/>
              <a:t> </a:t>
            </a:r>
            <a:r>
              <a:rPr lang="cs-CZ" i="1" dirty="0" err="1"/>
              <a:t>não</a:t>
            </a:r>
            <a:r>
              <a:rPr lang="cs-CZ" i="1" dirty="0"/>
              <a:t> tem </a:t>
            </a:r>
            <a:r>
              <a:rPr lang="cs-CZ" i="1" dirty="0" err="1"/>
              <a:t>problemas</a:t>
            </a:r>
            <a:r>
              <a:rPr lang="cs-CZ" i="1" dirty="0"/>
              <a:t> </a:t>
            </a:r>
            <a:r>
              <a:rPr lang="cs-CZ" i="1" dirty="0" err="1"/>
              <a:t>em</a:t>
            </a:r>
            <a:r>
              <a:rPr lang="cs-CZ" i="1" dirty="0"/>
              <a:t> </a:t>
            </a:r>
            <a:r>
              <a:rPr lang="cs-CZ" i="1" dirty="0" err="1"/>
              <a:t>sair</a:t>
            </a:r>
            <a:r>
              <a:rPr lang="cs-CZ" i="1" dirty="0"/>
              <a:t> de si </a:t>
            </a:r>
            <a:r>
              <a:rPr lang="cs-CZ" dirty="0"/>
              <a:t>[= de </a:t>
            </a:r>
            <a:r>
              <a:rPr lang="cs-CZ" dirty="0" err="1"/>
              <a:t>você</a:t>
            </a:r>
            <a:r>
              <a:rPr lang="cs-CZ" dirty="0"/>
              <a:t>]; </a:t>
            </a:r>
            <a:r>
              <a:rPr lang="cs-CZ" i="1" dirty="0" err="1"/>
              <a:t>vocês</a:t>
            </a:r>
            <a:r>
              <a:rPr lang="cs-CZ" i="1" dirty="0"/>
              <a:t> </a:t>
            </a:r>
            <a:r>
              <a:rPr lang="cs-CZ" i="1" dirty="0" err="1"/>
              <a:t>tomaram</a:t>
            </a:r>
            <a:r>
              <a:rPr lang="cs-CZ" i="1" dirty="0"/>
              <a:t> o </a:t>
            </a:r>
            <a:r>
              <a:rPr lang="cs-CZ" i="1" dirty="0" err="1"/>
              <a:t>dinheiro</a:t>
            </a:r>
            <a:r>
              <a:rPr lang="cs-CZ" i="1" dirty="0"/>
              <a:t> para si </a:t>
            </a:r>
            <a:r>
              <a:rPr lang="cs-CZ" dirty="0"/>
              <a:t>[= para </a:t>
            </a:r>
            <a:r>
              <a:rPr lang="cs-CZ" dirty="0" err="1"/>
              <a:t>vocês</a:t>
            </a:r>
            <a:r>
              <a:rPr lang="cs-CZ" dirty="0"/>
              <a:t>]).</a:t>
            </a:r>
          </a:p>
          <a:p>
            <a:endParaRPr lang="cs-CZ" dirty="0"/>
          </a:p>
          <a:p>
            <a:r>
              <a:rPr lang="cs-CZ" dirty="0"/>
              <a:t>Pokud jde o nezvratný význam zájmena, pak se k těm stejným nominativním tvarům používá opět objektové si: </a:t>
            </a:r>
            <a:r>
              <a:rPr lang="cs-CZ" i="1" dirty="0"/>
              <a:t>para si, de si,</a:t>
            </a:r>
            <a:r>
              <a:rPr lang="cs-CZ" dirty="0"/>
              <a:t> </a:t>
            </a:r>
            <a:r>
              <a:rPr lang="cs-CZ" dirty="0" err="1"/>
              <a:t>adt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Ve spojení s předložkou </a:t>
            </a:r>
            <a:r>
              <a:rPr lang="cs-CZ" dirty="0" err="1"/>
              <a:t>com</a:t>
            </a:r>
            <a:r>
              <a:rPr lang="cs-CZ" dirty="0"/>
              <a:t> se uchovaly stažené aglutinované tvary </a:t>
            </a:r>
            <a:r>
              <a:rPr lang="cs-CZ" b="1" i="1" dirty="0" err="1"/>
              <a:t>comigo</a:t>
            </a:r>
            <a:r>
              <a:rPr lang="cs-CZ" b="1" i="1" dirty="0"/>
              <a:t>, </a:t>
            </a:r>
            <a:r>
              <a:rPr lang="cs-CZ" b="1" i="1" dirty="0" err="1"/>
              <a:t>contigo</a:t>
            </a:r>
            <a:r>
              <a:rPr lang="cs-CZ" b="1" i="1" dirty="0"/>
              <a:t>, </a:t>
            </a:r>
            <a:r>
              <a:rPr lang="cs-CZ" b="1" i="1" dirty="0" err="1"/>
              <a:t>consigo</a:t>
            </a:r>
            <a:r>
              <a:rPr lang="cs-CZ" b="1" i="1" dirty="0"/>
              <a:t>, </a:t>
            </a:r>
            <a:r>
              <a:rPr lang="cs-CZ" b="1" i="1" dirty="0" err="1"/>
              <a:t>conosco</a:t>
            </a:r>
            <a:r>
              <a:rPr lang="cs-CZ" b="1" i="1" dirty="0"/>
              <a:t> (</a:t>
            </a:r>
            <a:r>
              <a:rPr lang="cs-CZ" b="1" i="1" dirty="0" err="1"/>
              <a:t>connosco</a:t>
            </a:r>
            <a:r>
              <a:rPr lang="cs-CZ" b="1" i="1" dirty="0"/>
              <a:t>), </a:t>
            </a:r>
            <a:r>
              <a:rPr lang="cs-CZ" b="1" i="1" dirty="0" err="1"/>
              <a:t>convosco</a:t>
            </a:r>
            <a:r>
              <a:rPr lang="cs-CZ" b="1" dirty="0"/>
              <a:t>. </a:t>
            </a:r>
            <a:r>
              <a:rPr lang="cs-CZ" dirty="0"/>
              <a:t>Je třeba rozlišit zvratný tvar </a:t>
            </a:r>
            <a:r>
              <a:rPr lang="cs-CZ" b="1" i="1" dirty="0" err="1"/>
              <a:t>consigo</a:t>
            </a:r>
            <a:r>
              <a:rPr lang="cs-CZ" dirty="0"/>
              <a:t> od nezvratného významu </a:t>
            </a:r>
            <a:r>
              <a:rPr lang="cs-CZ" b="1" i="1" dirty="0" err="1"/>
              <a:t>com</a:t>
            </a:r>
            <a:r>
              <a:rPr lang="cs-CZ" b="1" i="1" dirty="0"/>
              <a:t> </a:t>
            </a:r>
            <a:r>
              <a:rPr lang="cs-CZ" b="1" i="1" dirty="0" err="1"/>
              <a:t>ela</a:t>
            </a:r>
            <a:r>
              <a:rPr lang="cs-CZ" dirty="0"/>
              <a:t>: </a:t>
            </a:r>
            <a:r>
              <a:rPr lang="cs-CZ" i="1" dirty="0"/>
              <a:t>Ela </a:t>
            </a:r>
            <a:r>
              <a:rPr lang="cs-CZ" i="1" dirty="0" err="1"/>
              <a:t>trouxe</a:t>
            </a:r>
            <a:r>
              <a:rPr lang="cs-CZ" i="1" dirty="0"/>
              <a:t> o </a:t>
            </a:r>
            <a:r>
              <a:rPr lang="cs-CZ" i="1" dirty="0" err="1"/>
              <a:t>irmão</a:t>
            </a:r>
            <a:r>
              <a:rPr lang="cs-CZ" i="1" dirty="0"/>
              <a:t> </a:t>
            </a:r>
            <a:r>
              <a:rPr lang="cs-CZ" i="1" dirty="0" err="1"/>
              <a:t>consigo</a:t>
            </a:r>
            <a:r>
              <a:rPr lang="cs-CZ" i="1" dirty="0"/>
              <a:t> </a:t>
            </a:r>
            <a:r>
              <a:rPr lang="cs-CZ" dirty="0"/>
              <a:t>[= </a:t>
            </a:r>
            <a:r>
              <a:rPr lang="cs-CZ" dirty="0" err="1"/>
              <a:t>com</a:t>
            </a:r>
            <a:r>
              <a:rPr lang="cs-CZ" dirty="0"/>
              <a:t> </a:t>
            </a:r>
            <a:r>
              <a:rPr lang="cs-CZ" dirty="0" err="1"/>
              <a:t>ela</a:t>
            </a:r>
            <a:r>
              <a:rPr lang="cs-CZ" dirty="0"/>
              <a:t>]</a:t>
            </a:r>
            <a:r>
              <a:rPr lang="cs-CZ" i="1" dirty="0"/>
              <a:t>; </a:t>
            </a:r>
            <a:r>
              <a:rPr lang="cs-CZ" i="1" dirty="0" err="1"/>
              <a:t>levaram</a:t>
            </a:r>
            <a:r>
              <a:rPr lang="cs-CZ" i="1" dirty="0"/>
              <a:t> o </a:t>
            </a:r>
            <a:r>
              <a:rPr lang="cs-CZ" i="1" dirty="0" err="1"/>
              <a:t>material</a:t>
            </a:r>
            <a:r>
              <a:rPr lang="cs-CZ" i="1" dirty="0"/>
              <a:t> </a:t>
            </a:r>
            <a:r>
              <a:rPr lang="cs-CZ" i="1" dirty="0" err="1"/>
              <a:t>consigo</a:t>
            </a:r>
            <a:r>
              <a:rPr lang="cs-CZ" i="1" dirty="0"/>
              <a:t> </a:t>
            </a:r>
            <a:r>
              <a:rPr lang="cs-CZ" dirty="0"/>
              <a:t>[= </a:t>
            </a:r>
            <a:r>
              <a:rPr lang="cs-CZ" dirty="0" err="1"/>
              <a:t>com</a:t>
            </a:r>
            <a:r>
              <a:rPr lang="cs-CZ" dirty="0"/>
              <a:t> </a:t>
            </a:r>
            <a:r>
              <a:rPr lang="cs-CZ" dirty="0" err="1"/>
              <a:t>eles</a:t>
            </a:r>
            <a:r>
              <a:rPr lang="cs-CZ" dirty="0"/>
              <a:t>]) ou ex.: </a:t>
            </a:r>
            <a:r>
              <a:rPr lang="cs-CZ" i="1" dirty="0"/>
              <a:t>o </a:t>
            </a:r>
            <a:r>
              <a:rPr lang="cs-CZ" i="1" dirty="0" err="1"/>
              <a:t>seu</a:t>
            </a:r>
            <a:r>
              <a:rPr lang="cs-CZ" i="1" dirty="0"/>
              <a:t> </a:t>
            </a:r>
            <a:r>
              <a:rPr lang="cs-CZ" i="1" dirty="0" err="1"/>
              <a:t>irmão</a:t>
            </a:r>
            <a:r>
              <a:rPr lang="cs-CZ" i="1" dirty="0"/>
              <a:t> </a:t>
            </a:r>
            <a:r>
              <a:rPr lang="cs-CZ" i="1" dirty="0" err="1"/>
              <a:t>veio</a:t>
            </a:r>
            <a:r>
              <a:rPr lang="cs-CZ" i="1" dirty="0"/>
              <a:t> </a:t>
            </a:r>
            <a:r>
              <a:rPr lang="cs-CZ" i="1" dirty="0" err="1"/>
              <a:t>consigo</a:t>
            </a:r>
            <a:r>
              <a:rPr lang="cs-CZ" dirty="0"/>
              <a:t> [= </a:t>
            </a:r>
            <a:r>
              <a:rPr lang="cs-CZ" dirty="0" err="1"/>
              <a:t>com</a:t>
            </a:r>
            <a:r>
              <a:rPr lang="cs-CZ" dirty="0"/>
              <a:t> </a:t>
            </a:r>
            <a:r>
              <a:rPr lang="cs-CZ" dirty="0" err="1"/>
              <a:t>você</a:t>
            </a:r>
            <a:r>
              <a:rPr lang="cs-CZ" dirty="0"/>
              <a:t>/</a:t>
            </a:r>
            <a:r>
              <a:rPr lang="cs-CZ" dirty="0" err="1"/>
              <a:t>com</a:t>
            </a:r>
            <a:r>
              <a:rPr lang="cs-CZ" dirty="0"/>
              <a:t> o </a:t>
            </a:r>
            <a:r>
              <a:rPr lang="cs-CZ" dirty="0" err="1"/>
              <a:t>senhor</a:t>
            </a:r>
            <a:r>
              <a:rPr lang="cs-CZ" dirty="0"/>
              <a:t>]?</a:t>
            </a:r>
            <a:r>
              <a:rPr lang="cs-CZ" i="1" dirty="0"/>
              <a:t>; </a:t>
            </a:r>
            <a:r>
              <a:rPr lang="cs-CZ" i="1" dirty="0" err="1"/>
              <a:t>vocês</a:t>
            </a:r>
            <a:r>
              <a:rPr lang="cs-CZ" i="1" dirty="0"/>
              <a:t> </a:t>
            </a:r>
            <a:r>
              <a:rPr lang="cs-CZ" i="1" dirty="0" err="1"/>
              <a:t>levaram</a:t>
            </a:r>
            <a:r>
              <a:rPr lang="cs-CZ" i="1" dirty="0"/>
              <a:t> o </a:t>
            </a:r>
            <a:r>
              <a:rPr lang="cs-CZ" i="1" dirty="0" err="1"/>
              <a:t>material</a:t>
            </a:r>
            <a:r>
              <a:rPr lang="cs-CZ" i="1" dirty="0"/>
              <a:t> </a:t>
            </a:r>
            <a:r>
              <a:rPr lang="cs-CZ" i="1" dirty="0" err="1"/>
              <a:t>consigo</a:t>
            </a:r>
            <a:r>
              <a:rPr lang="cs-CZ" i="1" dirty="0"/>
              <a:t> </a:t>
            </a:r>
            <a:r>
              <a:rPr lang="cs-CZ" dirty="0"/>
              <a:t>[= </a:t>
            </a:r>
            <a:r>
              <a:rPr lang="cs-CZ" dirty="0" err="1"/>
              <a:t>com</a:t>
            </a:r>
            <a:r>
              <a:rPr lang="cs-CZ" dirty="0"/>
              <a:t> </a:t>
            </a:r>
            <a:r>
              <a:rPr lang="cs-CZ" dirty="0" err="1"/>
              <a:t>vocês</a:t>
            </a:r>
            <a:r>
              <a:rPr lang="cs-CZ" dirty="0"/>
              <a:t>]). Ale </a:t>
            </a:r>
            <a:r>
              <a:rPr lang="cs-CZ" i="1" dirty="0" err="1"/>
              <a:t>Eu</a:t>
            </a:r>
            <a:r>
              <a:rPr lang="cs-CZ" i="1" dirty="0"/>
              <a:t> </a:t>
            </a:r>
            <a:r>
              <a:rPr lang="cs-CZ" i="1" dirty="0" err="1"/>
              <a:t>vou</a:t>
            </a:r>
            <a:r>
              <a:rPr lang="cs-CZ" i="1" dirty="0"/>
              <a:t>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ela</a:t>
            </a:r>
            <a:r>
              <a:rPr lang="cs-CZ" i="1" dirty="0"/>
              <a:t>.  Ela </a:t>
            </a:r>
            <a:r>
              <a:rPr lang="cs-CZ" i="1" dirty="0" err="1"/>
              <a:t>foi</a:t>
            </a:r>
            <a:r>
              <a:rPr lang="cs-CZ" i="1" dirty="0"/>
              <a:t>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ele</a:t>
            </a:r>
            <a:r>
              <a:rPr lang="cs-CZ" i="1" dirty="0"/>
              <a:t>. Ele </a:t>
            </a:r>
            <a:r>
              <a:rPr lang="cs-CZ" i="1" dirty="0" err="1"/>
              <a:t>falou</a:t>
            </a:r>
            <a:r>
              <a:rPr lang="cs-CZ" i="1" dirty="0"/>
              <a:t> </a:t>
            </a:r>
            <a:r>
              <a:rPr lang="cs-CZ" i="1" dirty="0" err="1"/>
              <a:t>consigo</a:t>
            </a:r>
            <a:r>
              <a:rPr lang="cs-CZ" i="1" dirty="0"/>
              <a:t> </a:t>
            </a:r>
            <a:r>
              <a:rPr lang="cs-CZ" i="1" dirty="0" err="1"/>
              <a:t>mesmo</a:t>
            </a:r>
            <a:r>
              <a:rPr lang="cs-CZ" i="1" dirty="0"/>
              <a:t>.</a:t>
            </a:r>
            <a:r>
              <a:rPr lang="cs-CZ" dirty="0"/>
              <a:t> atd.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 brazilské portugalštině převažuje tvar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você</a:t>
            </a:r>
            <a:r>
              <a:rPr lang="cs-CZ" i="1" dirty="0"/>
              <a:t>,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vocês</a:t>
            </a:r>
            <a:r>
              <a:rPr lang="cs-CZ" dirty="0"/>
              <a:t> nad tvarem  </a:t>
            </a:r>
            <a:r>
              <a:rPr lang="cs-CZ" i="1" dirty="0" err="1"/>
              <a:t>consigo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Při použití </a:t>
            </a:r>
            <a:r>
              <a:rPr lang="cs-CZ" i="1" dirty="0" err="1"/>
              <a:t>nós</a:t>
            </a:r>
            <a:r>
              <a:rPr lang="cs-CZ" dirty="0"/>
              <a:t> a </a:t>
            </a:r>
            <a:r>
              <a:rPr lang="cs-CZ" i="1" dirty="0" err="1"/>
              <a:t>vós</a:t>
            </a:r>
            <a:r>
              <a:rPr lang="cs-CZ" dirty="0"/>
              <a:t> s předložkou </a:t>
            </a:r>
            <a:r>
              <a:rPr lang="cs-CZ" i="1" dirty="0" err="1"/>
              <a:t>com</a:t>
            </a:r>
            <a:r>
              <a:rPr lang="cs-CZ" dirty="0"/>
              <a:t> je nutné dodržovat pravidlo, které stanovuje použití analytického opisného tvar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nós</a:t>
            </a:r>
            <a:r>
              <a:rPr lang="cs-CZ" dirty="0"/>
              <a:t> a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vós</a:t>
            </a:r>
            <a:r>
              <a:rPr lang="cs-CZ" dirty="0"/>
              <a:t> v případě, že nominativních tvarů je použito s </a:t>
            </a:r>
            <a:r>
              <a:rPr lang="cs-CZ" i="1" dirty="0" err="1"/>
              <a:t>ambos</a:t>
            </a:r>
            <a:r>
              <a:rPr lang="cs-CZ" i="1" dirty="0"/>
              <a:t>, </a:t>
            </a:r>
            <a:r>
              <a:rPr lang="cs-CZ" i="1" dirty="0" err="1"/>
              <a:t>mesmos</a:t>
            </a:r>
            <a:r>
              <a:rPr lang="cs-CZ" i="1" dirty="0"/>
              <a:t>, </a:t>
            </a:r>
            <a:r>
              <a:rPr lang="cs-CZ" i="1" dirty="0" err="1"/>
              <a:t>outros</a:t>
            </a:r>
            <a:r>
              <a:rPr lang="cs-CZ" i="1" dirty="0"/>
              <a:t>, </a:t>
            </a:r>
            <a:r>
              <a:rPr lang="cs-CZ" i="1" dirty="0" err="1"/>
              <a:t>próprios</a:t>
            </a:r>
            <a:r>
              <a:rPr lang="cs-CZ" dirty="0"/>
              <a:t> nebo </a:t>
            </a:r>
            <a:r>
              <a:rPr lang="cs-CZ" i="1" dirty="0"/>
              <a:t>s číslovkou</a:t>
            </a:r>
            <a:r>
              <a:rPr lang="cs-CZ" dirty="0"/>
              <a:t>. Tak se děje například ve větě </a:t>
            </a:r>
            <a:r>
              <a:rPr lang="cs-CZ" i="1" dirty="0" err="1"/>
              <a:t>Decidiu</a:t>
            </a:r>
            <a:r>
              <a:rPr lang="cs-CZ" i="1" dirty="0"/>
              <a:t> </a:t>
            </a:r>
            <a:r>
              <a:rPr lang="cs-CZ" i="1" dirty="0" err="1"/>
              <a:t>que</a:t>
            </a:r>
            <a:r>
              <a:rPr lang="cs-CZ" i="1" dirty="0"/>
              <a:t> </a:t>
            </a:r>
            <a:r>
              <a:rPr lang="cs-CZ" i="1" dirty="0" err="1"/>
              <a:t>ia</a:t>
            </a:r>
            <a:r>
              <a:rPr lang="cs-CZ" i="1" dirty="0"/>
              <a:t>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nós</a:t>
            </a:r>
            <a:r>
              <a:rPr lang="cs-CZ" i="1" dirty="0"/>
              <a:t> os </a:t>
            </a:r>
            <a:r>
              <a:rPr lang="cs-CZ" i="1" dirty="0" err="1"/>
              <a:t>três</a:t>
            </a:r>
            <a:r>
              <a:rPr lang="cs-CZ" i="1" dirty="0"/>
              <a:t>. „Rozhodl se, že půjde s námi třemi“. </a:t>
            </a:r>
            <a:r>
              <a:rPr lang="cs-CZ" i="1" dirty="0" err="1"/>
              <a:t>Discutiu</a:t>
            </a:r>
            <a:r>
              <a:rPr lang="cs-CZ" i="1" dirty="0"/>
              <a:t>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todos</a:t>
            </a:r>
            <a:r>
              <a:rPr lang="cs-CZ" i="1" dirty="0"/>
              <a:t> </a:t>
            </a:r>
            <a:r>
              <a:rPr lang="cs-CZ" i="1" dirty="0" err="1"/>
              <a:t>nós</a:t>
            </a:r>
            <a:r>
              <a:rPr lang="cs-CZ" i="1" dirty="0"/>
              <a:t>. „Diskutoval s námi všemi“. </a:t>
            </a:r>
            <a:r>
              <a:rPr lang="cs-CZ" i="1" dirty="0" err="1"/>
              <a:t>Concordo</a:t>
            </a:r>
            <a:r>
              <a:rPr lang="cs-CZ" i="1" dirty="0"/>
              <a:t>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vós</a:t>
            </a:r>
            <a:r>
              <a:rPr lang="cs-CZ" i="1" dirty="0"/>
              <a:t> os </a:t>
            </a:r>
            <a:r>
              <a:rPr lang="cs-CZ" i="1" dirty="0" err="1"/>
              <a:t>três</a:t>
            </a:r>
            <a:r>
              <a:rPr lang="cs-CZ" i="1" dirty="0"/>
              <a:t>. „Souhlasím s vámi třemi“ (archaické, knižní). </a:t>
            </a:r>
            <a:r>
              <a:rPr lang="cs-CZ" i="1" dirty="0" err="1"/>
              <a:t>Falou</a:t>
            </a:r>
            <a:r>
              <a:rPr lang="cs-CZ" i="1" dirty="0"/>
              <a:t> </a:t>
            </a:r>
            <a:r>
              <a:rPr lang="cs-CZ" i="1" dirty="0" err="1"/>
              <a:t>com</a:t>
            </a:r>
            <a:r>
              <a:rPr lang="cs-CZ" i="1" dirty="0"/>
              <a:t> </a:t>
            </a:r>
            <a:r>
              <a:rPr lang="cs-CZ" i="1" dirty="0" err="1"/>
              <a:t>todos</a:t>
            </a:r>
            <a:r>
              <a:rPr lang="cs-CZ" i="1" dirty="0"/>
              <a:t> </a:t>
            </a:r>
            <a:r>
              <a:rPr lang="cs-CZ" i="1" dirty="0" err="1"/>
              <a:t>vós</a:t>
            </a:r>
            <a:r>
              <a:rPr lang="cs-CZ" i="1" dirty="0"/>
              <a:t>. „Mluvil s vámi všemi“( formální, vyšší styl, knižní).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6915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Toto jsou jen tvary – předložka </a:t>
            </a:r>
            <a:r>
              <a:rPr lang="cs-CZ" sz="2400" b="1" dirty="0" err="1"/>
              <a:t>com</a:t>
            </a:r>
            <a:r>
              <a:rPr lang="cs-CZ" sz="2400" dirty="0"/>
              <a:t> má jiné tvary než ostatní předložky, proto je ve zvláštním sloupci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07" y="1527175"/>
            <a:ext cx="601047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5536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Pročti si příklady a zkus si je přeložit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9" y="1527175"/>
            <a:ext cx="741377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7673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Doplň cvičení správnými zájmeny a zkontroluj s klíčem na </a:t>
            </a:r>
            <a:r>
              <a:rPr lang="cs-CZ" sz="2000" i="1" dirty="0" err="1"/>
              <a:t>slidu</a:t>
            </a:r>
            <a:r>
              <a:rPr lang="cs-CZ" sz="2000" dirty="0"/>
              <a:t> 52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55381"/>
            <a:ext cx="8504238" cy="391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8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C8525-8694-40A8-AE0C-425E6AB9D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ZÁJMENA </a:t>
            </a:r>
            <a:r>
              <a:rPr lang="cs-CZ" b="1" dirty="0"/>
              <a:t>1.-3.os. </a:t>
            </a:r>
            <a:r>
              <a:rPr lang="cs-CZ" b="1" dirty="0" err="1"/>
              <a:t>pl</a:t>
            </a:r>
            <a:r>
              <a:rPr lang="cs-CZ" b="1" dirty="0"/>
              <a:t>.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6F757D1-07D0-4176-8F5B-BE81DE84813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9886437"/>
              </p:ext>
            </p:extLst>
          </p:nvPr>
        </p:nvGraphicFramePr>
        <p:xfrm>
          <a:off x="755576" y="1538923"/>
          <a:ext cx="7488832" cy="3365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175">
                  <a:extLst>
                    <a:ext uri="{9D8B030D-6E8A-4147-A177-3AD203B41FA5}">
                      <a16:colId xmlns:a16="http://schemas.microsoft.com/office/drawing/2014/main" val="3527017752"/>
                    </a:ext>
                  </a:extLst>
                </a:gridCol>
                <a:gridCol w="899175">
                  <a:extLst>
                    <a:ext uri="{9D8B030D-6E8A-4147-A177-3AD203B41FA5}">
                      <a16:colId xmlns:a16="http://schemas.microsoft.com/office/drawing/2014/main" val="2694316241"/>
                    </a:ext>
                  </a:extLst>
                </a:gridCol>
                <a:gridCol w="1053035">
                  <a:extLst>
                    <a:ext uri="{9D8B030D-6E8A-4147-A177-3AD203B41FA5}">
                      <a16:colId xmlns:a16="http://schemas.microsoft.com/office/drawing/2014/main" val="191409103"/>
                    </a:ext>
                  </a:extLst>
                </a:gridCol>
                <a:gridCol w="680378">
                  <a:extLst>
                    <a:ext uri="{9D8B030D-6E8A-4147-A177-3AD203B41FA5}">
                      <a16:colId xmlns:a16="http://schemas.microsoft.com/office/drawing/2014/main" val="1969219756"/>
                    </a:ext>
                  </a:extLst>
                </a:gridCol>
                <a:gridCol w="1053035">
                  <a:extLst>
                    <a:ext uri="{9D8B030D-6E8A-4147-A177-3AD203B41FA5}">
                      <a16:colId xmlns:a16="http://schemas.microsoft.com/office/drawing/2014/main" val="3995427666"/>
                    </a:ext>
                  </a:extLst>
                </a:gridCol>
                <a:gridCol w="1452017">
                  <a:extLst>
                    <a:ext uri="{9D8B030D-6E8A-4147-A177-3AD203B41FA5}">
                      <a16:colId xmlns:a16="http://schemas.microsoft.com/office/drawing/2014/main" val="274696591"/>
                    </a:ext>
                  </a:extLst>
                </a:gridCol>
                <a:gridCol w="1452017">
                  <a:extLst>
                    <a:ext uri="{9D8B030D-6E8A-4147-A177-3AD203B41FA5}">
                      <a16:colId xmlns:a16="http://schemas.microsoft.com/office/drawing/2014/main" val="3419766791"/>
                    </a:ext>
                  </a:extLst>
                </a:gridCol>
              </a:tblGrid>
              <a:tr h="350450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plural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solidFill>
                            <a:schemeClr val="tx1"/>
                          </a:solidFill>
                          <a:effectLst/>
                        </a:rPr>
                        <a:t>nós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</a:rPr>
                        <a:t>nos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</a:rPr>
                        <a:t>nos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solidFill>
                            <a:schemeClr val="tx1"/>
                          </a:solidFill>
                          <a:effectLst/>
                        </a:rPr>
                        <a:t>nós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solidFill>
                            <a:schemeClr val="tx1"/>
                          </a:solidFill>
                          <a:effectLst/>
                        </a:rPr>
                        <a:t>connosco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94952"/>
                  </a:ext>
                </a:extLst>
              </a:tr>
              <a:tr h="3504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2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vós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vos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vos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vós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convosco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9240642"/>
                  </a:ext>
                </a:extLst>
              </a:tr>
              <a:tr h="3504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3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eles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lhes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os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eles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com eles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047684"/>
                  </a:ext>
                </a:extLst>
              </a:tr>
              <a:tr h="4344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elas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as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elas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com elas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02343"/>
                  </a:ext>
                </a:extLst>
              </a:tr>
              <a:tr h="3822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 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vocês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vos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vos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vocês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com vocês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4337"/>
                  </a:ext>
                </a:extLst>
              </a:tr>
              <a:tr h="748665">
                <a:tc rowSpan="2"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oslovovací formule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os </a:t>
                      </a:r>
                      <a:r>
                        <a:rPr lang="cs-CZ" sz="1100" b="1" dirty="0" err="1">
                          <a:effectLst/>
                        </a:rPr>
                        <a:t>senhores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os </a:t>
                      </a:r>
                      <a:r>
                        <a:rPr lang="cs-CZ" sz="1100" b="1" dirty="0" err="1">
                          <a:effectLst/>
                        </a:rPr>
                        <a:t>senhores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convosco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587170"/>
                  </a:ext>
                </a:extLst>
              </a:tr>
              <a:tr h="748665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as senhoras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</a:rPr>
                        <a:t>as senhoras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convosco</a:t>
                      </a:r>
                      <a:r>
                        <a:rPr lang="cs-CZ" sz="1100" b="1" dirty="0">
                          <a:effectLst/>
                        </a:rPr>
                        <a:t> 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28639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5D0D80B-D595-436E-AAD9-65D6ABCD8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871" y="19895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12BD0B-C306-49E7-869D-F04BFEF6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5373216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6A8631B-876A-4513-B22B-730CACABB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445224"/>
            <a:ext cx="4896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[</a:t>
            </a:r>
            <a:r>
              <a:rPr kumimoji="0" lang="cs-CZ" altLang="cs-CZ" sz="10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1]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Podle nového pravopisu je možné fakultativně psát </a:t>
            </a:r>
            <a:r>
              <a:rPr kumimoji="0" lang="cs-CZ" altLang="cs-CZ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connosco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s jedním n: </a:t>
            </a:r>
            <a:r>
              <a:rPr kumimoji="0" lang="cs-CZ" altLang="cs-CZ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conosco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19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Doplň cvičení správnými staženými či nestaženými tvary zájmen a zkontroluj s klíčem na </a:t>
            </a:r>
            <a:r>
              <a:rPr lang="cs-CZ" sz="2400" i="1" dirty="0" err="1"/>
              <a:t>slidu</a:t>
            </a:r>
            <a:r>
              <a:rPr lang="cs-CZ" sz="2400" dirty="0"/>
              <a:t> 52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023784"/>
            <a:ext cx="8504238" cy="35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5797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Doplň cvičení správnými tvary zájmen a zkontroluj s klíčem na </a:t>
            </a:r>
            <a:r>
              <a:rPr lang="cs-CZ" sz="2800" i="1" dirty="0" err="1"/>
              <a:t>slidu</a:t>
            </a:r>
            <a:r>
              <a:rPr lang="cs-CZ" sz="2800" dirty="0"/>
              <a:t> 52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076936"/>
            <a:ext cx="8504238" cy="34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9514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 ke </a:t>
            </a:r>
            <a:r>
              <a:rPr lang="cs-CZ" i="1" dirty="0" err="1"/>
              <a:t>slidům</a:t>
            </a:r>
            <a:r>
              <a:rPr lang="cs-CZ" dirty="0"/>
              <a:t> 49-51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226070"/>
            <a:ext cx="8504238" cy="317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36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Podmětná zájmena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lnSpcReduction="10000"/>
          </a:bodyPr>
          <a:lstStyle/>
          <a:p>
            <a:pPr fontAlgn="t"/>
            <a:r>
              <a:rPr lang="cs-CZ" b="1" dirty="0" err="1"/>
              <a:t>Eu</a:t>
            </a:r>
            <a:endParaRPr lang="cs-CZ" b="1" dirty="0"/>
          </a:p>
          <a:p>
            <a:pPr fontAlgn="t"/>
            <a:r>
              <a:rPr lang="cs-CZ" b="1" dirty="0"/>
              <a:t>Tu</a:t>
            </a:r>
          </a:p>
          <a:p>
            <a:pPr fontAlgn="t"/>
            <a:r>
              <a:rPr lang="cs-CZ" b="1" dirty="0"/>
              <a:t>Ele</a:t>
            </a:r>
          </a:p>
          <a:p>
            <a:pPr fontAlgn="t"/>
            <a:r>
              <a:rPr lang="cs-CZ" b="1" dirty="0"/>
              <a:t>Ela</a:t>
            </a:r>
          </a:p>
          <a:p>
            <a:pPr fontAlgn="t"/>
            <a:endParaRPr lang="cs-CZ" b="1" dirty="0"/>
          </a:p>
          <a:p>
            <a:pPr fontAlgn="t"/>
            <a:r>
              <a:rPr lang="cs-CZ" sz="2400" dirty="0"/>
              <a:t>Ostatní tvary jsou oslovovací formule, nikoli zájmena:</a:t>
            </a:r>
          </a:p>
          <a:p>
            <a:pPr fontAlgn="t"/>
            <a:r>
              <a:rPr lang="cs-CZ" sz="2400" b="1" dirty="0"/>
              <a:t>o </a:t>
            </a:r>
            <a:r>
              <a:rPr lang="cs-CZ" sz="2400" b="1" dirty="0" err="1"/>
              <a:t>senhor</a:t>
            </a:r>
            <a:r>
              <a:rPr lang="cs-CZ" sz="2400" b="1" dirty="0"/>
              <a:t>, a </a:t>
            </a:r>
            <a:r>
              <a:rPr lang="cs-CZ" sz="2400" b="1" dirty="0" err="1"/>
              <a:t>senhora</a:t>
            </a:r>
            <a:endParaRPr lang="cs-CZ" sz="2400" b="1" dirty="0"/>
          </a:p>
          <a:p>
            <a:pPr fontAlgn="t"/>
            <a:r>
              <a:rPr lang="cs-CZ" sz="2400" b="1" dirty="0" err="1"/>
              <a:t>voc</a:t>
            </a:r>
            <a:r>
              <a:rPr lang="pt-PT" sz="2400" b="1" dirty="0"/>
              <a:t>ê</a:t>
            </a:r>
            <a:endParaRPr lang="cs-CZ" b="1" dirty="0"/>
          </a:p>
          <a:p>
            <a:pPr fontAlgn="t"/>
            <a:endParaRPr lang="cs-CZ" b="1" dirty="0"/>
          </a:p>
          <a:p>
            <a:pPr fontAlgn="t"/>
            <a:r>
              <a:rPr lang="cs-CZ" b="1" dirty="0" err="1"/>
              <a:t>Nós</a:t>
            </a:r>
            <a:endParaRPr lang="cs-CZ" b="1" dirty="0"/>
          </a:p>
          <a:p>
            <a:pPr fontAlgn="t"/>
            <a:r>
              <a:rPr lang="cs-CZ" b="1" dirty="0" err="1"/>
              <a:t>Vós</a:t>
            </a:r>
            <a:endParaRPr lang="cs-CZ" b="1" dirty="0"/>
          </a:p>
          <a:p>
            <a:pPr fontAlgn="t"/>
            <a:r>
              <a:rPr lang="cs-CZ" b="1" dirty="0" err="1"/>
              <a:t>Eles</a:t>
            </a:r>
            <a:endParaRPr lang="cs-CZ" b="1" dirty="0"/>
          </a:p>
          <a:p>
            <a:pPr fontAlgn="t"/>
            <a:r>
              <a:rPr lang="cs-CZ" b="1" dirty="0" err="1"/>
              <a:t>Elas</a:t>
            </a:r>
            <a:r>
              <a:rPr lang="cs-CZ" b="1" dirty="0"/>
              <a:t> </a:t>
            </a:r>
          </a:p>
          <a:p>
            <a:pPr fontAlgn="t"/>
            <a:endParaRPr lang="cs-CZ" b="1" dirty="0"/>
          </a:p>
          <a:p>
            <a:pPr fontAlgn="t"/>
            <a:r>
              <a:rPr lang="cs-CZ" sz="2400" dirty="0"/>
              <a:t>Ostatní tvary jsou oslovovací formule, nikoli zájmena:</a:t>
            </a:r>
          </a:p>
          <a:p>
            <a:pPr fontAlgn="t"/>
            <a:r>
              <a:rPr lang="cs-CZ" sz="2400" b="1" dirty="0"/>
              <a:t>os </a:t>
            </a:r>
            <a:r>
              <a:rPr lang="cs-CZ" sz="2400" b="1" dirty="0" err="1"/>
              <a:t>senhores</a:t>
            </a:r>
            <a:r>
              <a:rPr lang="cs-CZ" sz="2400" b="1" dirty="0"/>
              <a:t>, as </a:t>
            </a:r>
            <a:r>
              <a:rPr lang="cs-CZ" sz="2400" b="1" dirty="0" err="1"/>
              <a:t>senhoras</a:t>
            </a:r>
            <a:endParaRPr lang="pt-PT" sz="2400" b="1" dirty="0"/>
          </a:p>
          <a:p>
            <a:pPr fontAlgn="t"/>
            <a:r>
              <a:rPr lang="pt-PT" sz="2400" b="1" dirty="0"/>
              <a:t>vocês</a:t>
            </a:r>
            <a:endParaRPr lang="cs-CZ" sz="2400" b="1" dirty="0"/>
          </a:p>
          <a:p>
            <a:pPr fontAlgn="t"/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15829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Podmětná zájmena </a:t>
            </a:r>
            <a:r>
              <a:rPr lang="cs-CZ" b="1" dirty="0" err="1"/>
              <a:t>1.pád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Používání podmětových tvarů zájmen</a:t>
            </a:r>
            <a:r>
              <a:rPr lang="pt-PT" dirty="0"/>
              <a:t>je podobné j</a:t>
            </a:r>
            <a:r>
              <a:rPr lang="cs-CZ" dirty="0" err="1"/>
              <a:t>ako</a:t>
            </a:r>
            <a:r>
              <a:rPr lang="cs-CZ" dirty="0"/>
              <a:t> v češtině, </a:t>
            </a:r>
            <a:r>
              <a:rPr lang="pt-PT" dirty="0"/>
              <a:t>není nutné,</a:t>
            </a:r>
            <a:r>
              <a:rPr lang="cs-CZ" dirty="0"/>
              <a:t> jelikož je identifikováno slovesným tvarem a kontextem. </a:t>
            </a:r>
          </a:p>
          <a:p>
            <a:pPr lvl="1" algn="just"/>
            <a:r>
              <a:rPr lang="cs-CZ" dirty="0" err="1"/>
              <a:t>např</a:t>
            </a:r>
            <a:r>
              <a:rPr lang="cs-CZ" dirty="0"/>
              <a:t>: 	</a:t>
            </a:r>
            <a:r>
              <a:rPr lang="cs-CZ" b="1" dirty="0"/>
              <a:t>Já</a:t>
            </a:r>
            <a:r>
              <a:rPr lang="cs-CZ" dirty="0"/>
              <a:t> mluvím česky. = Mluvím česky.  </a:t>
            </a:r>
          </a:p>
          <a:p>
            <a:pPr marL="274320" lvl="1" indent="0" algn="just">
              <a:buNone/>
            </a:pPr>
            <a:r>
              <a:rPr lang="cs-CZ" dirty="0"/>
              <a:t>		</a:t>
            </a:r>
            <a:r>
              <a:rPr lang="cs-CZ" b="1" dirty="0" err="1"/>
              <a:t>Eu</a:t>
            </a:r>
            <a:r>
              <a:rPr lang="cs-CZ" dirty="0"/>
              <a:t> </a:t>
            </a:r>
            <a:r>
              <a:rPr lang="cs-CZ" dirty="0" err="1"/>
              <a:t>falo</a:t>
            </a:r>
            <a:r>
              <a:rPr lang="cs-CZ" dirty="0"/>
              <a:t> </a:t>
            </a:r>
            <a:r>
              <a:rPr lang="cs-CZ" dirty="0" err="1"/>
              <a:t>checo</a:t>
            </a:r>
            <a:r>
              <a:rPr lang="cs-CZ" dirty="0"/>
              <a:t>.= </a:t>
            </a:r>
            <a:r>
              <a:rPr lang="cs-CZ" dirty="0" err="1"/>
              <a:t>Falo</a:t>
            </a:r>
            <a:r>
              <a:rPr lang="cs-CZ" dirty="0"/>
              <a:t> </a:t>
            </a:r>
            <a:r>
              <a:rPr lang="cs-CZ" dirty="0" err="1"/>
              <a:t>checo</a:t>
            </a:r>
            <a:r>
              <a:rPr lang="cs-CZ" dirty="0"/>
              <a:t>. 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cs-CZ" dirty="0"/>
              <a:t>Jeho použití je tedy </a:t>
            </a:r>
            <a:r>
              <a:rPr lang="pt-PT" dirty="0"/>
              <a:t> vhodné</a:t>
            </a:r>
            <a:r>
              <a:rPr lang="cs-CZ" dirty="0"/>
              <a:t> při důrazu, který lze zesílit použitím „</a:t>
            </a:r>
            <a:r>
              <a:rPr lang="cs-CZ" i="1" dirty="0" err="1"/>
              <a:t>mesmo</a:t>
            </a:r>
            <a:r>
              <a:rPr lang="cs-CZ" dirty="0"/>
              <a:t>“ nebo „</a:t>
            </a:r>
            <a:r>
              <a:rPr lang="cs-CZ" i="1" dirty="0" err="1"/>
              <a:t>próprio</a:t>
            </a:r>
            <a:r>
              <a:rPr lang="cs-CZ" i="1" dirty="0"/>
              <a:t>“. </a:t>
            </a:r>
          </a:p>
          <a:p>
            <a:pPr lvl="1" algn="just"/>
            <a:r>
              <a:rPr lang="cs-CZ" i="1" dirty="0" err="1"/>
              <a:t>Např</a:t>
            </a:r>
            <a:r>
              <a:rPr lang="cs-CZ" i="1" dirty="0"/>
              <a:t>: 	</a:t>
            </a:r>
            <a:r>
              <a:rPr lang="pt-PT" b="1" i="1" dirty="0"/>
              <a:t>Ele </a:t>
            </a:r>
            <a:r>
              <a:rPr lang="cs-CZ" b="1" i="1" dirty="0" err="1"/>
              <a:t>mesmo</a:t>
            </a:r>
            <a:r>
              <a:rPr lang="cs-CZ" b="1" i="1" dirty="0"/>
              <a:t> </a:t>
            </a:r>
            <a:r>
              <a:rPr lang="cs-CZ" b="1" i="1" dirty="0" err="1"/>
              <a:t>falou</a:t>
            </a:r>
            <a:r>
              <a:rPr lang="cs-CZ" b="1" i="1" dirty="0"/>
              <a:t> </a:t>
            </a:r>
            <a:r>
              <a:rPr lang="cs-CZ" b="1" i="1" dirty="0" err="1"/>
              <a:t>comigo</a:t>
            </a:r>
            <a:r>
              <a:rPr lang="cs-CZ" b="1" i="1" dirty="0"/>
              <a:t>.  On sám se mnou mluvit.</a:t>
            </a:r>
          </a:p>
          <a:p>
            <a:pPr marL="274320" lvl="1" indent="0" algn="just">
              <a:buNone/>
            </a:pPr>
            <a:r>
              <a:rPr lang="cs-CZ" b="1" i="1" dirty="0"/>
              <a:t>		</a:t>
            </a:r>
            <a:r>
              <a:rPr lang="cs-CZ" b="1" i="1" dirty="0" err="1"/>
              <a:t>Eu</a:t>
            </a:r>
            <a:r>
              <a:rPr lang="cs-CZ" b="1" i="1" dirty="0"/>
              <a:t> </a:t>
            </a:r>
            <a:r>
              <a:rPr lang="cs-CZ" b="1" i="1" dirty="0" err="1"/>
              <a:t>própria</a:t>
            </a:r>
            <a:r>
              <a:rPr lang="cs-CZ" b="1" i="1" dirty="0"/>
              <a:t> </a:t>
            </a:r>
            <a:r>
              <a:rPr lang="cs-CZ" b="1" i="1" dirty="0" err="1"/>
              <a:t>não</a:t>
            </a:r>
            <a:r>
              <a:rPr lang="cs-CZ" b="1" i="1" dirty="0"/>
              <a:t> </a:t>
            </a:r>
            <a:r>
              <a:rPr lang="cs-CZ" b="1" i="1" dirty="0" err="1"/>
              <a:t>estou</a:t>
            </a:r>
            <a:r>
              <a:rPr lang="cs-CZ" b="1" i="1" dirty="0"/>
              <a:t> de </a:t>
            </a:r>
            <a:r>
              <a:rPr lang="cs-CZ" b="1" i="1" dirty="0" err="1"/>
              <a:t>acordo</a:t>
            </a:r>
            <a:r>
              <a:rPr lang="cs-CZ" b="1" i="1" dirty="0"/>
              <a:t>. Já osobně nesouhlasím. </a:t>
            </a:r>
          </a:p>
          <a:p>
            <a:pPr marL="274320" lvl="1" indent="0" algn="just">
              <a:buNone/>
            </a:pPr>
            <a:endParaRPr lang="cs-CZ" b="1" i="1" dirty="0"/>
          </a:p>
          <a:p>
            <a:pPr marL="274320" lvl="1" indent="0" algn="just">
              <a:buNone/>
            </a:pPr>
            <a:r>
              <a:rPr lang="cs-CZ" dirty="0"/>
              <a:t>. </a:t>
            </a:r>
          </a:p>
          <a:p>
            <a:pPr algn="just"/>
            <a:r>
              <a:rPr lang="cs-CZ" dirty="0"/>
              <a:t>Podmětná zájmena se používají často v kontrastním </a:t>
            </a:r>
            <a:r>
              <a:rPr lang="cs-CZ" dirty="0" err="1"/>
              <a:t>koordenačním</a:t>
            </a:r>
            <a:r>
              <a:rPr lang="cs-CZ" dirty="0"/>
              <a:t> (souřadném) syntaktickém vztahu: </a:t>
            </a:r>
          </a:p>
          <a:p>
            <a:pPr marL="868680" lvl="3" indent="0" algn="just">
              <a:buNone/>
            </a:pPr>
            <a:r>
              <a:rPr lang="cs-CZ" b="1" i="1" dirty="0" err="1"/>
              <a:t>Eu</a:t>
            </a:r>
            <a:r>
              <a:rPr lang="cs-CZ" i="1" dirty="0"/>
              <a:t> </a:t>
            </a:r>
            <a:r>
              <a:rPr lang="cs-CZ" i="1" dirty="0" err="1"/>
              <a:t>falo</a:t>
            </a:r>
            <a:r>
              <a:rPr lang="cs-CZ" i="1" dirty="0"/>
              <a:t> </a:t>
            </a:r>
            <a:r>
              <a:rPr lang="cs-CZ" i="1" dirty="0" err="1"/>
              <a:t>com</a:t>
            </a:r>
            <a:r>
              <a:rPr lang="cs-CZ" i="1" dirty="0"/>
              <a:t> o </a:t>
            </a:r>
            <a:r>
              <a:rPr lang="cs-CZ" i="1" dirty="0" err="1"/>
              <a:t>João</a:t>
            </a:r>
            <a:r>
              <a:rPr lang="cs-CZ" i="1" dirty="0"/>
              <a:t> e </a:t>
            </a:r>
            <a:r>
              <a:rPr lang="cs-CZ" b="1" i="1" dirty="0"/>
              <a:t>tu</a:t>
            </a:r>
            <a:r>
              <a:rPr lang="cs-CZ" i="1" dirty="0"/>
              <a:t> </a:t>
            </a:r>
            <a:r>
              <a:rPr lang="cs-CZ" i="1" dirty="0" err="1"/>
              <a:t>falas</a:t>
            </a:r>
            <a:r>
              <a:rPr lang="cs-CZ" i="1" dirty="0"/>
              <a:t> </a:t>
            </a:r>
            <a:r>
              <a:rPr lang="cs-CZ" i="1" dirty="0" err="1"/>
              <a:t>com</a:t>
            </a:r>
            <a:r>
              <a:rPr lang="cs-CZ" i="1" dirty="0"/>
              <a:t> a Maria</a:t>
            </a:r>
            <a:r>
              <a:rPr lang="cs-CZ" dirty="0"/>
              <a:t>.  </a:t>
            </a:r>
          </a:p>
          <a:p>
            <a:pPr marL="274320" lvl="1" indent="0" algn="just">
              <a:buNone/>
            </a:pPr>
            <a:r>
              <a:rPr lang="cs-CZ" dirty="0"/>
              <a:t>	Já promluvím s Janem a ty promluvíš s Marií. </a:t>
            </a:r>
          </a:p>
          <a:p>
            <a:pPr marL="274320" lvl="1" indent="0" algn="just">
              <a:buNone/>
            </a:pPr>
            <a:r>
              <a:rPr lang="cs-CZ" dirty="0"/>
              <a:t>Nehodilo by se říci. </a:t>
            </a:r>
          </a:p>
          <a:p>
            <a:pPr marL="274320" lvl="1" indent="0" algn="just">
              <a:buNone/>
            </a:pPr>
            <a:r>
              <a:rPr lang="cs-CZ" dirty="0"/>
              <a:t>	Promluvím se Janem a promluvíš s Marií.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31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21E66-8208-4AC9-B0F2-E296525BE4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Zájmena nepřízvučná </a:t>
            </a:r>
            <a:r>
              <a:rPr lang="cs-CZ" b="1" dirty="0" err="1">
                <a:solidFill>
                  <a:schemeClr val="tx1"/>
                </a:solidFill>
              </a:rPr>
              <a:t>klitická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0719BF-E73A-448F-86D0-75F6DC1118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syntakticky plní funkci přímého</a:t>
            </a:r>
            <a:r>
              <a:rPr lang="pt-PT" b="1" dirty="0"/>
              <a:t> (tedy 4.pád)</a:t>
            </a:r>
            <a:r>
              <a:rPr lang="cs-CZ" b="1" dirty="0"/>
              <a:t> nebo nepřímého předmětu</a:t>
            </a:r>
            <a:r>
              <a:rPr lang="pt-PT" b="1" dirty="0"/>
              <a:t> (tedy 3.pád)</a:t>
            </a:r>
            <a:r>
              <a:rPr lang="cs-CZ" b="1" dirty="0"/>
              <a:t>.</a:t>
            </a:r>
            <a:r>
              <a:rPr lang="cs-CZ" dirty="0"/>
              <a:t> Naše pojetí pádu nám dovoluje chápat je tedy jako tvary </a:t>
            </a:r>
            <a:r>
              <a:rPr lang="cs-CZ" b="1" dirty="0"/>
              <a:t>akuzativu a dativu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24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81D6084-92AE-4692-B6B5-B1F415BB0AE2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Proklize (před slovesem)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1E2B1-6D0A-4127-88E2-9211A8B118CB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Standardní postavení za přízvučné sloveso </a:t>
            </a:r>
            <a:r>
              <a:rPr lang="cs-CZ" dirty="0"/>
              <a:t>a v této enklitické pozici se s nimi pojí spojovací čárou. </a:t>
            </a:r>
          </a:p>
          <a:p>
            <a:endParaRPr lang="cs-CZ" dirty="0"/>
          </a:p>
          <a:p>
            <a:r>
              <a:rPr lang="cs-CZ" b="1" i="1" dirty="0" err="1"/>
              <a:t>Dou-te</a:t>
            </a:r>
            <a:r>
              <a:rPr lang="cs-CZ" i="1" dirty="0"/>
              <a:t> </a:t>
            </a:r>
            <a:r>
              <a:rPr lang="cs-CZ" i="1" dirty="0" err="1"/>
              <a:t>uma</a:t>
            </a:r>
            <a:r>
              <a:rPr lang="cs-CZ" i="1" dirty="0"/>
              <a:t> oferta.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C006BDC-A8CB-4DDB-BD1F-BC9DAD00E5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POSTAVENÍ ZA SLOVESEM</a:t>
            </a:r>
            <a:r>
              <a:rPr lang="cs-CZ" dirty="0"/>
              <a:t>, KDYŽ věta obsahuje v pozici před slovesem </a:t>
            </a:r>
          </a:p>
          <a:p>
            <a:r>
              <a:rPr lang="cs-CZ" b="1" dirty="0" err="1"/>
              <a:t>negátor</a:t>
            </a:r>
            <a:r>
              <a:rPr lang="cs-CZ" dirty="0"/>
              <a:t>: </a:t>
            </a:r>
            <a:r>
              <a:rPr lang="cs-CZ" i="1" dirty="0" err="1"/>
              <a:t>não</a:t>
            </a:r>
            <a:r>
              <a:rPr lang="cs-CZ" i="1" dirty="0"/>
              <a:t> </a:t>
            </a:r>
            <a:r>
              <a:rPr lang="cs-CZ" b="1" i="1" dirty="0"/>
              <a:t>se</a:t>
            </a:r>
            <a:r>
              <a:rPr lang="cs-CZ" i="1" dirty="0"/>
              <a:t> </a:t>
            </a:r>
            <a:r>
              <a:rPr lang="cs-CZ" i="1" dirty="0" err="1"/>
              <a:t>encontraram</a:t>
            </a:r>
            <a:r>
              <a:rPr lang="cs-CZ" i="1" dirty="0"/>
              <a:t>;</a:t>
            </a:r>
            <a:r>
              <a:rPr lang="cs-CZ" dirty="0"/>
              <a:t> </a:t>
            </a:r>
          </a:p>
          <a:p>
            <a:r>
              <a:rPr lang="cs-CZ" b="1" dirty="0"/>
              <a:t>interogativ</a:t>
            </a:r>
            <a:r>
              <a:rPr lang="cs-CZ" dirty="0"/>
              <a:t>: </a:t>
            </a:r>
            <a:r>
              <a:rPr lang="cs-CZ" i="1" dirty="0"/>
              <a:t>O </a:t>
            </a:r>
            <a:r>
              <a:rPr lang="cs-CZ" i="1" dirty="0" err="1"/>
              <a:t>que</a:t>
            </a:r>
            <a:r>
              <a:rPr lang="cs-CZ" i="1" dirty="0"/>
              <a:t> é </a:t>
            </a:r>
            <a:r>
              <a:rPr lang="cs-CZ" i="1" dirty="0" err="1"/>
              <a:t>que</a:t>
            </a:r>
            <a:r>
              <a:rPr lang="cs-CZ" i="1" dirty="0"/>
              <a:t> </a:t>
            </a:r>
            <a:r>
              <a:rPr lang="cs-CZ" b="1" i="1" dirty="0" err="1"/>
              <a:t>lhe</a:t>
            </a:r>
            <a:r>
              <a:rPr lang="cs-CZ" i="1" dirty="0"/>
              <a:t> </a:t>
            </a:r>
            <a:r>
              <a:rPr lang="cs-CZ" i="1" dirty="0" err="1"/>
              <a:t>diz</a:t>
            </a:r>
            <a:r>
              <a:rPr lang="cs-CZ" i="1" dirty="0"/>
              <a:t>? Onde </a:t>
            </a:r>
            <a:r>
              <a:rPr lang="cs-CZ" b="1" i="1" dirty="0"/>
              <a:t>o</a:t>
            </a:r>
            <a:r>
              <a:rPr lang="cs-CZ" i="1" dirty="0"/>
              <a:t> </a:t>
            </a:r>
            <a:r>
              <a:rPr lang="cs-CZ" i="1" dirty="0" err="1"/>
              <a:t>encontrou</a:t>
            </a:r>
            <a:r>
              <a:rPr lang="cs-CZ" i="1" dirty="0"/>
              <a:t>?</a:t>
            </a:r>
            <a:r>
              <a:rPr lang="cs-CZ" dirty="0"/>
              <a:t>; </a:t>
            </a:r>
          </a:p>
          <a:p>
            <a:r>
              <a:rPr lang="cs-CZ" b="1" dirty="0"/>
              <a:t>Spojky a konektory </a:t>
            </a:r>
            <a:r>
              <a:rPr lang="cs-CZ" dirty="0"/>
              <a:t>uvozující větu vedlejší:  </a:t>
            </a:r>
            <a:r>
              <a:rPr lang="cs-CZ" i="1" dirty="0" err="1"/>
              <a:t>Não</a:t>
            </a:r>
            <a:r>
              <a:rPr lang="cs-CZ" i="1" dirty="0"/>
              <a:t> </a:t>
            </a:r>
            <a:r>
              <a:rPr lang="cs-CZ" i="1" dirty="0" err="1"/>
              <a:t>diz</a:t>
            </a:r>
            <a:r>
              <a:rPr lang="cs-CZ" i="1" dirty="0"/>
              <a:t> </a:t>
            </a:r>
            <a:r>
              <a:rPr lang="cs-CZ" b="1" i="1" dirty="0"/>
              <a:t>onde</a:t>
            </a:r>
            <a:r>
              <a:rPr lang="cs-CZ" i="1" dirty="0"/>
              <a:t> o </a:t>
            </a:r>
            <a:r>
              <a:rPr lang="cs-CZ" i="1" dirty="0" err="1"/>
              <a:t>encontrou</a:t>
            </a:r>
            <a:r>
              <a:rPr lang="cs-CZ" i="1" dirty="0"/>
              <a:t> </a:t>
            </a:r>
            <a:r>
              <a:rPr lang="cs-CZ" i="1" dirty="0" err="1"/>
              <a:t>Não</a:t>
            </a:r>
            <a:r>
              <a:rPr lang="cs-CZ" i="1" dirty="0"/>
              <a:t> </a:t>
            </a:r>
            <a:r>
              <a:rPr lang="cs-CZ" i="1" dirty="0" err="1"/>
              <a:t>diz</a:t>
            </a:r>
            <a:r>
              <a:rPr lang="cs-CZ" i="1" dirty="0"/>
              <a:t> </a:t>
            </a:r>
            <a:r>
              <a:rPr lang="cs-CZ" b="1" i="1" dirty="0" err="1"/>
              <a:t>que</a:t>
            </a:r>
            <a:r>
              <a:rPr lang="cs-CZ" i="1" dirty="0"/>
              <a:t> o tem.</a:t>
            </a:r>
            <a:r>
              <a:rPr lang="cs-CZ" dirty="0"/>
              <a:t> </a:t>
            </a:r>
          </a:p>
          <a:p>
            <a:r>
              <a:rPr lang="cs-CZ" dirty="0"/>
              <a:t>a </a:t>
            </a:r>
            <a:r>
              <a:rPr lang="cs-CZ" b="1" dirty="0"/>
              <a:t>některá příslovce </a:t>
            </a:r>
            <a:r>
              <a:rPr lang="cs-CZ" i="1" dirty="0"/>
              <a:t>já, </a:t>
            </a:r>
            <a:r>
              <a:rPr lang="cs-CZ" i="1" dirty="0" err="1"/>
              <a:t>também</a:t>
            </a:r>
            <a:r>
              <a:rPr lang="cs-CZ" i="1" dirty="0"/>
              <a:t>, logo, </a:t>
            </a:r>
            <a:r>
              <a:rPr lang="cs-CZ" i="1" dirty="0" err="1"/>
              <a:t>assim</a:t>
            </a:r>
            <a:r>
              <a:rPr lang="cs-CZ" i="1" dirty="0"/>
              <a:t>, </a:t>
            </a:r>
            <a:r>
              <a:rPr lang="cs-CZ" i="1" dirty="0" err="1"/>
              <a:t>ainda</a:t>
            </a:r>
            <a:r>
              <a:rPr lang="cs-CZ" i="1" dirty="0"/>
              <a:t>, </a:t>
            </a:r>
            <a:r>
              <a:rPr lang="cs-CZ" i="1" dirty="0" err="1"/>
              <a:t>todos</a:t>
            </a:r>
            <a:r>
              <a:rPr lang="cs-CZ" i="1" dirty="0"/>
              <a:t>, </a:t>
            </a:r>
            <a:r>
              <a:rPr lang="cs-CZ" i="1" dirty="0" err="1"/>
              <a:t>tudo</a:t>
            </a:r>
            <a:r>
              <a:rPr lang="cs-CZ" i="1" dirty="0"/>
              <a:t>, </a:t>
            </a:r>
            <a:r>
              <a:rPr lang="cs-CZ" i="1" dirty="0" err="1"/>
              <a:t>aqui</a:t>
            </a:r>
            <a:r>
              <a:rPr lang="cs-CZ" dirty="0"/>
              <a:t>,: </a:t>
            </a:r>
            <a:endParaRPr lang="pt-PT" dirty="0"/>
          </a:p>
          <a:p>
            <a:r>
              <a:rPr lang="cs-CZ" i="1" dirty="0" err="1"/>
              <a:t>Conhece</a:t>
            </a:r>
            <a:r>
              <a:rPr lang="cs-CZ" b="1" i="1" dirty="0"/>
              <a:t>-o. </a:t>
            </a:r>
            <a:r>
              <a:rPr lang="cs-CZ" i="1" dirty="0"/>
              <a:t>x Já </a:t>
            </a:r>
            <a:r>
              <a:rPr lang="cs-CZ" b="1" i="1" dirty="0"/>
              <a:t>o</a:t>
            </a:r>
            <a:r>
              <a:rPr lang="cs-CZ" i="1" dirty="0"/>
              <a:t> </a:t>
            </a:r>
            <a:r>
              <a:rPr lang="cs-CZ" i="1" dirty="0" err="1"/>
              <a:t>conhece</a:t>
            </a:r>
            <a:r>
              <a:rPr lang="cs-CZ" i="1" dirty="0"/>
              <a:t>. </a:t>
            </a:r>
            <a:endParaRPr lang="pt-PT" i="1" dirty="0"/>
          </a:p>
          <a:p>
            <a:r>
              <a:rPr lang="pt-PT" i="1" dirty="0"/>
              <a:t>Canta</a:t>
            </a:r>
            <a:r>
              <a:rPr lang="pt-PT" b="1" i="1" dirty="0"/>
              <a:t>-a</a:t>
            </a:r>
            <a:r>
              <a:rPr lang="cs-CZ" i="1" dirty="0"/>
              <a:t>. x </a:t>
            </a:r>
            <a:r>
              <a:rPr lang="cs-CZ" i="1" dirty="0" err="1"/>
              <a:t>Todos</a:t>
            </a:r>
            <a:r>
              <a:rPr lang="cs-CZ" i="1" dirty="0"/>
              <a:t> </a:t>
            </a:r>
            <a:r>
              <a:rPr lang="pt-PT" b="1" i="1" dirty="0"/>
              <a:t>a </a:t>
            </a:r>
            <a:r>
              <a:rPr lang="pt-PT" i="1" dirty="0"/>
              <a:t>cantam.</a:t>
            </a:r>
          </a:p>
          <a:p>
            <a:r>
              <a:rPr lang="cs-CZ" i="1" dirty="0"/>
              <a:t> </a:t>
            </a:r>
            <a:r>
              <a:rPr lang="cs-CZ" i="1" dirty="0" err="1"/>
              <a:t>Comeu</a:t>
            </a:r>
            <a:r>
              <a:rPr lang="cs-CZ" b="1" i="1" dirty="0" err="1"/>
              <a:t>-o</a:t>
            </a:r>
            <a:r>
              <a:rPr lang="cs-CZ" i="1" dirty="0" err="1"/>
              <a:t>.x</a:t>
            </a:r>
            <a:r>
              <a:rPr lang="cs-CZ" i="1" dirty="0"/>
              <a:t> </a:t>
            </a:r>
            <a:r>
              <a:rPr lang="cs-CZ" i="1" dirty="0" err="1"/>
              <a:t>Também</a:t>
            </a:r>
            <a:r>
              <a:rPr lang="cs-CZ" i="1" dirty="0"/>
              <a:t> </a:t>
            </a:r>
            <a:r>
              <a:rPr lang="cs-CZ" b="1" i="1" dirty="0"/>
              <a:t>o</a:t>
            </a:r>
            <a:r>
              <a:rPr lang="cs-CZ" i="1" dirty="0"/>
              <a:t> </a:t>
            </a:r>
            <a:r>
              <a:rPr lang="cs-CZ" i="1" dirty="0" err="1"/>
              <a:t>comeu</a:t>
            </a:r>
            <a:r>
              <a:rPr lang="cs-CZ" i="1" dirty="0"/>
              <a:t>? </a:t>
            </a:r>
            <a:endParaRPr lang="cs-CZ" dirty="0"/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2A7F4C-3A2C-4C50-AB62-18503194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Pozice těchto zájmen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8E5CFE-AFE9-4145-8EB3-F988EC99C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Enklize (za slovesem)</a:t>
            </a:r>
          </a:p>
        </p:txBody>
      </p:sp>
    </p:spTree>
    <p:extLst>
      <p:ext uri="{BB962C8B-B14F-4D97-AF65-F5344CB8AC3E}">
        <p14:creationId xmlns:p14="http://schemas.microsoft.com/office/powerpoint/2010/main" val="2011368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472</TotalTime>
  <Words>3492</Words>
  <Application>Microsoft Office PowerPoint</Application>
  <PresentationFormat>Předvádění na obrazovce (4:3)</PresentationFormat>
  <Paragraphs>621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8" baseType="lpstr">
      <vt:lpstr>Arial</vt:lpstr>
      <vt:lpstr>Georgia</vt:lpstr>
      <vt:lpstr>Times New Roman</vt:lpstr>
      <vt:lpstr>Wingdings</vt:lpstr>
      <vt:lpstr>Wingdings 2</vt:lpstr>
      <vt:lpstr>Administrativní</vt:lpstr>
      <vt:lpstr>MORFOLOGIE  Zájmena  OSOBNÍ</vt:lpstr>
      <vt:lpstr>NÁPLŇ HODINY - POSTUP</vt:lpstr>
      <vt:lpstr>Osnova </vt:lpstr>
      <vt:lpstr>OSOBNÍ ZÁJMENA 1.-3.os. sg.</vt:lpstr>
      <vt:lpstr>OSOBNÍ ZÁJMENA 1.-3.os. pl.</vt:lpstr>
      <vt:lpstr>Podmětná zájmena </vt:lpstr>
      <vt:lpstr>Podmětná zájmena 1.pád </vt:lpstr>
      <vt:lpstr>Zájmena nepřízvučná klitická</vt:lpstr>
      <vt:lpstr>Pozice těchto zájmen </vt:lpstr>
      <vt:lpstr>Pozice těchto zájmen </vt:lpstr>
      <vt:lpstr>Předmětná zájmena AKUZATIVNÍ</vt:lpstr>
      <vt:lpstr>Pozor na pravopisné změny</vt:lpstr>
      <vt:lpstr>KDY DOCHÁZÍ K PRAVOPISNÉ ZMĚNĚ?</vt:lpstr>
      <vt:lpstr> POSTUP</vt:lpstr>
      <vt:lpstr> POSTUP</vt:lpstr>
      <vt:lpstr>POSTUP</vt:lpstr>
      <vt:lpstr>POSTUP</vt:lpstr>
      <vt:lpstr>POSTUP</vt:lpstr>
      <vt:lpstr>POSTUP</vt:lpstr>
      <vt:lpstr>POSTUP</vt:lpstr>
      <vt:lpstr> POSTUP</vt:lpstr>
      <vt:lpstr> POSTUP</vt:lpstr>
      <vt:lpstr>Ještě jednou:POZOR ZMĚNA V PRAVOPISE</vt:lpstr>
      <vt:lpstr>VÝJIMKY</vt:lpstr>
      <vt:lpstr>Prezentace aplikace PowerPoint</vt:lpstr>
      <vt:lpstr>Exercícios – cvičení – zkuste si přeložit</vt:lpstr>
      <vt:lpstr>Exercícios – cvičení – zkuste si přeložit</vt:lpstr>
      <vt:lpstr>Exercícios – cvičení – zkuste si přeložit</vt:lpstr>
      <vt:lpstr>Nahraď tučně označená podstatná jména zájmenem akuzativním o, a, os, as. Dbej pravopisných pravidel.</vt:lpstr>
      <vt:lpstr>Zkontroluj si.</vt:lpstr>
      <vt:lpstr>Doplň vhodným zájmenem akuzativním.  me, te, o, a, nos, vos, os, as</vt:lpstr>
      <vt:lpstr>Zkontroluj si.</vt:lpstr>
      <vt:lpstr>Dativní zájmena – 3.pád</vt:lpstr>
      <vt:lpstr>Stažené tvary 3. a 4. pádu</vt:lpstr>
      <vt:lpstr>Důležité informace - stažené tvary 3 a 4.pát</vt:lpstr>
      <vt:lpstr>Cvičení – přečti a zkus si přeložit</vt:lpstr>
      <vt:lpstr>Cvičení – přečti a zkus si přeložit</vt:lpstr>
      <vt:lpstr>Cvičení – doplň vhodná zájmena dativní a zkontroluj podle klíče na následujícím slidu</vt:lpstr>
      <vt:lpstr>Klíč </vt:lpstr>
      <vt:lpstr>Cvičení – doplň vhodné stažené tvary a zkontroluj s klíčem na následujícím slidu</vt:lpstr>
      <vt:lpstr>Klíč </vt:lpstr>
      <vt:lpstr>Nahraď nejdřív přímým předmětem, pak nepřímým předmětem a potom staženými tvary. Zkontroluj s klíčem na následujícím slidu.</vt:lpstr>
      <vt:lpstr>Klíč </vt:lpstr>
      <vt:lpstr>Předložková zájmena</vt:lpstr>
      <vt:lpstr>Předložková zájmena</vt:lpstr>
      <vt:lpstr>Předložková zájmena</vt:lpstr>
      <vt:lpstr>Toto jsou jen tvary – předložka com má jiné tvary než ostatní předložky, proto je ve zvláštním sloupci</vt:lpstr>
      <vt:lpstr>Pročti si příklady a zkus si je přeložit</vt:lpstr>
      <vt:lpstr>Doplň cvičení správnými zájmeny a zkontroluj s klíčem na slidu 52</vt:lpstr>
      <vt:lpstr>Doplň cvičení správnými staženými či nestaženými tvary zájmen a zkontroluj s klíčem na slidu 52</vt:lpstr>
      <vt:lpstr>Doplň cvičení správnými tvary zájmen a zkontroluj s klíčem na slidu 52</vt:lpstr>
      <vt:lpstr>Klíč ke slidům 49-51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 OTÁZKA PÁDU V PORTUGALŠTINĚ</dc:title>
  <dc:creator>win</dc:creator>
  <cp:lastModifiedBy>  </cp:lastModifiedBy>
  <cp:revision>44</cp:revision>
  <dcterms:created xsi:type="dcterms:W3CDTF">2018-10-11T09:33:35Z</dcterms:created>
  <dcterms:modified xsi:type="dcterms:W3CDTF">2020-04-19T16:03:18Z</dcterms:modified>
</cp:coreProperties>
</file>