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94" r:id="rId3"/>
    <p:sldId id="303" r:id="rId4"/>
    <p:sldId id="296" r:id="rId5"/>
    <p:sldId id="257" r:id="rId6"/>
    <p:sldId id="304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59" r:id="rId17"/>
    <p:sldId id="262" r:id="rId18"/>
    <p:sldId id="299" r:id="rId19"/>
    <p:sldId id="258" r:id="rId20"/>
    <p:sldId id="305" r:id="rId21"/>
    <p:sldId id="272" r:id="rId22"/>
    <p:sldId id="281" r:id="rId23"/>
    <p:sldId id="282" r:id="rId24"/>
    <p:sldId id="300" r:id="rId25"/>
    <p:sldId id="260" r:id="rId26"/>
    <p:sldId id="283" r:id="rId27"/>
    <p:sldId id="301" r:id="rId28"/>
    <p:sldId id="284" r:id="rId29"/>
    <p:sldId id="285" r:id="rId30"/>
    <p:sldId id="273" r:id="rId31"/>
    <p:sldId id="274" r:id="rId32"/>
    <p:sldId id="275" r:id="rId33"/>
    <p:sldId id="286" r:id="rId34"/>
    <p:sldId id="276" r:id="rId35"/>
    <p:sldId id="277" r:id="rId36"/>
    <p:sldId id="287" r:id="rId37"/>
    <p:sldId id="278" r:id="rId38"/>
    <p:sldId id="280" r:id="rId39"/>
    <p:sldId id="302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8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A0903-B5BD-4C85-A8AC-9D50B281A8A6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35563-5E94-43AD-A165-E878EF2CA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9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35563-5E94-43AD-A165-E878EF2CA20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7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33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70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9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82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30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3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5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84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5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1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48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72A6E-BEF6-43AE-8B4E-B40E638C202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GALEGO-PORTUGUÊS</a:t>
            </a:r>
            <a:br>
              <a:rPr lang="pt-PT" b="1">
                <a:solidFill>
                  <a:srgbClr val="FF0000"/>
                </a:solidFill>
              </a:rPr>
            </a:br>
            <a:r>
              <a:rPr lang="pt-PT" b="1">
                <a:solidFill>
                  <a:srgbClr val="FF0000"/>
                </a:solidFill>
              </a:rPr>
              <a:t>PORTUGUÊS ANTIGO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>
                <a:solidFill>
                  <a:srgbClr val="FFFF00"/>
                </a:solidFill>
              </a:rPr>
              <a:t>Esperança Cardeira</a:t>
            </a:r>
          </a:p>
          <a:p>
            <a:r>
              <a:rPr lang="pt-PT" b="1">
                <a:solidFill>
                  <a:srgbClr val="FFFF00"/>
                </a:solidFill>
              </a:rPr>
              <a:t>História do Português</a:t>
            </a:r>
          </a:p>
          <a:p>
            <a:r>
              <a:rPr lang="pt-PT" b="1">
                <a:solidFill>
                  <a:srgbClr val="FFFF00"/>
                </a:solidFill>
              </a:rPr>
              <a:t>(pp.44-56)</a:t>
            </a:r>
            <a:endParaRPr 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65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pt-PT" b="1"/>
            </a:br>
            <a:r>
              <a:rPr lang="pt-PT" b="1">
                <a:solidFill>
                  <a:srgbClr val="0070C0"/>
                </a:solidFill>
              </a:rPr>
              <a:t>DOCUMENTOS DO NORTE DE PORTUGAL</a:t>
            </a:r>
            <a:br>
              <a:rPr lang="pt-PT" b="1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pt-PT" b="1" dirty="0"/>
          </a:p>
          <a:p>
            <a:r>
              <a:rPr lang="pt-PT" dirty="0"/>
              <a:t>O documento </a:t>
            </a:r>
            <a:r>
              <a:rPr lang="pt-PT" b="1" dirty="0"/>
              <a:t>mais antigo em língua portuguesa</a:t>
            </a:r>
            <a:r>
              <a:rPr lang="pt-PT" dirty="0"/>
              <a:t>, oficialmente, é </a:t>
            </a:r>
            <a:r>
              <a:rPr lang="pt-PT" b="1" i="1" dirty="0"/>
              <a:t>Auto de Partilhas </a:t>
            </a:r>
            <a:r>
              <a:rPr lang="pt-PT" dirty="0"/>
              <a:t>de 1192 (1230).</a:t>
            </a:r>
          </a:p>
          <a:p>
            <a:r>
              <a:rPr lang="pt-PT" dirty="0"/>
              <a:t>O segundo documento mais antigo em língua portuguesa é um pequeno testamento de 1193 (era 1231) </a:t>
            </a:r>
          </a:p>
          <a:p>
            <a:r>
              <a:rPr lang="pt-PT" dirty="0"/>
              <a:t>O terceiro documento mais antigo em LP, e o mais extenso, é o </a:t>
            </a:r>
            <a:r>
              <a:rPr lang="pt-PT" b="1" i="1" dirty="0"/>
              <a:t>Testamento do rei D. Afonso II </a:t>
            </a:r>
            <a:r>
              <a:rPr lang="pt-PT" dirty="0"/>
              <a:t>de 1214.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84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pt-PT" b="1" dirty="0"/>
            </a:br>
            <a:r>
              <a:rPr lang="pt-PT" b="1" dirty="0">
                <a:solidFill>
                  <a:srgbClr val="0070C0"/>
                </a:solidFill>
              </a:rPr>
              <a:t>A linguagem tabeliónica </a:t>
            </a:r>
            <a:r>
              <a:rPr lang="cs-CZ" b="1" dirty="0">
                <a:solidFill>
                  <a:srgbClr val="0070C0"/>
                </a:solidFill>
              </a:rPr>
              <a:t>(notářský jazyk)</a:t>
            </a:r>
            <a:r>
              <a:rPr lang="pt-PT" b="1" dirty="0">
                <a:solidFill>
                  <a:srgbClr val="0070C0"/>
                </a:solidFill>
              </a:rPr>
              <a:t> </a:t>
            </a:r>
            <a:br>
              <a:rPr lang="pt-PT" dirty="0">
                <a:solidFill>
                  <a:srgbClr val="0070C0"/>
                </a:solidFill>
              </a:rPr>
            </a:b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dirty="0"/>
              <a:t>muito oficial, pouco nos diz sobre a linguagem corrente daquela época, é uma linguagem de uma comunidade mais restrita, demasiado tradicional e convencional nas suas formas e expressões.</a:t>
            </a:r>
          </a:p>
          <a:p>
            <a:pPr algn="just"/>
            <a:r>
              <a:rPr lang="pt-PT" dirty="0"/>
              <a:t>é valiosa para a datação de certos fenómenos fonéticos ou pelo menos de determinadas particularidades </a:t>
            </a:r>
            <a:r>
              <a:rPr lang="pt-PT" dirty="0" err="1"/>
              <a:t>ort</a:t>
            </a:r>
            <a:r>
              <a:rPr lang="cs-CZ" dirty="0"/>
              <a:t>o</a:t>
            </a:r>
            <a:r>
              <a:rPr lang="pt-PT" dirty="0"/>
              <a:t>gráficas. </a:t>
            </a:r>
          </a:p>
          <a:p>
            <a:pPr algn="just"/>
            <a:r>
              <a:rPr lang="pt-PT" dirty="0"/>
              <a:t>seria importante averiguar a sede das várias chancelarias em que os documentos foram redigidos e saber a naturalidade e condições de vida do tabeliães para podermos esclarecer a geografia dos fenómenos fonéticos e morfológicos que surgem nos documentos: acontece que nem sempre o local onde os manuscritos foram descobertos se identifica com a terra natal do escrivão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4460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0070C0"/>
                </a:solidFill>
              </a:rPr>
              <a:t>Escritura da Fundação da Igreja de Lordosa - Viseu</a:t>
            </a:r>
            <a:endParaRPr lang="cs-CZ" b="1">
              <a:solidFill>
                <a:srgbClr val="0070C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992887" cy="4320480"/>
          </a:xfrm>
        </p:spPr>
      </p:pic>
    </p:spTree>
    <p:extLst>
      <p:ext uri="{BB962C8B-B14F-4D97-AF65-F5344CB8AC3E}">
        <p14:creationId xmlns:p14="http://schemas.microsoft.com/office/powerpoint/2010/main" val="203078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0070C0"/>
                </a:solidFill>
              </a:rPr>
              <a:t>Escritura da fundação da Igreja da Lordosa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escrito em </a:t>
            </a:r>
            <a:r>
              <a:rPr lang="pt-PT" b="1" dirty="0"/>
              <a:t>882</a:t>
            </a:r>
            <a:r>
              <a:rPr lang="pt-PT" dirty="0"/>
              <a:t>, em Latim</a:t>
            </a:r>
          </a:p>
          <a:p>
            <a:r>
              <a:rPr lang="pt-PT" i="1" dirty="0" err="1"/>
              <a:t>moastica</a:t>
            </a:r>
            <a:r>
              <a:rPr lang="pt-PT" dirty="0"/>
              <a:t> – em vez de </a:t>
            </a:r>
            <a:r>
              <a:rPr lang="pt-PT" i="1" dirty="0" err="1"/>
              <a:t>monastica</a:t>
            </a:r>
            <a:r>
              <a:rPr lang="pt-PT" i="1" dirty="0"/>
              <a:t> </a:t>
            </a:r>
            <a:r>
              <a:rPr lang="pt-PT" dirty="0"/>
              <a:t>(síncope de n)</a:t>
            </a:r>
          </a:p>
          <a:p>
            <a:pPr marL="0" indent="0" algn="ctr">
              <a:buNone/>
            </a:pPr>
            <a:r>
              <a:rPr lang="pt-PT" dirty="0" err="1"/>
              <a:t>mo</a:t>
            </a:r>
            <a:r>
              <a:rPr lang="pt-PT" b="1" dirty="0" err="1"/>
              <a:t>n</a:t>
            </a:r>
            <a:r>
              <a:rPr lang="pt-PT" dirty="0" err="1"/>
              <a:t>astica</a:t>
            </a:r>
            <a:r>
              <a:rPr lang="pt-PT" dirty="0"/>
              <a:t> 	</a:t>
            </a:r>
            <a:r>
              <a:rPr lang="pt-PT" dirty="0" err="1"/>
              <a:t>mo</a:t>
            </a:r>
            <a:r>
              <a:rPr lang="pt-PT" b="1" dirty="0" err="1"/>
              <a:t>n</a:t>
            </a:r>
            <a:r>
              <a:rPr lang="pt-PT" dirty="0" err="1"/>
              <a:t>astica</a:t>
            </a:r>
            <a:r>
              <a:rPr lang="pt-PT" dirty="0"/>
              <a:t> 	 </a:t>
            </a:r>
            <a:r>
              <a:rPr lang="pt-PT" dirty="0" err="1"/>
              <a:t>mo</a:t>
            </a:r>
            <a:r>
              <a:rPr lang="pt-PT" b="1" strike="sngStrike" dirty="0" err="1"/>
              <a:t>n</a:t>
            </a:r>
            <a:r>
              <a:rPr lang="pt-PT" dirty="0" err="1"/>
              <a:t>astica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>
            <a:off x="2411760" y="3789040"/>
            <a:ext cx="1944216" cy="4434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355976" y="3861048"/>
            <a:ext cx="1944216" cy="4434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24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>
                <a:solidFill>
                  <a:srgbClr val="0070C0"/>
                </a:solidFill>
              </a:rPr>
              <a:t>século XIII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/>
              <a:t>No século XIII, no início do Reinado de </a:t>
            </a:r>
            <a:r>
              <a:rPr lang="pt-PT" b="1"/>
              <a:t>D.Dinis</a:t>
            </a:r>
            <a:r>
              <a:rPr lang="pt-PT"/>
              <a:t>, a Chancelaria Régia adopta o </a:t>
            </a:r>
            <a:r>
              <a:rPr lang="pt-PT" b="1"/>
              <a:t>Português</a:t>
            </a:r>
            <a:r>
              <a:rPr lang="pt-PT"/>
              <a:t> como </a:t>
            </a:r>
            <a:r>
              <a:rPr lang="pt-PT" b="1"/>
              <a:t>Língua de escrita.</a:t>
            </a:r>
            <a:r>
              <a:rPr lang="pt-PT"/>
              <a:t> Surgem: </a:t>
            </a:r>
            <a:endParaRPr lang="pt-PT" b="1"/>
          </a:p>
          <a:p>
            <a:r>
              <a:rPr lang="pt-PT" b="1" i="1"/>
              <a:t>O Testamento de Afonso </a:t>
            </a:r>
            <a:r>
              <a:rPr lang="pt-PT"/>
              <a:t>- 1214</a:t>
            </a:r>
          </a:p>
          <a:p>
            <a:r>
              <a:rPr lang="pt-PT" b="1" i="1"/>
              <a:t>A Notícia de Torto  </a:t>
            </a:r>
            <a:r>
              <a:rPr lang="pt-PT"/>
              <a:t>1234/1236/1243/1252/1253</a:t>
            </a:r>
          </a:p>
          <a:p>
            <a:r>
              <a:rPr lang="pt-PT" b="1" i="1"/>
              <a:t>Notícia de Fiadores </a:t>
            </a:r>
            <a:r>
              <a:rPr lang="pt-PT"/>
              <a:t>– 1175</a:t>
            </a:r>
          </a:p>
          <a:p>
            <a:r>
              <a:rPr lang="pt-PT" b="1" i="1"/>
              <a:t>Pacto de Gomes Pais e Ramiro Pais </a:t>
            </a:r>
            <a:endParaRPr lang="pt-PT"/>
          </a:p>
          <a:p>
            <a:pPr marL="0" indent="0">
              <a:buNone/>
            </a:pPr>
            <a:r>
              <a:rPr lang="pt-PT"/>
              <a:t>    1173-1175</a:t>
            </a:r>
          </a:p>
        </p:txBody>
      </p:sp>
    </p:spTree>
    <p:extLst>
      <p:ext uri="{BB962C8B-B14F-4D97-AF65-F5344CB8AC3E}">
        <p14:creationId xmlns:p14="http://schemas.microsoft.com/office/powerpoint/2010/main" val="1531236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>
                <a:solidFill>
                  <a:srgbClr val="0070C0"/>
                </a:solidFill>
              </a:rPr>
              <a:t>Documentos literários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/>
              <a:t>Ao mesmo tempo, floresce a </a:t>
            </a:r>
            <a:r>
              <a:rPr lang="pt-PT" b="1" dirty="0">
                <a:solidFill>
                  <a:srgbClr val="0070C0"/>
                </a:solidFill>
              </a:rPr>
              <a:t>produção literária</a:t>
            </a:r>
            <a:r>
              <a:rPr lang="pt-PT" dirty="0"/>
              <a:t>, </a:t>
            </a:r>
            <a:r>
              <a:rPr lang="pt-PT" b="1" dirty="0">
                <a:solidFill>
                  <a:srgbClr val="0070C0"/>
                </a:solidFill>
              </a:rPr>
              <a:t>poética, trovadoresca</a:t>
            </a:r>
            <a:r>
              <a:rPr lang="pt-PT" dirty="0"/>
              <a:t>, escrita não numa linguagem  diferente, mas estilizada numa </a:t>
            </a:r>
            <a:r>
              <a:rPr lang="pt-PT" b="1" dirty="0">
                <a:solidFill>
                  <a:srgbClr val="0070C0"/>
                </a:solidFill>
              </a:rPr>
              <a:t>língua falada</a:t>
            </a:r>
            <a:r>
              <a:rPr lang="pt-PT" dirty="0"/>
              <a:t> dos dois lados do rio Minho e perpetua </a:t>
            </a:r>
            <a:r>
              <a:rPr lang="pt-PT" b="1" dirty="0"/>
              <a:t>arcaísmos</a:t>
            </a:r>
            <a:r>
              <a:rPr lang="pt-PT" dirty="0"/>
              <a:t> e </a:t>
            </a:r>
            <a:r>
              <a:rPr lang="pt-PT" b="1" dirty="0"/>
              <a:t>convencionalismos</a:t>
            </a:r>
            <a:r>
              <a:rPr lang="pt-PT" dirty="0"/>
              <a:t> literários. Surgem </a:t>
            </a:r>
            <a:r>
              <a:rPr lang="pt-PT" b="1" dirty="0"/>
              <a:t>mais de 1500 poemas </a:t>
            </a:r>
            <a:r>
              <a:rPr lang="pt-PT" dirty="0"/>
              <a:t>trovadorescos, </a:t>
            </a:r>
            <a:r>
              <a:rPr lang="pt-PT" dirty="0" err="1"/>
              <a:t>pdroduzidos</a:t>
            </a:r>
            <a:r>
              <a:rPr lang="pt-PT" dirty="0"/>
              <a:t> entre finais do </a:t>
            </a:r>
            <a:r>
              <a:rPr lang="pt-PT" b="1" dirty="0"/>
              <a:t>século XII </a:t>
            </a:r>
            <a:r>
              <a:rPr lang="pt-PT" dirty="0"/>
              <a:t>e a primeira metade do séc. </a:t>
            </a:r>
            <a:r>
              <a:rPr lang="pt-PT" b="1" dirty="0"/>
              <a:t>XIV</a:t>
            </a:r>
            <a:r>
              <a:rPr lang="pt-PT" dirty="0"/>
              <a:t> e que foram conservados em três cancioneiros: </a:t>
            </a:r>
            <a:r>
              <a:rPr lang="pt-PT" b="1" dirty="0"/>
              <a:t>d´Ajuda, d´</a:t>
            </a:r>
            <a:r>
              <a:rPr lang="pt-PT" b="1" dirty="0" err="1"/>
              <a:t>Escarnho</a:t>
            </a:r>
            <a:r>
              <a:rPr lang="pt-PT" b="1" dirty="0"/>
              <a:t> e Maldizer, d´Amigo</a:t>
            </a:r>
            <a:r>
              <a:rPr lang="pt-PT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518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/>
              <a:t> </a:t>
            </a:r>
            <a:br>
              <a:rPr lang="pt-PT"/>
            </a:br>
            <a:r>
              <a:rPr lang="pt-PT" b="1">
                <a:solidFill>
                  <a:srgbClr val="0070C0"/>
                </a:solidFill>
              </a:rPr>
              <a:t>Português antigo  </a:t>
            </a:r>
            <a:r>
              <a:rPr lang="pt-PT" b="1">
                <a:solidFill>
                  <a:srgbClr val="FF0000"/>
                </a:solidFill>
              </a:rPr>
              <a:t>x</a:t>
            </a:r>
            <a:r>
              <a:rPr lang="pt-PT" b="1">
                <a:solidFill>
                  <a:srgbClr val="0070C0"/>
                </a:solidFill>
              </a:rPr>
              <a:t> Galego-português</a:t>
            </a:r>
            <a:br>
              <a:rPr lang="pt-PT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/>
              <a:t>Por </a:t>
            </a:r>
            <a:r>
              <a:rPr lang="pt-PT" b="1" u="sng" dirty="0">
                <a:solidFill>
                  <a:srgbClr val="0070C0"/>
                </a:solidFill>
              </a:rPr>
              <a:t>Português Antigo </a:t>
            </a:r>
            <a:r>
              <a:rPr lang="pt-PT" dirty="0"/>
              <a:t>entenda-se o período da história do português que se inicia com os primeiro documentos escritos em </a:t>
            </a:r>
            <a:r>
              <a:rPr lang="pt-PT" b="1" dirty="0">
                <a:solidFill>
                  <a:srgbClr val="0070C0"/>
                </a:solidFill>
              </a:rPr>
              <a:t>língua vulgar </a:t>
            </a:r>
            <a:r>
              <a:rPr lang="pt-PT" dirty="0"/>
              <a:t>e que se prolonga </a:t>
            </a:r>
            <a:r>
              <a:rPr lang="pt-PT" b="1" dirty="0"/>
              <a:t>até finais do século XIV ou meados do século XV</a:t>
            </a:r>
            <a:r>
              <a:rPr lang="pt-PT" dirty="0"/>
              <a:t>. É a língua de </a:t>
            </a:r>
            <a:r>
              <a:rPr lang="pt-PT" b="1" dirty="0">
                <a:solidFill>
                  <a:srgbClr val="0070C0"/>
                </a:solidFill>
              </a:rPr>
              <a:t>Afonso Henriques </a:t>
            </a:r>
            <a:r>
              <a:rPr lang="pt-PT" dirty="0"/>
              <a:t>e de toda a primeira dinastia. A fase do Português Antigo (e até ao Renascimento) corresponde </a:t>
            </a:r>
            <a:r>
              <a:rPr lang="pt-PT" b="1" dirty="0">
                <a:solidFill>
                  <a:srgbClr val="0070C0"/>
                </a:solidFill>
              </a:rPr>
              <a:t>ao Período Fonético</a:t>
            </a:r>
            <a:r>
              <a:rPr lang="pt-PT" dirty="0"/>
              <a:t>.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b="1" u="sng" dirty="0">
                <a:solidFill>
                  <a:srgbClr val="0070C0"/>
                </a:solidFill>
              </a:rPr>
              <a:t>Galego-Português </a:t>
            </a:r>
            <a:r>
              <a:rPr lang="pt-PT" dirty="0"/>
              <a:t>– é a expressão que deva se reservada para a </a:t>
            </a:r>
            <a:r>
              <a:rPr lang="pt-PT" b="1" dirty="0">
                <a:solidFill>
                  <a:srgbClr val="0070C0"/>
                </a:solidFill>
              </a:rPr>
              <a:t>produção poética</a:t>
            </a:r>
            <a:r>
              <a:rPr lang="pt-PT" dirty="0"/>
              <a:t>, </a:t>
            </a:r>
            <a:r>
              <a:rPr lang="pt-PT" dirty="0" err="1"/>
              <a:t>dinstinguindo-se</a:t>
            </a:r>
            <a:r>
              <a:rPr lang="pt-PT" dirty="0"/>
              <a:t> do Português Antigo que se vai  transformando e distanciando dos outros domínios portugueses.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093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pt-PT"/>
            </a:br>
            <a:r>
              <a:rPr lang="pt-PT" b="1">
                <a:solidFill>
                  <a:srgbClr val="0070C0"/>
                </a:solidFill>
              </a:rPr>
              <a:t> o Português Antigo  =  </a:t>
            </a:r>
            <a:br>
              <a:rPr lang="cs-CZ" b="1">
                <a:solidFill>
                  <a:srgbClr val="0070C0"/>
                </a:solidFill>
              </a:rPr>
            </a:br>
            <a:r>
              <a:rPr lang="pt-PT" b="1">
                <a:solidFill>
                  <a:srgbClr val="0070C0"/>
                </a:solidFill>
              </a:rPr>
              <a:t>o Período Fonético </a:t>
            </a:r>
            <a:br>
              <a:rPr lang="pt-PT" b="1">
                <a:solidFill>
                  <a:srgbClr val="0070C0"/>
                </a:solidFill>
              </a:rPr>
            </a:b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/>
              <a:t>A característica principal deste período é a </a:t>
            </a:r>
          </a:p>
          <a:p>
            <a:pPr marL="0" indent="0" algn="ctr">
              <a:buNone/>
            </a:pPr>
            <a:r>
              <a:rPr lang="pt-PT" b="1" u="sng" dirty="0"/>
              <a:t>LIBERDADE GRÁFICA</a:t>
            </a:r>
          </a:p>
          <a:p>
            <a:pPr marL="0" indent="0" algn="ctr">
              <a:buNone/>
            </a:pPr>
            <a:endParaRPr lang="pt-PT" b="1" dirty="0"/>
          </a:p>
          <a:p>
            <a:pPr marL="0" indent="0" algn="just">
              <a:buNone/>
            </a:pPr>
            <a:r>
              <a:rPr lang="pt-PT" dirty="0"/>
              <a:t>Os escribas adaptavam velhas grafias para representar os novos sons, sendo que surgiam novas grafias. As soluções variavam de escriba para escrita, de documento para documento: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622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Notícia de Torto x Testamento de D-Afonso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b="1" dirty="0"/>
              <a:t>Notícia de Torto </a:t>
            </a:r>
            <a:r>
              <a:rPr lang="pt-PT" dirty="0"/>
              <a:t>–</a:t>
            </a:r>
            <a:r>
              <a:rPr lang="cs-CZ" dirty="0"/>
              <a:t> </a:t>
            </a:r>
            <a:r>
              <a:rPr lang="cs-CZ" dirty="0" err="1"/>
              <a:t>documento</a:t>
            </a:r>
            <a:r>
              <a:rPr lang="cs-CZ" dirty="0"/>
              <a:t> </a:t>
            </a:r>
            <a:r>
              <a:rPr lang="cs-CZ" dirty="0" err="1"/>
              <a:t>informal</a:t>
            </a:r>
            <a:r>
              <a:rPr lang="cs-CZ" dirty="0"/>
              <a:t>, </a:t>
            </a:r>
            <a:r>
              <a:rPr lang="cs-CZ" dirty="0" err="1"/>
              <a:t>escrito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pergaminho</a:t>
            </a:r>
            <a:r>
              <a:rPr lang="cs-CZ" dirty="0"/>
              <a:t>, </a:t>
            </a:r>
            <a:r>
              <a:rPr lang="cs-CZ" dirty="0" err="1"/>
              <a:t>relata</a:t>
            </a:r>
            <a:r>
              <a:rPr lang="cs-CZ" dirty="0"/>
              <a:t> os </a:t>
            </a:r>
            <a:r>
              <a:rPr lang="cs-CZ" dirty="0" err="1"/>
              <a:t>tortos</a:t>
            </a:r>
            <a:r>
              <a:rPr lang="cs-CZ" dirty="0"/>
              <a:t> (as </a:t>
            </a:r>
            <a:r>
              <a:rPr lang="cs-CZ" dirty="0" err="1"/>
              <a:t>ofensas</a:t>
            </a:r>
            <a:r>
              <a:rPr lang="cs-CZ" dirty="0"/>
              <a:t>) </a:t>
            </a:r>
            <a:r>
              <a:rPr lang="cs-CZ" dirty="0" err="1"/>
              <a:t>sofridos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Louren</a:t>
            </a:r>
            <a:r>
              <a:rPr lang="pt-PT" dirty="0" err="1"/>
              <a:t>ço</a:t>
            </a:r>
            <a:r>
              <a:rPr lang="pt-PT" dirty="0"/>
              <a:t> Fernandes da Cunha.  </a:t>
            </a:r>
            <a:r>
              <a:rPr lang="cs-CZ" dirty="0"/>
              <a:t>O</a:t>
            </a:r>
            <a:r>
              <a:rPr lang="pt-PT" dirty="0"/>
              <a:t>s notários esforçavam-se por  verter num modelo </a:t>
            </a:r>
            <a:r>
              <a:rPr lang="pt-PT" dirty="0" err="1"/>
              <a:t>latin</a:t>
            </a:r>
            <a:r>
              <a:rPr lang="cs-CZ" dirty="0"/>
              <a:t>o</a:t>
            </a:r>
            <a:r>
              <a:rPr lang="pt-BR" dirty="0"/>
              <a:t> </a:t>
            </a:r>
            <a:r>
              <a:rPr lang="pt-PT" dirty="0"/>
              <a:t>o os novos fonemas – o resultado </a:t>
            </a:r>
            <a:r>
              <a:rPr lang="cs-CZ" dirty="0"/>
              <a:t>é</a:t>
            </a:r>
            <a:r>
              <a:rPr lang="pt-PT" dirty="0"/>
              <a:t> uma escrita individualizada oscilando entre formas latinas e romances.</a:t>
            </a:r>
            <a:r>
              <a:rPr lang="cs-CZ" dirty="0"/>
              <a:t> O </a:t>
            </a:r>
            <a:r>
              <a:rPr lang="cs-CZ" dirty="0" err="1"/>
              <a:t>texto</a:t>
            </a:r>
            <a:r>
              <a:rPr lang="cs-CZ" dirty="0"/>
              <a:t> </a:t>
            </a:r>
            <a:r>
              <a:rPr lang="cs-CZ" dirty="0" err="1"/>
              <a:t>provavelmente</a:t>
            </a:r>
            <a:r>
              <a:rPr lang="cs-CZ" dirty="0"/>
              <a:t> </a:t>
            </a:r>
            <a:r>
              <a:rPr lang="cs-CZ" dirty="0" err="1"/>
              <a:t>reflete</a:t>
            </a:r>
            <a:r>
              <a:rPr lang="cs-CZ" dirty="0"/>
              <a:t> o </a:t>
            </a:r>
            <a:r>
              <a:rPr lang="cs-CZ" dirty="0" err="1"/>
              <a:t>dialeto</a:t>
            </a:r>
            <a:r>
              <a:rPr lang="cs-CZ" dirty="0"/>
              <a:t> do </a:t>
            </a:r>
            <a:r>
              <a:rPr lang="cs-CZ" dirty="0" err="1"/>
              <a:t>Minho</a:t>
            </a:r>
            <a:r>
              <a:rPr lang="cs-CZ" dirty="0"/>
              <a:t>.</a:t>
            </a:r>
            <a:endParaRPr lang="pt-PT" dirty="0"/>
          </a:p>
          <a:p>
            <a:r>
              <a:rPr lang="pt-PT" b="1" dirty="0"/>
              <a:t>Testamento de Afonso II </a:t>
            </a:r>
            <a:r>
              <a:rPr lang="pt-PT" dirty="0"/>
              <a:t>– </a:t>
            </a:r>
            <a:r>
              <a:rPr lang="cs-CZ" dirty="0"/>
              <a:t> </a:t>
            </a:r>
            <a:r>
              <a:rPr lang="cs-CZ" dirty="0" err="1"/>
              <a:t>documento</a:t>
            </a:r>
            <a:r>
              <a:rPr lang="cs-CZ" dirty="0"/>
              <a:t> </a:t>
            </a:r>
            <a:r>
              <a:rPr lang="cs-CZ" dirty="0" err="1"/>
              <a:t>régio</a:t>
            </a:r>
            <a:r>
              <a:rPr lang="cs-CZ" dirty="0"/>
              <a:t> (o </a:t>
            </a:r>
            <a:r>
              <a:rPr lang="cs-CZ" dirty="0" err="1"/>
              <a:t>primeiro</a:t>
            </a:r>
            <a:r>
              <a:rPr lang="cs-CZ" dirty="0"/>
              <a:t>), </a:t>
            </a:r>
            <a:r>
              <a:rPr lang="pt-PT" dirty="0"/>
              <a:t>produzido em português mais estável, com o nivel mais nivelado.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997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/>
              <a:t> </a:t>
            </a:r>
            <a:br>
              <a:rPr lang="pt-PT"/>
            </a:br>
            <a:br>
              <a:rPr lang="pt-PT"/>
            </a:br>
            <a:r>
              <a:rPr lang="pt-PT" b="1">
                <a:solidFill>
                  <a:srgbClr val="0070C0"/>
                </a:solidFill>
              </a:rPr>
              <a:t>Testamento de </a:t>
            </a:r>
            <a:r>
              <a:rPr lang="pt-PT" b="1" i="1">
                <a:solidFill>
                  <a:srgbClr val="0070C0"/>
                </a:solidFill>
              </a:rPr>
              <a:t>Afonso II </a:t>
            </a:r>
            <a:r>
              <a:rPr lang="pt-PT" b="1">
                <a:solidFill>
                  <a:srgbClr val="0070C0"/>
                </a:solidFill>
              </a:rPr>
              <a:t>e </a:t>
            </a:r>
            <a:r>
              <a:rPr lang="pt-PT" b="1" i="1">
                <a:solidFill>
                  <a:srgbClr val="0070C0"/>
                </a:solidFill>
              </a:rPr>
              <a:t>Notícia de Torto  </a:t>
            </a:r>
            <a:br>
              <a:rPr lang="pt-PT" b="1">
                <a:solidFill>
                  <a:srgbClr val="0070C0"/>
                </a:solidFill>
              </a:rPr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dirty="0"/>
              <a:t>A análise dos doisdocumentos permite observar </a:t>
            </a:r>
          </a:p>
          <a:p>
            <a:pPr marL="0" indent="0" algn="ctr">
              <a:buNone/>
            </a:pPr>
            <a:r>
              <a:rPr lang="pt-PT" b="1" u="sng" dirty="0"/>
              <a:t>duas tradições diferentes:</a:t>
            </a:r>
          </a:p>
          <a:p>
            <a:pPr marL="0" indent="0" algn="ctr">
              <a:buNone/>
            </a:pPr>
            <a:endParaRPr lang="pt-PT" b="1" u="sng" dirty="0"/>
          </a:p>
          <a:p>
            <a:pPr marL="514350" indent="-514350" algn="just">
              <a:buAutoNum type="arabicPeriod"/>
            </a:pPr>
            <a:r>
              <a:rPr lang="pt-PT" dirty="0"/>
              <a:t>no caso da </a:t>
            </a:r>
            <a:r>
              <a:rPr lang="pt-PT" b="1" i="1" dirty="0">
                <a:solidFill>
                  <a:srgbClr val="0070C0"/>
                </a:solidFill>
              </a:rPr>
              <a:t>Notícia de Torto</a:t>
            </a:r>
            <a:r>
              <a:rPr lang="pt-PT" dirty="0"/>
              <a:t>, vê-se que o trabalho é um fruto de notários, que, isolados, </a:t>
            </a:r>
            <a:r>
              <a:rPr lang="pt-PT" b="1" dirty="0">
                <a:solidFill>
                  <a:srgbClr val="0070C0"/>
                </a:solidFill>
              </a:rPr>
              <a:t>tentam verter </a:t>
            </a:r>
            <a:r>
              <a:rPr lang="pt-PT" dirty="0"/>
              <a:t>nom modelo latino os </a:t>
            </a:r>
            <a:r>
              <a:rPr lang="pt-PT" b="1" dirty="0">
                <a:solidFill>
                  <a:srgbClr val="0070C0"/>
                </a:solidFill>
              </a:rPr>
              <a:t>novos fonemas </a:t>
            </a:r>
            <a:r>
              <a:rPr lang="pt-PT" dirty="0"/>
              <a:t>da língua que ouvem. Assim surte uma </a:t>
            </a:r>
            <a:r>
              <a:rPr lang="pt-PT" b="1" dirty="0">
                <a:solidFill>
                  <a:srgbClr val="0070C0"/>
                </a:solidFill>
              </a:rPr>
              <a:t>escrita individualizada</a:t>
            </a:r>
            <a:r>
              <a:rPr lang="pt-PT" dirty="0"/>
              <a:t>, oscilando entre formas latinas e romances.</a:t>
            </a:r>
          </a:p>
          <a:p>
            <a:pPr marL="514350" indent="-514350" algn="just">
              <a:buAutoNum type="arabicPeriod"/>
            </a:pPr>
            <a:endParaRPr lang="pt-PT" dirty="0"/>
          </a:p>
          <a:p>
            <a:pPr marL="514350" indent="-514350" algn="just">
              <a:buAutoNum type="arabicPeriod"/>
            </a:pPr>
            <a:r>
              <a:rPr lang="pt-PT" dirty="0"/>
              <a:t>no caso do </a:t>
            </a:r>
            <a:r>
              <a:rPr lang="pt-PT" b="1" i="1" dirty="0">
                <a:solidFill>
                  <a:srgbClr val="0070C0"/>
                </a:solidFill>
              </a:rPr>
              <a:t>Testamento de Afonso II</a:t>
            </a:r>
            <a:r>
              <a:rPr lang="pt-PT" dirty="0"/>
              <a:t>, que foi produzido numa . Chancelaria régia, atesta-se um </a:t>
            </a:r>
            <a:r>
              <a:rPr lang="pt-PT" b="1" dirty="0">
                <a:solidFill>
                  <a:srgbClr val="0070C0"/>
                </a:solidFill>
              </a:rPr>
              <a:t>ambiente mais estável </a:t>
            </a:r>
            <a:r>
              <a:rPr lang="pt-PT" dirty="0"/>
              <a:t>, escolhas e convenções mais niveladas, constituicão de </a:t>
            </a:r>
            <a:r>
              <a:rPr lang="pt-PT" b="1" dirty="0">
                <a:solidFill>
                  <a:srgbClr val="0070C0"/>
                </a:solidFill>
              </a:rPr>
              <a:t>normas gráficas</a:t>
            </a:r>
            <a:r>
              <a:rPr lang="pt-PT" b="1" dirty="0"/>
              <a:t>. </a:t>
            </a:r>
            <a:r>
              <a:rPr lang="pt-PT" dirty="0"/>
              <a:t>é o primeiro documento régio, de que foram feitas treze cópias, de que restaram duas: uma conservada em Lisboa, outra em Toledo.  Muito frequentemente, as duas cópias são objecto de análises diacrónicas. Existem variações embora não tão radicais e frequentes como na Notícia de Torto.</a:t>
            </a:r>
          </a:p>
        </p:txBody>
      </p:sp>
    </p:spTree>
    <p:extLst>
      <p:ext uri="{BB962C8B-B14F-4D97-AF65-F5344CB8AC3E}">
        <p14:creationId xmlns:p14="http://schemas.microsoft.com/office/powerpoint/2010/main" val="337617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Problemas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investiga</a:t>
            </a:r>
            <a:r>
              <a:rPr lang="pt-P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ção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 Limitação: a língua escrita não reflete exatamente a língua </a:t>
            </a:r>
            <a:r>
              <a:rPr lang="pt-PT" dirty="0" err="1"/>
              <a:t>falad</a:t>
            </a:r>
            <a:r>
              <a:rPr lang="cs-CZ" dirty="0"/>
              <a:t>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94915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EA275-AC7C-4C59-8AFE-1A6D4016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solidFill>
                  <a:schemeClr val="tx2"/>
                </a:solidFill>
                <a:highlight>
                  <a:srgbClr val="FFFF00"/>
                </a:highlight>
              </a:rPr>
              <a:t>Português do século XII. </a:t>
            </a:r>
            <a:endParaRPr lang="cs-CZ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35EAD5-CB98-4B0C-8785-153538C3C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 </a:t>
            </a:r>
            <a:r>
              <a:rPr lang="cs-CZ" dirty="0" err="1"/>
              <a:t>documentos</a:t>
            </a:r>
            <a:r>
              <a:rPr lang="pt-PT" dirty="0"/>
              <a:t> permitem caracterizar </a:t>
            </a:r>
            <a:r>
              <a:rPr lang="cs-CZ" dirty="0"/>
              <a:t> o </a:t>
            </a:r>
            <a:r>
              <a:rPr lang="cs-CZ" dirty="0" err="1"/>
              <a:t>portugu</a:t>
            </a:r>
            <a:r>
              <a:rPr lang="pt-PT" dirty="0" err="1"/>
              <a:t>ês</a:t>
            </a:r>
            <a:r>
              <a:rPr lang="pt-PT" dirty="0"/>
              <a:t> do século XII.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885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i="1"/>
              <a:t>Exemplificação</a:t>
            </a:r>
            <a:r>
              <a:rPr lang="pt-PT"/>
              <a:t>: </a:t>
            </a:r>
            <a:r>
              <a:rPr lang="pt-PT" b="1"/>
              <a:t>palatal nh</a:t>
            </a:r>
            <a:br>
              <a:rPr lang="pt-PT" b="1"/>
            </a:b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>
                <a:solidFill>
                  <a:srgbClr val="0070C0"/>
                </a:solidFill>
              </a:rPr>
              <a:t>Notícia do Torto</a:t>
            </a:r>
            <a:r>
              <a:rPr lang="pt-PT" dirty="0"/>
              <a:t>: </a:t>
            </a:r>
          </a:p>
          <a:p>
            <a:pPr marL="0" indent="0" algn="just">
              <a:buNone/>
            </a:pPr>
            <a:r>
              <a:rPr lang="pt-PT" dirty="0"/>
              <a:t>quinione (quinhão) = </a:t>
            </a:r>
            <a:r>
              <a:rPr lang="cs-CZ" dirty="0"/>
              <a:t>část, podíl, dědictví, uskupení pěti</a:t>
            </a:r>
            <a:endParaRPr lang="pt-PT" dirty="0"/>
          </a:p>
          <a:p>
            <a:pPr marL="514350" indent="-514350" algn="just">
              <a:buAutoNum type="arabicPeriod"/>
            </a:pPr>
            <a:r>
              <a:rPr lang="pt-PT" b="1" dirty="0"/>
              <a:t>qui</a:t>
            </a:r>
            <a:r>
              <a:rPr lang="pt-PT" b="1" u="sng" dirty="0"/>
              <a:t>n</a:t>
            </a:r>
            <a:r>
              <a:rPr lang="pt-PT" b="1" dirty="0"/>
              <a:t>õ</a:t>
            </a:r>
            <a:r>
              <a:rPr lang="pt-PT" dirty="0"/>
              <a:t> </a:t>
            </a:r>
          </a:p>
          <a:p>
            <a:pPr marL="514350" indent="-514350" algn="just">
              <a:buAutoNum type="arabicPeriod"/>
            </a:pPr>
            <a:r>
              <a:rPr lang="pt-PT" b="1" dirty="0"/>
              <a:t>qui</a:t>
            </a:r>
            <a:r>
              <a:rPr lang="pt-PT" b="1" u="sng" dirty="0"/>
              <a:t>ni</a:t>
            </a:r>
            <a:r>
              <a:rPr lang="pt-PT" b="1" dirty="0"/>
              <a:t>õ  </a:t>
            </a:r>
          </a:p>
          <a:p>
            <a:pPr marL="514350" indent="-514350" algn="just">
              <a:buAutoNum type="arabicPeriod"/>
            </a:pPr>
            <a:r>
              <a:rPr lang="pt-PT" b="1" dirty="0"/>
              <a:t>qui</a:t>
            </a:r>
            <a:r>
              <a:rPr lang="pt-PT" b="1" u="sng" dirty="0"/>
              <a:t>nnõ</a:t>
            </a:r>
            <a:r>
              <a:rPr lang="pt-PT" b="1" dirty="0"/>
              <a:t>s</a:t>
            </a:r>
            <a:r>
              <a:rPr lang="pt-PT" dirty="0"/>
              <a:t> (no latim não existia </a:t>
            </a:r>
            <a:r>
              <a:rPr lang="pt-PT" b="1" dirty="0"/>
              <a:t>ã, õ</a:t>
            </a:r>
            <a:r>
              <a:rPr lang="pt-PT" dirty="0"/>
              <a:t>, nem </a:t>
            </a:r>
            <a:r>
              <a:rPr lang="pt-PT" b="1" dirty="0"/>
              <a:t>nh</a:t>
            </a:r>
            <a:r>
              <a:rPr lang="pt-PT" dirty="0"/>
              <a:t> – por isso, os escribas hesitam entre: </a:t>
            </a:r>
            <a:r>
              <a:rPr lang="pt-PT" b="1" dirty="0"/>
              <a:t>n, ni, nn</a:t>
            </a:r>
            <a:r>
              <a:rPr lang="pt-PT" dirty="0"/>
              <a:t>)</a:t>
            </a:r>
          </a:p>
          <a:p>
            <a:pPr marL="514350" indent="-514350" algn="just">
              <a:buAutoNum type="arabicPeriod"/>
            </a:pPr>
            <a:endParaRPr lang="pt-PT" dirty="0"/>
          </a:p>
          <a:p>
            <a:pPr marL="0" indent="0" algn="ctr">
              <a:buNone/>
            </a:pPr>
            <a:r>
              <a:rPr lang="pt-PT" b="1" dirty="0">
                <a:solidFill>
                  <a:srgbClr val="0070C0"/>
                </a:solidFill>
              </a:rPr>
              <a:t>Testamento de Afonso II</a:t>
            </a:r>
            <a:r>
              <a:rPr lang="cs-CZ" dirty="0"/>
              <a:t>: </a:t>
            </a:r>
            <a:endParaRPr lang="pt-PT" dirty="0"/>
          </a:p>
          <a:p>
            <a:pPr marL="0" indent="0" algn="just">
              <a:buNone/>
            </a:pPr>
            <a:r>
              <a:rPr lang="cs-CZ" dirty="0"/>
              <a:t>se</a:t>
            </a:r>
            <a:r>
              <a:rPr lang="cs-CZ" b="1" dirty="0"/>
              <a:t>ni</a:t>
            </a:r>
            <a:r>
              <a:rPr lang="cs-CZ" dirty="0"/>
              <a:t>or, </a:t>
            </a:r>
            <a:r>
              <a:rPr lang="cs-CZ" dirty="0" err="1"/>
              <a:t>te</a:t>
            </a:r>
            <a:r>
              <a:rPr lang="cs-CZ" b="1" dirty="0" err="1"/>
              <a:t>ni</a:t>
            </a:r>
            <a:r>
              <a:rPr lang="cs-CZ" dirty="0" err="1"/>
              <a:t>o</a:t>
            </a:r>
            <a:r>
              <a:rPr lang="cs-CZ" dirty="0"/>
              <a:t>, </a:t>
            </a:r>
            <a:r>
              <a:rPr lang="cs-CZ" dirty="0" err="1"/>
              <a:t>Ju</a:t>
            </a:r>
            <a:r>
              <a:rPr lang="cs-CZ" b="1" dirty="0" err="1"/>
              <a:t>ni</a:t>
            </a:r>
            <a:r>
              <a:rPr lang="cs-CZ" dirty="0" err="1"/>
              <a:t>o</a:t>
            </a:r>
            <a:r>
              <a:rPr lang="cs-CZ" dirty="0"/>
              <a:t> – </a:t>
            </a:r>
            <a:r>
              <a:rPr lang="cs-CZ" dirty="0" err="1"/>
              <a:t>apenas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vers</a:t>
            </a:r>
            <a:r>
              <a:rPr lang="pt-PT" dirty="0"/>
              <a:t>ão: -</a:t>
            </a:r>
            <a:r>
              <a:rPr lang="pt-PT" b="1" dirty="0"/>
              <a:t>ni-</a:t>
            </a:r>
          </a:p>
          <a:p>
            <a:pPr marL="0" indent="0" algn="just">
              <a:buNone/>
            </a:pP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755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>
                <a:solidFill>
                  <a:srgbClr val="0070C0"/>
                </a:solidFill>
              </a:rPr>
              <a:t>vocalismo 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/>
              <a:t>a abundância de sequências hiáticas resultantes da síncope das </a:t>
            </a:r>
            <a:r>
              <a:rPr lang="pt-PT" b="1" dirty="0"/>
              <a:t>oclusivas sonoras  </a:t>
            </a:r>
            <a:r>
              <a:rPr lang="pt-PT" dirty="0"/>
              <a:t>e de </a:t>
            </a:r>
            <a:r>
              <a:rPr lang="pt-PT" b="1" dirty="0"/>
              <a:t>–n- </a:t>
            </a:r>
            <a:r>
              <a:rPr lang="pt-PT" dirty="0"/>
              <a:t>e </a:t>
            </a:r>
            <a:r>
              <a:rPr lang="pt-PT" b="1" dirty="0"/>
              <a:t>–l- </a:t>
            </a:r>
            <a:r>
              <a:rPr lang="pt-PT" dirty="0"/>
              <a:t>intervocálicos: </a:t>
            </a:r>
          </a:p>
          <a:p>
            <a:pPr lvl="3"/>
            <a:r>
              <a:rPr lang="pt-PT" dirty="0"/>
              <a:t>VI</a:t>
            </a:r>
            <a:r>
              <a:rPr lang="pt-PT" b="1" dirty="0"/>
              <a:t>D</a:t>
            </a:r>
            <a:r>
              <a:rPr lang="pt-PT" dirty="0"/>
              <a:t>I	VI-I		VI</a:t>
            </a:r>
          </a:p>
          <a:p>
            <a:pPr lvl="3"/>
            <a:r>
              <a:rPr lang="pt-PT" dirty="0"/>
              <a:t>SO</a:t>
            </a:r>
            <a:r>
              <a:rPr lang="pt-PT" b="1" dirty="0"/>
              <a:t>L</a:t>
            </a:r>
            <a:r>
              <a:rPr lang="pt-PT" dirty="0"/>
              <a:t>O	SO-O		SÓ</a:t>
            </a:r>
          </a:p>
          <a:p>
            <a:pPr lvl="3"/>
            <a:r>
              <a:rPr lang="pt-PT" dirty="0"/>
              <a:t>TE</a:t>
            </a:r>
            <a:r>
              <a:rPr lang="pt-PT" b="1" dirty="0"/>
              <a:t>L</a:t>
            </a:r>
            <a:r>
              <a:rPr lang="pt-PT" dirty="0"/>
              <a:t>A	TE-A		TE</a:t>
            </a:r>
            <a:r>
              <a:rPr lang="pt-PT" b="1" dirty="0"/>
              <a:t>I</a:t>
            </a:r>
            <a:r>
              <a:rPr lang="pt-PT" dirty="0"/>
              <a:t>A</a:t>
            </a:r>
          </a:p>
          <a:p>
            <a:pPr lvl="3"/>
            <a:r>
              <a:rPr lang="pt-PT" dirty="0"/>
              <a:t>VI</a:t>
            </a:r>
            <a:r>
              <a:rPr lang="pt-PT" b="1" dirty="0"/>
              <a:t>N</a:t>
            </a:r>
            <a:r>
              <a:rPr lang="pt-PT" dirty="0"/>
              <a:t>U	V</a:t>
            </a:r>
            <a:r>
              <a:rPr lang="pt-PT" dirty="0">
                <a:latin typeface="Times New Roman"/>
                <a:cs typeface="Times New Roman"/>
              </a:rPr>
              <a:t>ĩ</a:t>
            </a:r>
            <a:r>
              <a:rPr lang="pt-PT" dirty="0"/>
              <a:t>-U		VI</a:t>
            </a:r>
            <a:r>
              <a:rPr lang="pt-PT" b="1" dirty="0"/>
              <a:t>NH</a:t>
            </a:r>
            <a:r>
              <a:rPr lang="pt-PT" dirty="0"/>
              <a:t>O</a:t>
            </a:r>
          </a:p>
          <a:p>
            <a:pPr lvl="3"/>
            <a:r>
              <a:rPr lang="pt-PT" dirty="0"/>
              <a:t>MA</a:t>
            </a:r>
            <a:r>
              <a:rPr lang="pt-PT" b="1" dirty="0"/>
              <a:t>N</a:t>
            </a:r>
            <a:r>
              <a:rPr lang="pt-PT" dirty="0"/>
              <a:t>U	MÃ-O		MÃO</a:t>
            </a:r>
          </a:p>
          <a:p>
            <a:pPr lvl="3"/>
            <a:r>
              <a:rPr lang="pt-PT" dirty="0"/>
              <a:t>MA</a:t>
            </a:r>
            <a:r>
              <a:rPr lang="pt-PT" b="1" dirty="0"/>
              <a:t>N</a:t>
            </a:r>
            <a:r>
              <a:rPr lang="pt-PT" dirty="0"/>
              <a:t>OS	MÃ-OS		MÃOS</a:t>
            </a:r>
          </a:p>
          <a:p>
            <a:pPr lvl="3"/>
            <a:r>
              <a:rPr lang="pt-PT" dirty="0"/>
              <a:t>PA</a:t>
            </a:r>
            <a:r>
              <a:rPr lang="pt-PT" b="1" dirty="0"/>
              <a:t>N</a:t>
            </a:r>
            <a:r>
              <a:rPr lang="pt-PT" dirty="0"/>
              <a:t>ES	PÃ-ES		PÃES</a:t>
            </a:r>
          </a:p>
          <a:p>
            <a:pPr lvl="3"/>
            <a:r>
              <a:rPr lang="pt-PT" dirty="0"/>
              <a:t>LEONES 	LEÕ-ES		LEÕES</a:t>
            </a:r>
          </a:p>
        </p:txBody>
      </p:sp>
    </p:spTree>
    <p:extLst>
      <p:ext uri="{BB962C8B-B14F-4D97-AF65-F5344CB8AC3E}">
        <p14:creationId xmlns:p14="http://schemas.microsoft.com/office/powerpoint/2010/main" val="3107210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</a:rPr>
              <a:t>Vocalismo – terminações nominais e verbais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latin typeface="Times New Roman"/>
                <a:cs typeface="Times New Roman"/>
              </a:rPr>
              <a:t>as terminações nominais e verbais </a:t>
            </a: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dirty="0">
                <a:latin typeface="Times New Roman"/>
                <a:cs typeface="Times New Roman"/>
              </a:rPr>
              <a:t>  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anu 	= ão </a:t>
            </a:r>
            <a:r>
              <a:rPr lang="pt-PT" b="1" dirty="0">
                <a:latin typeface="Times New Roman"/>
                <a:cs typeface="Times New Roman"/>
              </a:rPr>
              <a:t>/ma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>
                <a:latin typeface="Times New Roman"/>
                <a:cs typeface="Times New Roman"/>
              </a:rPr>
              <a:t>u = m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o/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ane = ãe </a:t>
            </a:r>
            <a:r>
              <a:rPr lang="pt-PT" b="1" dirty="0">
                <a:latin typeface="Times New Roman"/>
                <a:cs typeface="Times New Roman"/>
              </a:rPr>
              <a:t>/pa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>
                <a:latin typeface="Times New Roman"/>
                <a:cs typeface="Times New Roman"/>
              </a:rPr>
              <a:t>e</a:t>
            </a:r>
            <a:r>
              <a:rPr lang="pt-PT" b="1" strike="sngStrike" dirty="0">
                <a:latin typeface="Times New Roman"/>
                <a:cs typeface="Times New Roman"/>
              </a:rPr>
              <a:t>m</a:t>
            </a:r>
            <a:r>
              <a:rPr lang="pt-PT" b="1" dirty="0">
                <a:latin typeface="Times New Roman"/>
                <a:cs typeface="Times New Roman"/>
              </a:rPr>
              <a:t>=p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e/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ant = ã </a:t>
            </a:r>
            <a:r>
              <a:rPr lang="pt-PT" b="1" dirty="0">
                <a:latin typeface="Times New Roman"/>
                <a:cs typeface="Times New Roman"/>
              </a:rPr>
              <a:t>/catab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ant</a:t>
            </a:r>
            <a:r>
              <a:rPr lang="pt-PT" b="1" dirty="0">
                <a:latin typeface="Times New Roman"/>
                <a:cs typeface="Times New Roman"/>
              </a:rPr>
              <a:t> /cantav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/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one = õ </a:t>
            </a:r>
            <a:r>
              <a:rPr lang="pt-PT" b="1" dirty="0">
                <a:latin typeface="Times New Roman"/>
                <a:cs typeface="Times New Roman"/>
              </a:rPr>
              <a:t>/cora</a:t>
            </a:r>
            <a:r>
              <a:rPr lang="pt-PT" b="1" u="sng" dirty="0">
                <a:latin typeface="Times New Roman"/>
                <a:cs typeface="Times New Roman"/>
              </a:rPr>
              <a:t>tio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>
                <a:latin typeface="Times New Roman"/>
                <a:cs typeface="Times New Roman"/>
              </a:rPr>
              <a:t>e</a:t>
            </a:r>
            <a:r>
              <a:rPr lang="pt-PT" b="1" dirty="0">
                <a:latin typeface="Times New Roman"/>
                <a:cs typeface="Times New Roman"/>
              </a:rPr>
              <a:t>=cora</a:t>
            </a:r>
            <a:r>
              <a:rPr lang="pt-PT" b="1" u="sng" dirty="0">
                <a:latin typeface="Times New Roman"/>
                <a:cs typeface="Times New Roman"/>
              </a:rPr>
              <a:t>ç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>
                <a:latin typeface="Times New Roman"/>
                <a:cs typeface="Times New Roman"/>
              </a:rPr>
              <a:t>/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unt = õ </a:t>
            </a:r>
            <a:r>
              <a:rPr lang="pt-PT" b="1" dirty="0">
                <a:latin typeface="Times New Roman"/>
                <a:cs typeface="Times New Roman"/>
              </a:rPr>
              <a:t>/ s</a:t>
            </a:r>
            <a:r>
              <a:rPr lang="pt-PT" b="1" strike="sngStrike" dirty="0">
                <a:latin typeface="Times New Roman"/>
                <a:cs typeface="Times New Roman"/>
              </a:rPr>
              <a:t>u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>
                <a:latin typeface="Times New Roman"/>
                <a:cs typeface="Times New Roman"/>
              </a:rPr>
              <a:t>t</a:t>
            </a:r>
            <a:r>
              <a:rPr lang="pt-PT" b="1" dirty="0">
                <a:latin typeface="Times New Roman"/>
                <a:cs typeface="Times New Roman"/>
              </a:rPr>
              <a:t> = s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>
                <a:latin typeface="Times New Roman"/>
                <a:cs typeface="Times New Roman"/>
              </a:rPr>
              <a:t>/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68900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</a:rPr>
              <a:t>Vocalismo – terminações nominais e verbais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anu 	= ão </a:t>
            </a:r>
            <a:r>
              <a:rPr lang="pt-PT" b="1" dirty="0">
                <a:latin typeface="Times New Roman"/>
                <a:cs typeface="Times New Roman"/>
              </a:rPr>
              <a:t>/ma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>
                <a:latin typeface="Times New Roman"/>
                <a:cs typeface="Times New Roman"/>
              </a:rPr>
              <a:t>u = m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o/ m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os </a:t>
            </a:r>
            <a:r>
              <a:rPr lang="pt-PT" i="1" dirty="0">
                <a:latin typeface="Times New Roman"/>
                <a:cs typeface="Times New Roman"/>
              </a:rPr>
              <a:t>hoje mão/mãos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ane = ãe </a:t>
            </a:r>
            <a:r>
              <a:rPr lang="pt-PT" b="1" dirty="0">
                <a:latin typeface="Times New Roman"/>
                <a:cs typeface="Times New Roman"/>
              </a:rPr>
              <a:t>/pa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dirty="0">
                <a:latin typeface="Times New Roman"/>
                <a:cs typeface="Times New Roman"/>
              </a:rPr>
              <a:t>e</a:t>
            </a:r>
            <a:r>
              <a:rPr lang="pt-PT" b="1" strike="sngStrike" dirty="0">
                <a:latin typeface="Times New Roman"/>
                <a:cs typeface="Times New Roman"/>
              </a:rPr>
              <a:t>m</a:t>
            </a:r>
            <a:r>
              <a:rPr lang="pt-PT" b="1" dirty="0">
                <a:latin typeface="Times New Roman"/>
                <a:cs typeface="Times New Roman"/>
              </a:rPr>
              <a:t>=p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/p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es  </a:t>
            </a:r>
            <a:r>
              <a:rPr lang="pt-PT" i="1" dirty="0">
                <a:latin typeface="Times New Roman"/>
                <a:cs typeface="Times New Roman"/>
              </a:rPr>
              <a:t>hoje pão/pães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ant = ã </a:t>
            </a:r>
            <a:r>
              <a:rPr lang="pt-PT" b="1" dirty="0">
                <a:latin typeface="Times New Roman"/>
                <a:cs typeface="Times New Roman"/>
              </a:rPr>
              <a:t>/catab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ant</a:t>
            </a:r>
            <a:r>
              <a:rPr lang="pt-PT" b="1" dirty="0">
                <a:latin typeface="Times New Roman"/>
                <a:cs typeface="Times New Roman"/>
              </a:rPr>
              <a:t> /cantav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dirty="0">
                <a:latin typeface="Times New Roman"/>
                <a:cs typeface="Times New Roman"/>
              </a:rPr>
              <a:t>/</a:t>
            </a:r>
            <a:r>
              <a:rPr lang="pt-PT" i="1" dirty="0">
                <a:latin typeface="Times New Roman"/>
                <a:cs typeface="Times New Roman"/>
              </a:rPr>
              <a:t> hoje cantavam</a:t>
            </a:r>
            <a:endParaRPr lang="pt-PT" b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one = õ </a:t>
            </a:r>
            <a:r>
              <a:rPr lang="pt-PT" b="1" dirty="0">
                <a:latin typeface="Times New Roman"/>
                <a:cs typeface="Times New Roman"/>
              </a:rPr>
              <a:t>/cora</a:t>
            </a:r>
            <a:r>
              <a:rPr lang="pt-PT" b="1" u="sng" dirty="0">
                <a:latin typeface="Times New Roman"/>
                <a:cs typeface="Times New Roman"/>
              </a:rPr>
              <a:t>tio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>
                <a:latin typeface="Times New Roman"/>
                <a:cs typeface="Times New Roman"/>
              </a:rPr>
              <a:t>e</a:t>
            </a:r>
            <a:r>
              <a:rPr lang="pt-PT" b="1" dirty="0">
                <a:latin typeface="Times New Roman"/>
                <a:cs typeface="Times New Roman"/>
              </a:rPr>
              <a:t>=cora</a:t>
            </a:r>
            <a:r>
              <a:rPr lang="pt-PT" b="1" u="sng" dirty="0">
                <a:latin typeface="Times New Roman"/>
                <a:cs typeface="Times New Roman"/>
              </a:rPr>
              <a:t>ç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>
                <a:latin typeface="Times New Roman"/>
                <a:cs typeface="Times New Roman"/>
              </a:rPr>
              <a:t>/cora</a:t>
            </a:r>
            <a:r>
              <a:rPr lang="pt-PT" b="1" u="sng" dirty="0">
                <a:latin typeface="Times New Roman"/>
                <a:cs typeface="Times New Roman"/>
              </a:rPr>
              <a:t>ç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>
                <a:latin typeface="Times New Roman"/>
                <a:cs typeface="Times New Roman"/>
              </a:rPr>
              <a:t>es</a:t>
            </a:r>
            <a:r>
              <a:rPr lang="pt-PT" i="1" dirty="0">
                <a:latin typeface="Times New Roman"/>
                <a:cs typeface="Times New Roman"/>
              </a:rPr>
              <a:t> hoje coraçãò/corações</a:t>
            </a:r>
            <a:endParaRPr lang="pt-PT" b="1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unt = õ </a:t>
            </a:r>
            <a:r>
              <a:rPr lang="pt-PT" b="1" dirty="0">
                <a:latin typeface="Times New Roman"/>
                <a:cs typeface="Times New Roman"/>
              </a:rPr>
              <a:t>/ s</a:t>
            </a:r>
            <a:r>
              <a:rPr lang="pt-PT" b="1" strike="sngStrike" dirty="0">
                <a:latin typeface="Times New Roman"/>
                <a:cs typeface="Times New Roman"/>
              </a:rPr>
              <a:t>u</a:t>
            </a:r>
            <a:r>
              <a:rPr lang="pt-PT" b="1" strike="sngStrike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dirty="0">
                <a:latin typeface="Times New Roman"/>
                <a:cs typeface="Times New Roman"/>
              </a:rPr>
              <a:t>t</a:t>
            </a:r>
            <a:r>
              <a:rPr lang="pt-PT" b="1" dirty="0">
                <a:latin typeface="Times New Roman"/>
                <a:cs typeface="Times New Roman"/>
              </a:rPr>
              <a:t> = s</a:t>
            </a:r>
            <a:r>
              <a:rPr lang="pt-PT" b="1" dirty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dirty="0">
                <a:latin typeface="Times New Roman"/>
                <a:cs typeface="Times New Roman"/>
              </a:rPr>
              <a:t>/</a:t>
            </a:r>
            <a:r>
              <a:rPr lang="pt-PT" i="1" dirty="0">
                <a:latin typeface="Times New Roman"/>
                <a:cs typeface="Times New Roman"/>
              </a:rPr>
              <a:t> hoje são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309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200" b="1"/>
              <a:t> </a:t>
            </a:r>
            <a:r>
              <a:rPr lang="pt-PT" sz="3200" b="1">
                <a:solidFill>
                  <a:srgbClr val="0070C0"/>
                </a:solidFill>
              </a:rPr>
              <a:t>O SISTEMA CONSONÂNTICO</a:t>
            </a:r>
            <a:endParaRPr lang="cs-CZ" sz="320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r>
              <a:rPr lang="pt-PT" dirty="0"/>
              <a:t>NA SEQUÊNCIA DE HIATOS  LATINOS ATRAVÉS DA DITONGAÇÃO TINHA SURGIDO UMA SEMIVOGAL PALATAL QUE, EM CONTACTO COM ALGUMAS CONSOANTES, AS </a:t>
            </a:r>
            <a:r>
              <a:rPr lang="pt-PT" b="1" dirty="0"/>
              <a:t>PALATELIZOU</a:t>
            </a:r>
            <a:r>
              <a:rPr lang="pt-PT" dirty="0"/>
              <a:t>: </a:t>
            </a:r>
          </a:p>
          <a:p>
            <a:pPr marL="457200" lvl="1" indent="0">
              <a:buNone/>
            </a:pPr>
            <a:r>
              <a:rPr lang="pt-PT" b="1" dirty="0"/>
              <a:t>TI + vogal </a:t>
            </a:r>
            <a:r>
              <a:rPr lang="pt-PT" dirty="0"/>
              <a:t>= </a:t>
            </a:r>
            <a:r>
              <a:rPr lang="pt-PT" b="1" dirty="0">
                <a:solidFill>
                  <a:srgbClr val="0070C0"/>
                </a:solidFill>
              </a:rPr>
              <a:t>ç</a:t>
            </a:r>
            <a:r>
              <a:rPr lang="pt-PT" dirty="0"/>
              <a:t> ter</a:t>
            </a:r>
            <a:r>
              <a:rPr lang="pt-PT" b="1" dirty="0"/>
              <a:t>tiu</a:t>
            </a:r>
            <a:r>
              <a:rPr lang="pt-PT" dirty="0"/>
              <a:t> – ter</a:t>
            </a:r>
            <a:r>
              <a:rPr lang="pt-PT" dirty="0">
                <a:latin typeface="Times New Roman"/>
                <a:cs typeface="Times New Roman"/>
              </a:rPr>
              <a:t>[tju] - ter[tsj]o- ter[ts]o - terço</a:t>
            </a:r>
          </a:p>
          <a:p>
            <a:pPr marL="457200" lvl="1" indent="0">
              <a:buNone/>
            </a:pPr>
            <a:r>
              <a:rPr lang="pt-PT" b="1" dirty="0">
                <a:latin typeface="Times New Roman"/>
                <a:cs typeface="Times New Roman"/>
              </a:rPr>
              <a:t>CI+vogal= </a:t>
            </a:r>
            <a:r>
              <a:rPr lang="pt-PT" b="1" dirty="0">
                <a:solidFill>
                  <a:srgbClr val="0070C0"/>
                </a:solidFill>
                <a:latin typeface="Times New Roman"/>
                <a:cs typeface="Times New Roman"/>
              </a:rPr>
              <a:t>ç</a:t>
            </a:r>
            <a:r>
              <a:rPr lang="pt-PT" dirty="0">
                <a:latin typeface="Times New Roman"/>
                <a:cs typeface="Times New Roman"/>
              </a:rPr>
              <a:t> fa</a:t>
            </a:r>
            <a:r>
              <a:rPr lang="pt-PT" b="1" dirty="0">
                <a:latin typeface="Times New Roman"/>
                <a:cs typeface="Times New Roman"/>
              </a:rPr>
              <a:t>cio</a:t>
            </a:r>
            <a:r>
              <a:rPr lang="pt-PT" dirty="0">
                <a:latin typeface="Times New Roman"/>
                <a:cs typeface="Times New Roman"/>
              </a:rPr>
              <a:t> - fa[tsu] – faço</a:t>
            </a:r>
          </a:p>
          <a:p>
            <a:pPr marL="457200" lvl="1" indent="0">
              <a:buNone/>
            </a:pPr>
            <a:r>
              <a:rPr lang="pt-PT" b="1" dirty="0">
                <a:latin typeface="Times New Roman"/>
                <a:cs typeface="Times New Roman"/>
              </a:rPr>
              <a:t>CE </a:t>
            </a:r>
            <a:r>
              <a:rPr lang="pt-PT" dirty="0">
                <a:latin typeface="Times New Roman"/>
                <a:cs typeface="Times New Roman"/>
              </a:rPr>
              <a:t>= centu –  [</a:t>
            </a:r>
            <a:r>
              <a:rPr lang="pt-PT" b="1" dirty="0">
                <a:latin typeface="Times New Roman"/>
                <a:cs typeface="Times New Roman"/>
              </a:rPr>
              <a:t>ts</a:t>
            </a:r>
            <a:r>
              <a:rPr lang="pt-PT" dirty="0">
                <a:latin typeface="Times New Roman"/>
                <a:cs typeface="Times New Roman"/>
              </a:rPr>
              <a:t>]entu – cento </a:t>
            </a:r>
          </a:p>
          <a:p>
            <a:pPr marL="457200" lvl="1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r>
              <a:rPr lang="pt-PT" b="1" dirty="0">
                <a:latin typeface="Times New Roman"/>
                <a:cs typeface="Times New Roman"/>
              </a:rPr>
              <a:t>MAIS TARDE: SONORIZAÇÃO</a:t>
            </a:r>
            <a:r>
              <a:rPr lang="pt-PT" dirty="0">
                <a:latin typeface="Times New Roman"/>
                <a:cs typeface="Times New Roman"/>
              </a:rPr>
              <a:t>:</a:t>
            </a:r>
          </a:p>
          <a:p>
            <a:pPr marL="457200" lvl="1" indent="0">
              <a:buNone/>
            </a:pPr>
            <a:r>
              <a:rPr lang="pt-PT" dirty="0">
                <a:latin typeface="Times New Roman"/>
                <a:cs typeface="Times New Roman"/>
              </a:rPr>
              <a:t>pretiare- pre[</a:t>
            </a:r>
            <a:r>
              <a:rPr lang="pt-PT" b="1" dirty="0">
                <a:latin typeface="Times New Roman"/>
                <a:cs typeface="Times New Roman"/>
              </a:rPr>
              <a:t>ts</a:t>
            </a:r>
            <a:r>
              <a:rPr lang="pt-PT" dirty="0">
                <a:latin typeface="Times New Roman"/>
                <a:cs typeface="Times New Roman"/>
              </a:rPr>
              <a:t>]ar – pre[</a:t>
            </a:r>
            <a:r>
              <a:rPr lang="pt-PT" b="1" dirty="0">
                <a:latin typeface="Times New Roman"/>
                <a:cs typeface="Times New Roman"/>
              </a:rPr>
              <a:t>dz</a:t>
            </a:r>
            <a:r>
              <a:rPr lang="pt-PT" dirty="0">
                <a:latin typeface="Times New Roman"/>
                <a:cs typeface="Times New Roman"/>
              </a:rPr>
              <a:t>]ar</a:t>
            </a:r>
          </a:p>
          <a:p>
            <a:pPr marL="457200" lvl="1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719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PT" b="1" dirty="0">
                <a:solidFill>
                  <a:srgbClr val="0070C0"/>
                </a:solidFill>
              </a:rPr>
              <a:t>novos elementos distintos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/>
              <a:t> duas africadas </a:t>
            </a:r>
            <a:r>
              <a:rPr lang="pt-PT" dirty="0" err="1"/>
              <a:t>predorosdentais</a:t>
            </a:r>
            <a:r>
              <a:rPr lang="pt-PT" dirty="0"/>
              <a:t> TS/DZ e duas fricativas </a:t>
            </a:r>
            <a:r>
              <a:rPr lang="pt-PT" dirty="0" err="1"/>
              <a:t>apicoalverorares</a:t>
            </a:r>
            <a:r>
              <a:rPr lang="pt-PT" dirty="0"/>
              <a:t> </a:t>
            </a:r>
            <a:r>
              <a:rPr lang="pt-PT" dirty="0" err="1"/>
              <a:t>s,z</a:t>
            </a:r>
            <a:endParaRPr lang="cs-CZ" dirty="0"/>
          </a:p>
          <a:p>
            <a:endParaRPr lang="pt-PT" dirty="0"/>
          </a:p>
          <a:p>
            <a:pPr marL="0" indent="0">
              <a:buNone/>
            </a:pPr>
            <a:r>
              <a:rPr lang="pt-PT" b="1" dirty="0"/>
              <a:t>CE</a:t>
            </a:r>
            <a:r>
              <a:rPr lang="pt-PT" dirty="0"/>
              <a:t>RVO </a:t>
            </a:r>
            <a:r>
              <a:rPr lang="pt-PT" dirty="0">
                <a:latin typeface="Times New Roman"/>
                <a:cs typeface="Times New Roman"/>
              </a:rPr>
              <a:t>[</a:t>
            </a:r>
            <a:r>
              <a:rPr lang="pt-PT" b="1" dirty="0" err="1">
                <a:highlight>
                  <a:srgbClr val="FFFF00"/>
                </a:highlight>
                <a:latin typeface="Times New Roman"/>
                <a:cs typeface="Times New Roman"/>
              </a:rPr>
              <a:t>ts</a:t>
            </a:r>
            <a:r>
              <a:rPr lang="pt-PT" dirty="0">
                <a:latin typeface="Times New Roman"/>
                <a:cs typeface="Times New Roman"/>
              </a:rPr>
              <a:t>]ervo   </a:t>
            </a:r>
            <a:r>
              <a:rPr lang="pt-PT" dirty="0"/>
              <a:t>    	CO</a:t>
            </a:r>
            <a:r>
              <a:rPr lang="pt-PT" b="1" dirty="0"/>
              <a:t>Z</a:t>
            </a:r>
            <a:r>
              <a:rPr lang="pt-PT" dirty="0"/>
              <a:t>ER	co</a:t>
            </a:r>
            <a:r>
              <a:rPr lang="pt-PT" dirty="0">
                <a:latin typeface="Times New Roman"/>
                <a:cs typeface="Times New Roman"/>
              </a:rPr>
              <a:t>[</a:t>
            </a:r>
            <a:r>
              <a:rPr lang="pt-PT" b="1" dirty="0" err="1">
                <a:highlight>
                  <a:srgbClr val="FF00FF"/>
                </a:highlight>
                <a:latin typeface="Times New Roman"/>
                <a:cs typeface="Times New Roman"/>
              </a:rPr>
              <a:t>dz</a:t>
            </a:r>
            <a:r>
              <a:rPr lang="pt-PT" dirty="0">
                <a:latin typeface="Times New Roman"/>
                <a:cs typeface="Times New Roman"/>
              </a:rPr>
              <a:t>]</a:t>
            </a:r>
            <a:r>
              <a:rPr lang="pt-PT" dirty="0" err="1">
                <a:latin typeface="Times New Roman"/>
                <a:cs typeface="Times New Roman"/>
              </a:rPr>
              <a:t>er</a:t>
            </a: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b="1" dirty="0"/>
              <a:t>SE</a:t>
            </a:r>
            <a:r>
              <a:rPr lang="pt-PT" dirty="0"/>
              <a:t>RVO  </a:t>
            </a:r>
            <a:r>
              <a:rPr lang="pt-PT" dirty="0">
                <a:latin typeface="Times New Roman"/>
                <a:cs typeface="Times New Roman"/>
              </a:rPr>
              <a:t>[</a:t>
            </a:r>
            <a:r>
              <a:rPr lang="pt-PT" b="1" dirty="0">
                <a:highlight>
                  <a:srgbClr val="00FF00"/>
                </a:highlight>
                <a:latin typeface="Times New Roman"/>
                <a:cs typeface="Times New Roman"/>
              </a:rPr>
              <a:t>s</a:t>
            </a:r>
            <a:r>
              <a:rPr lang="pt-PT" dirty="0">
                <a:highlight>
                  <a:srgbClr val="00FF00"/>
                </a:highlight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ervo</a:t>
            </a:r>
            <a:r>
              <a:rPr lang="pt-PT" dirty="0"/>
              <a:t>		CO</a:t>
            </a:r>
            <a:r>
              <a:rPr lang="pt-PT" b="1" dirty="0"/>
              <a:t>S</a:t>
            </a:r>
            <a:r>
              <a:rPr lang="pt-PT" dirty="0"/>
              <a:t>ER </a:t>
            </a:r>
            <a:r>
              <a:rPr lang="pt-PT" dirty="0">
                <a:latin typeface="Times New Roman"/>
                <a:cs typeface="Times New Roman"/>
              </a:rPr>
              <a:t> 	co[</a:t>
            </a:r>
            <a:r>
              <a:rPr lang="pt-PT" b="1" dirty="0">
                <a:highlight>
                  <a:srgbClr val="FF00FF"/>
                </a:highlight>
                <a:latin typeface="Times New Roman"/>
                <a:cs typeface="Times New Roman"/>
              </a:rPr>
              <a:t>z</a:t>
            </a:r>
            <a:r>
              <a:rPr lang="pt-PT" dirty="0">
                <a:latin typeface="Times New Roman"/>
                <a:cs typeface="Times New Roman"/>
              </a:rPr>
              <a:t>]</a:t>
            </a:r>
            <a:r>
              <a:rPr lang="pt-PT" dirty="0" err="1">
                <a:latin typeface="Times New Roman"/>
                <a:cs typeface="Times New Roman"/>
              </a:rPr>
              <a:t>er</a:t>
            </a: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pt-PT" dirty="0">
                <a:latin typeface="Times New Roman"/>
                <a:cs typeface="Times New Roman"/>
              </a:rPr>
              <a:t>PA</a:t>
            </a:r>
            <a:r>
              <a:rPr lang="pt-PT" b="1" dirty="0">
                <a:latin typeface="Times New Roman"/>
                <a:cs typeface="Times New Roman"/>
              </a:rPr>
              <a:t>SS</a:t>
            </a:r>
            <a:r>
              <a:rPr lang="pt-PT" dirty="0">
                <a:latin typeface="Times New Roman"/>
                <a:cs typeface="Times New Roman"/>
              </a:rPr>
              <a:t>O </a:t>
            </a:r>
            <a:r>
              <a:rPr lang="pt-PT" dirty="0" err="1">
                <a:latin typeface="Times New Roman"/>
                <a:cs typeface="Times New Roman"/>
              </a:rPr>
              <a:t>pa</a:t>
            </a:r>
            <a:r>
              <a:rPr lang="pt-PT" dirty="0">
                <a:latin typeface="Times New Roman"/>
                <a:cs typeface="Times New Roman"/>
              </a:rPr>
              <a:t>[</a:t>
            </a:r>
            <a:r>
              <a:rPr lang="pt-PT" b="1" dirty="0">
                <a:highlight>
                  <a:srgbClr val="00FF00"/>
                </a:highlight>
                <a:latin typeface="Times New Roman"/>
                <a:cs typeface="Times New Roman"/>
              </a:rPr>
              <a:t>s</a:t>
            </a:r>
            <a:r>
              <a:rPr lang="pt-PT" dirty="0">
                <a:highlight>
                  <a:srgbClr val="00FF00"/>
                </a:highlight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u </a:t>
            </a:r>
            <a:r>
              <a:rPr lang="cs-CZ" dirty="0">
                <a:latin typeface="Times New Roman"/>
                <a:cs typeface="Times New Roman"/>
              </a:rPr>
              <a:t>			(české slabé ž)</a:t>
            </a: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cs-CZ" sz="3500" dirty="0">
                <a:latin typeface="Times New Roman"/>
                <a:cs typeface="Times New Roman"/>
              </a:rPr>
              <a:t>(české slabé š) – zachovalo se dodnes v oblasti </a:t>
            </a:r>
            <a:r>
              <a:rPr lang="cs-CZ" sz="3500" dirty="0" err="1">
                <a:latin typeface="Times New Roman"/>
                <a:cs typeface="Times New Roman"/>
              </a:rPr>
              <a:t>Beiry</a:t>
            </a:r>
            <a:r>
              <a:rPr lang="cs-CZ" sz="3500" dirty="0">
                <a:latin typeface="Times New Roman"/>
                <a:cs typeface="Times New Roman"/>
              </a:rPr>
              <a:t>				</a:t>
            </a:r>
            <a:r>
              <a:rPr lang="pt-PT" dirty="0">
                <a:latin typeface="Times New Roman"/>
                <a:cs typeface="Times New Roman"/>
              </a:rPr>
              <a:t>			</a:t>
            </a:r>
            <a:endParaRPr lang="cs-CZ" dirty="0"/>
          </a:p>
        </p:txBody>
      </p:sp>
      <p:sp>
        <p:nvSpPr>
          <p:cNvPr id="4" name="Šikmý pruh 3"/>
          <p:cNvSpPr/>
          <p:nvPr/>
        </p:nvSpPr>
        <p:spPr>
          <a:xfrm>
            <a:off x="5004048" y="2132856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Šikmý pruh 4"/>
          <p:cNvSpPr/>
          <p:nvPr/>
        </p:nvSpPr>
        <p:spPr>
          <a:xfrm>
            <a:off x="5292080" y="2132856"/>
            <a:ext cx="72008" cy="13069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kmý pruh 7"/>
          <p:cNvSpPr/>
          <p:nvPr/>
        </p:nvSpPr>
        <p:spPr>
          <a:xfrm>
            <a:off x="6660232" y="3786589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kmý pruh 8"/>
          <p:cNvSpPr/>
          <p:nvPr/>
        </p:nvSpPr>
        <p:spPr>
          <a:xfrm flipH="1" flipV="1">
            <a:off x="1979712" y="3719165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Šikmý pruh 10"/>
          <p:cNvSpPr/>
          <p:nvPr/>
        </p:nvSpPr>
        <p:spPr>
          <a:xfrm flipH="1" flipV="1">
            <a:off x="2339752" y="4221088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89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dirty="0">
                <a:solidFill>
                  <a:srgbClr val="0070C0"/>
                </a:solidFill>
              </a:rPr>
              <a:t>novos elementos distintos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</a:t>
            </a:r>
            <a:r>
              <a:rPr lang="pt-PT" dirty="0"/>
              <a:t> Testamento de Afonso II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pt-PT" dirty="0"/>
              <a:t>sistemática</a:t>
            </a:r>
            <a:r>
              <a:rPr lang="cs-CZ" dirty="0"/>
              <a:t> a</a:t>
            </a:r>
            <a:r>
              <a:rPr lang="pt-PT" dirty="0"/>
              <a:t> distinção entre africadas e fricativas</a:t>
            </a:r>
          </a:p>
          <a:p>
            <a:r>
              <a:rPr lang="pt-PT" dirty="0">
                <a:highlight>
                  <a:srgbClr val="FFFF00"/>
                </a:highlight>
              </a:rPr>
              <a:t>/ts/ c, ci </a:t>
            </a:r>
          </a:p>
          <a:p>
            <a:pPr lvl="1"/>
            <a:r>
              <a:rPr lang="pt-PT" dirty="0"/>
              <a:t>arcebispo, gracia (Lisboa)</a:t>
            </a:r>
          </a:p>
          <a:p>
            <a:r>
              <a:rPr lang="pt-PT" dirty="0">
                <a:highlight>
                  <a:srgbClr val="FF00FF"/>
                </a:highlight>
              </a:rPr>
              <a:t>/dz/ x   z</a:t>
            </a:r>
          </a:p>
          <a:p>
            <a:pPr lvl="1"/>
            <a:r>
              <a:rPr lang="pt-PT" dirty="0"/>
              <a:t>Fazer, treze (Toledo)</a:t>
            </a:r>
          </a:p>
        </p:txBody>
      </p:sp>
    </p:spTree>
    <p:extLst>
      <p:ext uri="{BB962C8B-B14F-4D97-AF65-F5344CB8AC3E}">
        <p14:creationId xmlns:p14="http://schemas.microsoft.com/office/powerpoint/2010/main" val="1643896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>
                <a:solidFill>
                  <a:srgbClr val="0070C0"/>
                </a:solidFill>
              </a:rPr>
              <a:t>outros 4  fonemas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cs-CZ" b="1" dirty="0">
                <a:solidFill>
                  <a:schemeClr val="accent3"/>
                </a:solidFill>
                <a:latin typeface="Times New Roman"/>
                <a:cs typeface="Times New Roman"/>
              </a:rPr>
              <a:t>ʃ]</a:t>
            </a:r>
            <a:r>
              <a:rPr lang="cs-CZ" dirty="0">
                <a:latin typeface="Times New Roman"/>
                <a:cs typeface="Times New Roman"/>
              </a:rPr>
              <a:t> </a:t>
            </a: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dirty="0">
                <a:latin typeface="Times New Roman"/>
                <a:cs typeface="Times New Roman"/>
              </a:rPr>
              <a:t>pa</a:t>
            </a:r>
            <a:r>
              <a:rPr lang="pt-PT" b="1" u="sng" dirty="0">
                <a:solidFill>
                  <a:srgbClr val="00B050"/>
                </a:solidFill>
                <a:latin typeface="Times New Roman"/>
                <a:cs typeface="Times New Roman"/>
              </a:rPr>
              <a:t>SS</a:t>
            </a:r>
            <a:r>
              <a:rPr lang="pt-PT" dirty="0">
                <a:latin typeface="Times New Roman"/>
                <a:cs typeface="Times New Roman"/>
              </a:rPr>
              <a:t>ione - pa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latin typeface="Times New Roman"/>
                <a:cs typeface="Times New Roman"/>
              </a:rPr>
              <a:t>SJ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one - pai</a:t>
            </a:r>
            <a:r>
              <a:rPr lang="cs-CZ" b="1" dirty="0">
                <a:latin typeface="Times New Roman"/>
                <a:cs typeface="Times New Roman"/>
              </a:rPr>
              <a:t>[</a:t>
            </a:r>
            <a:r>
              <a:rPr lang="cs-CZ" b="1" dirty="0">
                <a:solidFill>
                  <a:srgbClr val="00B050"/>
                </a:solidFill>
                <a:latin typeface="Times New Roman"/>
                <a:cs typeface="Times New Roman"/>
              </a:rPr>
              <a:t>ʃ</a:t>
            </a:r>
            <a:r>
              <a:rPr lang="cs-CZ" b="1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ão</a:t>
            </a:r>
          </a:p>
          <a:p>
            <a:pPr marL="0" indent="0" algn="ctr">
              <a:buNone/>
            </a:pPr>
            <a:r>
              <a:rPr lang="pt-PT" u="sng" dirty="0">
                <a:latin typeface="Times New Roman"/>
                <a:cs typeface="Times New Roman"/>
              </a:rPr>
              <a:t> </a:t>
            </a: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cs-CZ" b="1" dirty="0">
                <a:solidFill>
                  <a:schemeClr val="accent5"/>
                </a:solidFill>
                <a:latin typeface="Times New Roman"/>
                <a:cs typeface="Times New Roman"/>
              </a:rPr>
              <a:t>ʒ</a:t>
            </a:r>
            <a:r>
              <a:rPr lang="cs-CZ" dirty="0">
                <a:latin typeface="Times New Roman"/>
                <a:cs typeface="Times New Roman"/>
              </a:rPr>
              <a:t>]</a:t>
            </a: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dirty="0">
                <a:latin typeface="Times New Roman"/>
                <a:cs typeface="Times New Roman"/>
              </a:rPr>
              <a:t>ba</a:t>
            </a:r>
            <a:r>
              <a:rPr lang="pt-PT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pt-PT" dirty="0">
                <a:latin typeface="Times New Roman"/>
                <a:cs typeface="Times New Roman"/>
              </a:rPr>
              <a:t>u– ba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latin typeface="Times New Roman"/>
                <a:cs typeface="Times New Roman"/>
              </a:rPr>
              <a:t>ZJ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u - bei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cs-CZ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ʒ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o</a:t>
            </a: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latin typeface="Times New Roman"/>
                <a:cs typeface="Times New Roman"/>
              </a:rPr>
              <a:t>t</a:t>
            </a:r>
            <a:r>
              <a:rPr lang="cs-CZ" b="1" dirty="0">
                <a:latin typeface="Times New Roman"/>
                <a:cs typeface="Times New Roman"/>
              </a:rPr>
              <a:t>ʃ</a:t>
            </a:r>
            <a:r>
              <a:rPr lang="cs-CZ" dirty="0">
                <a:latin typeface="Times New Roman"/>
                <a:cs typeface="Times New Roman"/>
              </a:rPr>
              <a:t>] </a:t>
            </a: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u="sng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PL</a:t>
            </a:r>
            <a:r>
              <a:rPr lang="pt-PT" dirty="0">
                <a:latin typeface="Times New Roman"/>
                <a:cs typeface="Times New Roman"/>
              </a:rPr>
              <a:t>anu, </a:t>
            </a:r>
            <a:r>
              <a:rPr lang="pt-PT" b="1" u="sng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CL</a:t>
            </a:r>
            <a:r>
              <a:rPr lang="pt-PT" dirty="0">
                <a:latin typeface="Times New Roman"/>
                <a:cs typeface="Times New Roman"/>
              </a:rPr>
              <a:t>ave, </a:t>
            </a:r>
            <a:r>
              <a:rPr lang="pt-PT" b="1" u="sng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FR</a:t>
            </a:r>
            <a:r>
              <a:rPr lang="pt-PT" dirty="0">
                <a:latin typeface="Times New Roman"/>
                <a:cs typeface="Times New Roman"/>
              </a:rPr>
              <a:t>agrare  = 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ão, 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ave, 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eirar</a:t>
            </a: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latin typeface="Times New Roman"/>
                <a:cs typeface="Times New Roman"/>
              </a:rPr>
              <a:t>d</a:t>
            </a:r>
            <a:r>
              <a:rPr lang="cs-CZ" b="1" dirty="0">
                <a:solidFill>
                  <a:srgbClr val="C00000"/>
                </a:solidFill>
                <a:latin typeface="Times New Roman"/>
                <a:cs typeface="Times New Roman"/>
              </a:rPr>
              <a:t>ʒ</a:t>
            </a:r>
            <a:r>
              <a:rPr lang="cs-CZ" dirty="0">
                <a:latin typeface="Times New Roman"/>
                <a:cs typeface="Times New Roman"/>
              </a:rPr>
              <a:t>]</a:t>
            </a: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C00000"/>
                </a:solidFill>
                <a:latin typeface="Times New Roman"/>
                <a:cs typeface="Times New Roman"/>
              </a:rPr>
              <a:t>GE</a:t>
            </a:r>
            <a:r>
              <a:rPr lang="pt-PT" dirty="0">
                <a:latin typeface="Times New Roman"/>
                <a:cs typeface="Times New Roman"/>
              </a:rPr>
              <a:t>nte =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lang="cs-CZ" b="1" dirty="0">
                <a:solidFill>
                  <a:srgbClr val="C00000"/>
                </a:solidFill>
                <a:latin typeface="Times New Roman"/>
                <a:cs typeface="Times New Roman"/>
              </a:rPr>
              <a:t>ʒ]</a:t>
            </a:r>
            <a:r>
              <a:rPr lang="pt-PT" dirty="0">
                <a:latin typeface="Times New Roman"/>
                <a:cs typeface="Times New Roman"/>
              </a:rPr>
              <a:t>ente</a:t>
            </a: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pt-PT" dirty="0">
                <a:latin typeface="Times New Roman"/>
                <a:cs typeface="Times New Roman"/>
              </a:rPr>
              <a:t>A africada palatal sonora 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latin typeface="Times New Roman"/>
                <a:cs typeface="Times New Roman"/>
              </a:rPr>
              <a:t>d</a:t>
            </a:r>
            <a:r>
              <a:rPr lang="cs-CZ" b="1" dirty="0">
                <a:solidFill>
                  <a:srgbClr val="C00000"/>
                </a:solidFill>
                <a:latin typeface="Times New Roman"/>
                <a:cs typeface="Times New Roman"/>
              </a:rPr>
              <a:t>ʒ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 </a:t>
            </a:r>
            <a:r>
              <a:rPr lang="pt-PT" b="1" dirty="0">
                <a:solidFill>
                  <a:srgbClr val="C00000"/>
                </a:solidFill>
                <a:latin typeface="Times New Roman"/>
                <a:cs typeface="Times New Roman"/>
              </a:rPr>
              <a:t>GE</a:t>
            </a:r>
            <a:r>
              <a:rPr lang="pt-PT" dirty="0">
                <a:latin typeface="Times New Roman"/>
                <a:cs typeface="Times New Roman"/>
              </a:rPr>
              <a:t>nte e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cs-CZ" b="1" dirty="0">
                <a:solidFill>
                  <a:schemeClr val="accent5"/>
                </a:solidFill>
                <a:latin typeface="Times New Roman"/>
                <a:cs typeface="Times New Roman"/>
              </a:rPr>
              <a:t>ʒ</a:t>
            </a:r>
            <a:r>
              <a:rPr lang="cs-CZ" dirty="0">
                <a:latin typeface="Times New Roman"/>
                <a:cs typeface="Times New Roman"/>
              </a:rPr>
              <a:t>]</a:t>
            </a:r>
            <a:r>
              <a:rPr lang="pt-PT" dirty="0">
                <a:latin typeface="Times New Roman"/>
                <a:cs typeface="Times New Roman"/>
              </a:rPr>
              <a:t>  ba</a:t>
            </a:r>
            <a:r>
              <a:rPr lang="pt-PT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pt-PT" dirty="0">
                <a:latin typeface="Times New Roman"/>
                <a:cs typeface="Times New Roman"/>
              </a:rPr>
              <a:t>u convergem ainda no período de Português Arcaico. A africada </a:t>
            </a:r>
            <a:r>
              <a:rPr lang="cs-CZ" dirty="0">
                <a:latin typeface="Times New Roman"/>
                <a:cs typeface="Times New Roman"/>
              </a:rPr>
              <a:t>[</a:t>
            </a:r>
            <a:r>
              <a:rPr lang="pt-PT" b="1" dirty="0">
                <a:latin typeface="Times New Roman"/>
                <a:cs typeface="Times New Roman"/>
              </a:rPr>
              <a:t>t</a:t>
            </a:r>
            <a:r>
              <a:rPr lang="cs-CZ" b="1" dirty="0">
                <a:latin typeface="Times New Roman"/>
                <a:cs typeface="Times New Roman"/>
              </a:rPr>
              <a:t>ʃ</a:t>
            </a:r>
            <a:r>
              <a:rPr lang="cs-CZ" dirty="0">
                <a:latin typeface="Times New Roman"/>
                <a:cs typeface="Times New Roman"/>
              </a:rPr>
              <a:t>] </a:t>
            </a:r>
            <a:r>
              <a:rPr lang="pt-PT" dirty="0">
                <a:latin typeface="Times New Roman"/>
                <a:cs typeface="Times New Roman"/>
              </a:rPr>
              <a:t>, por outro lado, conserva-se ainda no dialecto setentrioal do português. </a:t>
            </a: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278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>
                <a:solidFill>
                  <a:schemeClr val="accent1"/>
                </a:solidFill>
              </a:rPr>
              <a:t>Morfologia</a:t>
            </a:r>
            <a:endParaRPr lang="cs-CZ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b="1">
                <a:solidFill>
                  <a:schemeClr val="accent1"/>
                </a:solidFill>
              </a:rPr>
              <a:t>o género </a:t>
            </a:r>
            <a:r>
              <a:rPr lang="pt-PT"/>
              <a:t>de alguns nomes náo correspondiam o o de hoje: </a:t>
            </a:r>
          </a:p>
          <a:p>
            <a:pPr marL="0" indent="0" algn="ctr">
              <a:buNone/>
            </a:pPr>
            <a:r>
              <a:rPr lang="pt-PT"/>
              <a:t>Exemplificação:</a:t>
            </a:r>
          </a:p>
          <a:p>
            <a:pPr marL="0" indent="0" algn="ctr">
              <a:buNone/>
            </a:pPr>
            <a:r>
              <a:rPr lang="pt-PT" b="1" i="1"/>
              <a:t>linguagem, linhagem </a:t>
            </a:r>
            <a:r>
              <a:rPr lang="pt-PT"/>
              <a:t>– masculinos</a:t>
            </a:r>
          </a:p>
          <a:p>
            <a:pPr marL="0" indent="0" algn="ctr">
              <a:buNone/>
            </a:pPr>
            <a:r>
              <a:rPr lang="pt-PT" b="1" i="1"/>
              <a:t>dor</a:t>
            </a:r>
            <a:r>
              <a:rPr lang="pt-PT"/>
              <a:t> – ambos os géneros</a:t>
            </a:r>
          </a:p>
          <a:p>
            <a:pPr marL="0" indent="0" algn="ctr">
              <a:buNone/>
            </a:pPr>
            <a:r>
              <a:rPr lang="pt-PT" b="1" i="1"/>
              <a:t>valor, fim </a:t>
            </a:r>
            <a:r>
              <a:rPr lang="pt-PT"/>
              <a:t>– femeninos</a:t>
            </a:r>
          </a:p>
          <a:p>
            <a:pPr marL="0" indent="0" algn="ctr">
              <a:buNone/>
            </a:pPr>
            <a:r>
              <a:rPr lang="pt-PT" b="1" i="1"/>
              <a:t>senhor, português, espanhol </a:t>
            </a:r>
            <a:r>
              <a:rPr lang="pt-PT"/>
              <a:t>– não existia a marca do feminino /a senhor branca e vermellha/ – o género era distinguido </a:t>
            </a:r>
            <a:r>
              <a:rPr lang="pt-PT" b="1"/>
              <a:t>pelos determinantes </a:t>
            </a:r>
            <a:r>
              <a:rPr lang="pt-PT"/>
              <a:t>ou</a:t>
            </a:r>
            <a:r>
              <a:rPr lang="pt-PT" b="1"/>
              <a:t> modificadores.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12927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A5464-4A37-44DF-A706-29557AC0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Tipos</a:t>
            </a:r>
            <a:r>
              <a:rPr lang="cs-CZ" dirty="0"/>
              <a:t> de </a:t>
            </a:r>
            <a:r>
              <a:rPr lang="cs-CZ" dirty="0" err="1"/>
              <a:t>documentos</a:t>
            </a:r>
            <a:r>
              <a:rPr lang="cs-CZ" dirty="0"/>
              <a:t> – </a:t>
            </a:r>
            <a:r>
              <a:rPr lang="cs-CZ" dirty="0" err="1"/>
              <a:t>vantagens</a:t>
            </a:r>
            <a:r>
              <a:rPr lang="cs-CZ" dirty="0"/>
              <a:t> </a:t>
            </a:r>
            <a:r>
              <a:rPr lang="pt-PT" dirty="0">
                <a:solidFill>
                  <a:schemeClr val="accent2"/>
                </a:solidFill>
              </a:rPr>
              <a:t>+</a:t>
            </a:r>
            <a:r>
              <a:rPr lang="cs-CZ" dirty="0"/>
              <a:t> e </a:t>
            </a:r>
            <a:r>
              <a:rPr lang="cs-CZ" dirty="0" err="1"/>
              <a:t>desvantagens</a:t>
            </a:r>
            <a:r>
              <a:rPr lang="cs-CZ" dirty="0"/>
              <a:t> </a:t>
            </a:r>
            <a:r>
              <a:rPr lang="pt-P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7D6D5E-5A43-49A3-A5A1-70D81270E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u="sng" dirty="0">
                <a:solidFill>
                  <a:srgbClr val="00B0F0"/>
                </a:solidFill>
              </a:rPr>
              <a:t>literários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EE260F-D486-4E68-9FDE-C745BE1CE1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pt-PT" dirty="0">
                <a:solidFill>
                  <a:schemeClr val="accent2"/>
                </a:solidFill>
              </a:rPr>
              <a:t>+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pt-PT" b="1" dirty="0"/>
              <a:t>Documentos</a:t>
            </a:r>
            <a:r>
              <a:rPr lang="pt-PT" dirty="0"/>
              <a:t> literários: riqueza linguística, testos poéticos permitem através da métrica e rima análises profundas</a:t>
            </a:r>
          </a:p>
          <a:p>
            <a:pPr marL="57150" indent="0">
              <a:buNone/>
            </a:pPr>
            <a:r>
              <a:rPr lang="pt-P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b="1" dirty="0"/>
              <a:t>Textos</a:t>
            </a:r>
            <a:r>
              <a:rPr lang="pt-PT" dirty="0"/>
              <a:t> literários: sobreviveram aos nosso dias à custa das cópias que os foram progressivamente modificando, sendo difícil reconhecer o que é a língua original e o que é a </a:t>
            </a:r>
            <a:r>
              <a:rPr lang="pt-PT" dirty="0" err="1"/>
              <a:t>actualização</a:t>
            </a:r>
            <a:r>
              <a:rPr lang="pt-PT" dirty="0"/>
              <a:t> do texto.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E4D4BD-B8FC-4168-BAA5-D7B3B3F7E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u="sng" dirty="0">
                <a:solidFill>
                  <a:srgbClr val="00B0F0"/>
                </a:solidFill>
              </a:rPr>
              <a:t>não literários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0A395F-22E9-4364-A7DD-E6BED4A46F8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b="1" u="sng" dirty="0">
                <a:solidFill>
                  <a:srgbClr val="FF0000"/>
                </a:solidFill>
              </a:rPr>
              <a:t>+</a:t>
            </a:r>
            <a:r>
              <a:rPr lang="pt-PT" b="1" u="sng" dirty="0">
                <a:solidFill>
                  <a:srgbClr val="C00000"/>
                </a:solidFill>
              </a:rPr>
              <a:t> </a:t>
            </a:r>
            <a:r>
              <a:rPr lang="pt-PT" dirty="0"/>
              <a:t>sabe-se o lugar e a data do documento escrito, origem do autor – notário responsável pela sua elaboração</a:t>
            </a:r>
          </a:p>
          <a:p>
            <a:r>
              <a:rPr lang="pt-PT" b="1" u="sng" dirty="0">
                <a:solidFill>
                  <a:srgbClr val="FF0000"/>
                </a:solidFill>
              </a:rPr>
              <a:t> +</a:t>
            </a:r>
            <a:r>
              <a:rPr lang="pt-PT" dirty="0"/>
              <a:t>Mais próxima da oralidade apesar dos formalismos inerentes a este tipo de texto</a:t>
            </a:r>
          </a:p>
          <a:p>
            <a:r>
              <a:rPr lang="pt-PT" u="sng" dirty="0">
                <a:solidFill>
                  <a:srgbClr val="0070C0"/>
                </a:solidFill>
              </a:rPr>
              <a:t>- </a:t>
            </a:r>
            <a:r>
              <a:rPr lang="pt-PT" dirty="0"/>
              <a:t>frequentemente difíceis de interpretar sem o </a:t>
            </a:r>
            <a:r>
              <a:rPr lang="pt-PT" dirty="0" err="1"/>
              <a:t>paior</a:t>
            </a:r>
            <a:r>
              <a:rPr lang="pt-PT" dirty="0"/>
              <a:t> de especialistas em paleografia e em outras áreas, como a diplomacia, </a:t>
            </a:r>
            <a:r>
              <a:rPr lang="pt-PT" dirty="0" err="1"/>
              <a:t>codicologia</a:t>
            </a:r>
            <a:r>
              <a:rPr lang="pt-PT" dirty="0"/>
              <a:t>,</a:t>
            </a:r>
            <a:r>
              <a:rPr lang="cs-CZ" dirty="0"/>
              <a:t> </a:t>
            </a:r>
            <a:r>
              <a:rPr lang="cs-CZ" dirty="0" err="1"/>
              <a:t>crítica</a:t>
            </a:r>
            <a:r>
              <a:rPr lang="cs-CZ" dirty="0"/>
              <a:t> </a:t>
            </a:r>
            <a:r>
              <a:rPr lang="cs-CZ" dirty="0" err="1"/>
              <a:t>textual</a:t>
            </a:r>
            <a:r>
              <a:rPr lang="cs-CZ" dirty="0"/>
              <a:t> 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disciplinas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esclarecem</a:t>
            </a:r>
            <a:r>
              <a:rPr lang="cs-CZ" dirty="0"/>
              <a:t> as </a:t>
            </a:r>
            <a:r>
              <a:rPr lang="cs-CZ" dirty="0" err="1"/>
              <a:t>circunst</a:t>
            </a:r>
            <a:r>
              <a:rPr lang="pt-PT" dirty="0" err="1"/>
              <a:t>âncias</a:t>
            </a:r>
            <a:r>
              <a:rPr lang="pt-PT" dirty="0"/>
              <a:t> de produção dos documentos.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1552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4000" b="1">
                <a:solidFill>
                  <a:schemeClr val="accent1"/>
                </a:solidFill>
              </a:rPr>
              <a:t>pronomes possessivos</a:t>
            </a:r>
            <a:endParaRPr lang="cs-CZ" sz="40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/>
              <a:t>duas séries de possesivos:</a:t>
            </a:r>
          </a:p>
          <a:p>
            <a:pPr marL="0" indent="0" algn="ctr">
              <a:buNone/>
            </a:pPr>
            <a:endParaRPr lang="pt-PT" b="1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pt-PT" b="1">
                <a:solidFill>
                  <a:schemeClr val="accent3"/>
                </a:solidFill>
              </a:rPr>
              <a:t>TÓNICOS – ambas as posições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accent3"/>
                </a:solidFill>
              </a:rPr>
              <a:t>minha, tua, sua </a:t>
            </a:r>
            <a:r>
              <a:rPr lang="pt-PT" b="1"/>
              <a:t>(uma ordem sua, sua ordem)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accent3"/>
                </a:solidFill>
              </a:rPr>
              <a:t>x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accent3"/>
                </a:solidFill>
              </a:rPr>
              <a:t> meum, teum, suum (seum)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>
                <a:solidFill>
                  <a:schemeClr val="accent5"/>
                </a:solidFill>
              </a:rPr>
              <a:t>ÁTONOS – antecede sempre o substantivo (existem até o séc.XV)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tx2">
                    <a:lumMod val="40000"/>
                    <a:lumOff val="60000"/>
                  </a:schemeClr>
                </a:solidFill>
              </a:rPr>
              <a:t>m(h)a, ta, sa  </a:t>
            </a:r>
            <a:r>
              <a:rPr lang="pt-PT" b="1"/>
              <a:t>(sa ordem)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tx2">
                    <a:lumMod val="40000"/>
                    <a:lumOff val="60000"/>
                  </a:schemeClr>
                </a:solidFill>
              </a:rPr>
              <a:t>x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tx2">
                    <a:lumMod val="40000"/>
                    <a:lumOff val="60000"/>
                  </a:schemeClr>
                </a:solidFill>
              </a:rPr>
              <a:t>mou, tou, sou</a:t>
            </a:r>
          </a:p>
        </p:txBody>
      </p:sp>
    </p:spTree>
    <p:extLst>
      <p:ext uri="{BB962C8B-B14F-4D97-AF65-F5344CB8AC3E}">
        <p14:creationId xmlns:p14="http://schemas.microsoft.com/office/powerpoint/2010/main" val="8568959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>
                <a:solidFill>
                  <a:srgbClr val="00B0F0"/>
                </a:solidFill>
              </a:rPr>
              <a:t>FLEXÃO VERBAL – 2ª pessoa de plural</a:t>
            </a:r>
            <a:endParaRPr lang="cs-CZ" sz="3600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/>
              <a:t>O –</a:t>
            </a:r>
            <a:r>
              <a:rPr lang="pt-PT" b="1" dirty="0"/>
              <a:t>t-</a:t>
            </a:r>
            <a:r>
              <a:rPr lang="pt-PT" dirty="0"/>
              <a:t> intervocálico </a:t>
            </a:r>
            <a:r>
              <a:rPr lang="pt-PT" b="1" dirty="0"/>
              <a:t>sonorizou-se</a:t>
            </a:r>
            <a:r>
              <a:rPr lang="pt-PT" dirty="0"/>
              <a:t>, assim todas as formas da 2ªpessoa do plural apresentava, no Português Antigo, -</a:t>
            </a:r>
            <a:r>
              <a:rPr lang="pt-PT" b="1" dirty="0"/>
              <a:t>d-</a:t>
            </a:r>
            <a:r>
              <a:rPr lang="pt-PT" dirty="0"/>
              <a:t>: </a:t>
            </a:r>
            <a:r>
              <a:rPr lang="pt-PT" i="1" dirty="0"/>
              <a:t>ama</a:t>
            </a:r>
            <a:r>
              <a:rPr lang="pt-PT" b="1" i="1" dirty="0"/>
              <a:t>d</a:t>
            </a:r>
            <a:r>
              <a:rPr lang="pt-PT" i="1" dirty="0"/>
              <a:t>es, fare</a:t>
            </a:r>
            <a:r>
              <a:rPr lang="pt-PT" b="1" i="1" dirty="0"/>
              <a:t>d</a:t>
            </a:r>
            <a:r>
              <a:rPr lang="pt-PT" i="1" dirty="0"/>
              <a:t>es, ouvi</a:t>
            </a:r>
            <a:r>
              <a:rPr lang="pt-PT" b="1" i="1" dirty="0"/>
              <a:t>d</a:t>
            </a:r>
            <a:r>
              <a:rPr lang="pt-PT" i="1" dirty="0"/>
              <a:t>es. </a:t>
            </a:r>
          </a:p>
          <a:p>
            <a:pPr algn="just"/>
            <a:r>
              <a:rPr lang="pt-PT" dirty="0"/>
              <a:t>O </a:t>
            </a:r>
            <a:r>
              <a:rPr lang="pt-PT" b="1" dirty="0"/>
              <a:t>d</a:t>
            </a:r>
            <a:r>
              <a:rPr lang="pt-PT" dirty="0"/>
              <a:t> acabará por </a:t>
            </a:r>
            <a:r>
              <a:rPr lang="pt-PT" b="1" dirty="0"/>
              <a:t>sincopar</a:t>
            </a:r>
            <a:r>
              <a:rPr lang="pt-PT" dirty="0"/>
              <a:t> até ao </a:t>
            </a:r>
            <a:r>
              <a:rPr lang="pt-PT" b="1" dirty="0"/>
              <a:t>século XVI</a:t>
            </a:r>
            <a:r>
              <a:rPr lang="pt-PT" dirty="0"/>
              <a:t>. Mas ainda, no iníncio do século XV, atlrenam as formas sincopadas e não sincopadas:  </a:t>
            </a:r>
            <a:r>
              <a:rPr lang="pt-PT" i="1" dirty="0"/>
              <a:t>ajades // ajaes. </a:t>
            </a:r>
          </a:p>
          <a:p>
            <a:pPr algn="just"/>
            <a:r>
              <a:rPr lang="pt-PT" b="1" dirty="0"/>
              <a:t>Em meados do século XVI </a:t>
            </a:r>
            <a:r>
              <a:rPr lang="pt-PT" dirty="0"/>
              <a:t>o processo de sincopização está generalizado (hoje temos </a:t>
            </a:r>
            <a:r>
              <a:rPr lang="pt-PT" i="1" dirty="0"/>
              <a:t>mandae – mandai, dormides – dormies – dormis</a:t>
            </a:r>
            <a:r>
              <a:rPr lang="pt-PT" dirty="0"/>
              <a:t>), embora sobreviva </a:t>
            </a:r>
            <a:r>
              <a:rPr lang="pt-PT" b="1" dirty="0"/>
              <a:t>em galego </a:t>
            </a:r>
            <a:r>
              <a:rPr lang="pt-PT" dirty="0"/>
              <a:t>e em dialectos setentionais portugueses.</a:t>
            </a:r>
          </a:p>
          <a:p>
            <a:pPr algn="just"/>
            <a:r>
              <a:rPr lang="pt-PT" dirty="0"/>
              <a:t>Foram poucas as formas que resistiram ao </a:t>
            </a:r>
            <a:r>
              <a:rPr lang="pt-PT" b="1" dirty="0"/>
              <a:t>apagamento do – d- </a:t>
            </a:r>
            <a:r>
              <a:rPr lang="pt-PT" dirty="0"/>
              <a:t>: hoje temos apenas </a:t>
            </a:r>
            <a:r>
              <a:rPr lang="pt-PT" b="1" i="1" dirty="0"/>
              <a:t>tendes, ledes, ide </a:t>
            </a:r>
            <a:r>
              <a:rPr lang="pt-PT" dirty="0"/>
              <a:t>– estas formas conservaram-se porque da síncope provavelmente resultariam monossílabos ou homomorfia com a segunda pessoa do singular. </a:t>
            </a:r>
          </a:p>
        </p:txBody>
      </p:sp>
    </p:spTree>
    <p:extLst>
      <p:ext uri="{BB962C8B-B14F-4D97-AF65-F5344CB8AC3E}">
        <p14:creationId xmlns:p14="http://schemas.microsoft.com/office/powerpoint/2010/main" val="7738839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>
                <a:solidFill>
                  <a:srgbClr val="00B0F0"/>
                </a:solidFill>
              </a:rPr>
              <a:t>particípio passado </a:t>
            </a:r>
            <a:r>
              <a:rPr lang="pt-PT" sz="3600" b="1">
                <a:solidFill>
                  <a:srgbClr val="00B0F0"/>
                </a:solidFill>
              </a:rPr>
              <a:t>– ado, -udo, - ido</a:t>
            </a:r>
            <a:br>
              <a:rPr lang="pt-PT" sz="3600" b="1">
                <a:solidFill>
                  <a:srgbClr val="00B0F0"/>
                </a:solidFill>
              </a:rPr>
            </a:br>
            <a:endParaRPr lang="cs-CZ" sz="3600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/>
              <a:t>Havia, no Português Antigo, três terminações: </a:t>
            </a:r>
          </a:p>
          <a:p>
            <a:pPr marL="0" indent="0" algn="ctr">
              <a:buNone/>
            </a:pPr>
            <a:r>
              <a:rPr lang="pt-PT" dirty="0"/>
              <a:t>-</a:t>
            </a:r>
            <a:r>
              <a:rPr lang="pt-PT" b="1" dirty="0"/>
              <a:t>ado, -udo, ido</a:t>
            </a:r>
            <a:r>
              <a:rPr lang="cs-CZ" b="1" dirty="0"/>
              <a:t>: </a:t>
            </a:r>
          </a:p>
          <a:p>
            <a:pPr marL="0" indent="0" algn="ctr">
              <a:buNone/>
            </a:pPr>
            <a:r>
              <a:rPr lang="cs-CZ" i="1" dirty="0" err="1"/>
              <a:t>amado</a:t>
            </a:r>
            <a:r>
              <a:rPr lang="cs-CZ" i="1" dirty="0"/>
              <a:t>, </a:t>
            </a:r>
            <a:r>
              <a:rPr lang="cs-CZ" i="1" dirty="0" err="1"/>
              <a:t>avudo</a:t>
            </a:r>
            <a:r>
              <a:rPr lang="cs-CZ" i="1" dirty="0"/>
              <a:t> </a:t>
            </a:r>
            <a:r>
              <a:rPr lang="cs-CZ" i="1" dirty="0" err="1"/>
              <a:t>dormido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dirty="0"/>
              <a:t>Mas: a 2</a:t>
            </a:r>
            <a:r>
              <a:rPr lang="pt-PT" dirty="0"/>
              <a:t>ª conjugação -</a:t>
            </a:r>
            <a:r>
              <a:rPr lang="pt-PT" b="1" dirty="0">
                <a:latin typeface="Times New Roman"/>
                <a:cs typeface="Times New Roman"/>
              </a:rPr>
              <a:t>ē</a:t>
            </a:r>
            <a:r>
              <a:rPr lang="pt-PT" b="1" dirty="0"/>
              <a:t>re</a:t>
            </a:r>
            <a:r>
              <a:rPr lang="pt-PT" dirty="0"/>
              <a:t> e a 3ª conjugação em </a:t>
            </a:r>
            <a:r>
              <a:rPr lang="pt-PT" b="1" dirty="0"/>
              <a:t>– </a:t>
            </a:r>
            <a:r>
              <a:rPr lang="pt-PT" b="1" dirty="0">
                <a:latin typeface="Times New Roman"/>
                <a:cs typeface="Times New Roman"/>
              </a:rPr>
              <a:t>ě</a:t>
            </a:r>
            <a:r>
              <a:rPr lang="pt-PT" b="1" dirty="0"/>
              <a:t>re</a:t>
            </a:r>
            <a:r>
              <a:rPr lang="pt-PT" dirty="0"/>
              <a:t>. alguns verbos passaram à 2ª e outro à 3ª conjugação, o que levou a uma certa instabilidade:</a:t>
            </a:r>
          </a:p>
          <a:p>
            <a:pPr marL="0" indent="0" algn="ctr">
              <a:buNone/>
            </a:pPr>
            <a:r>
              <a:rPr lang="pt-PT" dirty="0"/>
              <a:t> </a:t>
            </a:r>
            <a:r>
              <a:rPr lang="pt-PT" b="1" i="1" dirty="0"/>
              <a:t>requerer, caer, confonder, finger, tinger, traer</a:t>
            </a:r>
            <a:r>
              <a:rPr lang="pt-PT" dirty="0"/>
              <a:t> </a:t>
            </a:r>
          </a:p>
          <a:p>
            <a:pPr marL="0" indent="0" algn="ctr">
              <a:buNone/>
            </a:pPr>
            <a:r>
              <a:rPr lang="pt-PT" dirty="0"/>
              <a:t>mudaram para: </a:t>
            </a:r>
          </a:p>
          <a:p>
            <a:pPr marL="0" indent="0" algn="ctr">
              <a:buNone/>
            </a:pPr>
            <a:r>
              <a:rPr lang="pt-PT" b="1" i="1" dirty="0"/>
              <a:t>requerer, cair, confundir, fingir, tingir  trair.</a:t>
            </a:r>
          </a:p>
          <a:p>
            <a:pPr marL="0" indent="0" algn="ctr">
              <a:buNone/>
            </a:pPr>
            <a:endParaRPr lang="pt-PT" b="1" i="1" dirty="0"/>
          </a:p>
          <a:p>
            <a:pPr marL="0" indent="0" algn="just">
              <a:buNone/>
            </a:pPr>
            <a:r>
              <a:rPr lang="pt-PT" dirty="0"/>
              <a:t>Daí os particípios diferentes. Os verbos da 2ª conjugação, por analogia, passaram, até ao século XVI, a adoptar as desinências verbais participiais da 3ª conjugação. Até hoje mantiveram-se </a:t>
            </a:r>
            <a:r>
              <a:rPr lang="pt-PT" b="1" dirty="0"/>
              <a:t>conteúdo, teúda, manteúda</a:t>
            </a:r>
            <a:r>
              <a:rPr lang="pt-PT" dirty="0"/>
              <a:t>.</a:t>
            </a:r>
          </a:p>
          <a:p>
            <a:pPr marL="0" indent="0" algn="ctr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569678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accent1"/>
                </a:solidFill>
              </a:rPr>
              <a:t>a 1ª p.sg. </a:t>
            </a:r>
            <a:r>
              <a:rPr lang="pt-PT"/>
              <a:t>do indicativo de alguns verbos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i="1" dirty="0"/>
              <a:t>ARDIO, SENTIO, AUDIO, PETIO</a:t>
            </a:r>
          </a:p>
          <a:p>
            <a:pPr marL="0" indent="0" algn="ctr">
              <a:buNone/>
            </a:pPr>
            <a:r>
              <a:rPr lang="pt-PT" b="1" i="1" dirty="0"/>
              <a:t>ARÇO, SENÇO, OUÇO, PEÇO</a:t>
            </a:r>
          </a:p>
          <a:p>
            <a:pPr marL="0" indent="0" algn="ctr">
              <a:buNone/>
            </a:pPr>
            <a:r>
              <a:rPr lang="pt-PT" dirty="0"/>
              <a:t>duas evoluções:</a:t>
            </a:r>
          </a:p>
          <a:p>
            <a:pPr marL="514350" indent="-514350" algn="ctr">
              <a:buAutoNum type="arabicPeriod"/>
            </a:pPr>
            <a:r>
              <a:rPr lang="pt-PT" dirty="0"/>
              <a:t>regularização:  arço -  ardo, sentio- sinto</a:t>
            </a:r>
          </a:p>
          <a:p>
            <a:pPr marL="514350" indent="-514350" algn="ctr">
              <a:buAutoNum type="arabicPeriod"/>
            </a:pPr>
            <a:r>
              <a:rPr lang="pt-PT" dirty="0"/>
              <a:t>antiga variação. ou</a:t>
            </a:r>
            <a:r>
              <a:rPr lang="pt-PT" b="1" dirty="0">
                <a:solidFill>
                  <a:srgbClr val="FF0000"/>
                </a:solidFill>
              </a:rPr>
              <a:t>ç</a:t>
            </a:r>
            <a:r>
              <a:rPr lang="pt-PT" dirty="0"/>
              <a:t>o, pe</a:t>
            </a:r>
            <a:r>
              <a:rPr lang="pt-PT" b="1" dirty="0">
                <a:solidFill>
                  <a:srgbClr val="FF0000"/>
                </a:solidFill>
              </a:rPr>
              <a:t>ç</a:t>
            </a:r>
            <a:r>
              <a:rPr lang="pt-PT" dirty="0"/>
              <a:t>o</a:t>
            </a:r>
          </a:p>
          <a:p>
            <a:pPr marL="514350" indent="-514350">
              <a:buAutoNum type="arabicPeriod"/>
            </a:pPr>
            <a:endParaRPr lang="pt-PT" dirty="0"/>
          </a:p>
          <a:p>
            <a:pPr marL="0" indent="0" algn="ctr">
              <a:buNone/>
            </a:pPr>
            <a:r>
              <a:rPr lang="pt-PT" b="1" dirty="0"/>
              <a:t>verbos em </a:t>
            </a:r>
            <a:r>
              <a:rPr lang="pt-PT" b="1" i="1" dirty="0"/>
              <a:t>–scere: </a:t>
            </a:r>
          </a:p>
          <a:p>
            <a:pPr marL="0" indent="0" algn="ctr">
              <a:buNone/>
            </a:pPr>
            <a:r>
              <a:rPr lang="pt-PT" dirty="0"/>
              <a:t>modificação analógica</a:t>
            </a:r>
          </a:p>
          <a:p>
            <a:pPr marL="0" indent="0" algn="ctr">
              <a:buNone/>
            </a:pPr>
            <a:r>
              <a:rPr lang="pt-PT" b="1" dirty="0"/>
              <a:t>conh</a:t>
            </a:r>
            <a:r>
              <a:rPr lang="pt-PT" b="1" dirty="0">
                <a:solidFill>
                  <a:srgbClr val="FF0000"/>
                </a:solidFill>
              </a:rPr>
              <a:t>osco</a:t>
            </a:r>
            <a:r>
              <a:rPr lang="pt-PT" b="1" dirty="0"/>
              <a:t>, par</a:t>
            </a:r>
            <a:r>
              <a:rPr lang="pt-PT" b="1" dirty="0">
                <a:solidFill>
                  <a:srgbClr val="FF0000"/>
                </a:solidFill>
              </a:rPr>
              <a:t>esco</a:t>
            </a:r>
            <a:r>
              <a:rPr lang="pt-PT" b="1" dirty="0"/>
              <a:t> </a:t>
            </a:r>
            <a:r>
              <a:rPr lang="pt-PT" dirty="0"/>
              <a:t>– </a:t>
            </a:r>
            <a:r>
              <a:rPr lang="pt-PT" b="1" dirty="0"/>
              <a:t>conhe</a:t>
            </a:r>
            <a:r>
              <a:rPr lang="pt-PT" b="1" dirty="0">
                <a:solidFill>
                  <a:srgbClr val="FF0000"/>
                </a:solidFill>
              </a:rPr>
              <a:t>ç</a:t>
            </a:r>
            <a:r>
              <a:rPr lang="pt-PT" b="1" dirty="0"/>
              <a:t>o, pare</a:t>
            </a:r>
            <a:r>
              <a:rPr lang="pt-PT" b="1" dirty="0">
                <a:solidFill>
                  <a:srgbClr val="FF0000"/>
                </a:solidFill>
              </a:rPr>
              <a:t>ç</a:t>
            </a:r>
            <a:r>
              <a:rPr lang="pt-PT" b="1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504983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pt-PT"/>
            </a:br>
            <a:br>
              <a:rPr lang="pt-PT"/>
            </a:br>
            <a:r>
              <a:rPr lang="pt-PT"/>
              <a:t> </a:t>
            </a:r>
            <a:r>
              <a:rPr lang="pt-PT" sz="5300" b="1" i="1">
                <a:solidFill>
                  <a:schemeClr val="accent1"/>
                </a:solidFill>
              </a:rPr>
              <a:t>haver, ter</a:t>
            </a:r>
            <a:br>
              <a:rPr lang="pt-PT" sz="5300">
                <a:solidFill>
                  <a:schemeClr val="accent1"/>
                </a:solidFill>
              </a:rPr>
            </a:br>
            <a:endParaRPr lang="cs-CZ" sz="530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b="1" dirty="0"/>
              <a:t>haver</a:t>
            </a:r>
          </a:p>
          <a:p>
            <a:pPr marL="0" indent="0" algn="ctr">
              <a:buNone/>
            </a:pPr>
            <a:r>
              <a:rPr lang="pt-PT" dirty="0"/>
              <a:t>posse de bens e qualidades inalienáveis: </a:t>
            </a:r>
            <a:r>
              <a:rPr lang="pt-PT" b="1" i="1" dirty="0"/>
              <a:t>haver nome</a:t>
            </a:r>
          </a:p>
          <a:p>
            <a:pPr marL="0" indent="0" algn="ctr">
              <a:buNone/>
            </a:pPr>
            <a:r>
              <a:rPr lang="pt-PT" dirty="0"/>
              <a:t>x</a:t>
            </a:r>
          </a:p>
          <a:p>
            <a:pPr marL="0" indent="0" algn="ctr">
              <a:buNone/>
            </a:pPr>
            <a:r>
              <a:rPr lang="pt-PT" b="1" dirty="0"/>
              <a:t>ter</a:t>
            </a:r>
          </a:p>
          <a:p>
            <a:pPr marL="0" indent="0" algn="ctr">
              <a:buNone/>
            </a:pPr>
            <a:r>
              <a:rPr lang="pt-PT" dirty="0"/>
              <a:t>posse provisória: </a:t>
            </a:r>
            <a:r>
              <a:rPr lang="pt-PT" b="1" i="1" dirty="0"/>
              <a:t>ter um livro</a:t>
            </a:r>
          </a:p>
          <a:p>
            <a:pPr marL="0" indent="0" algn="ctr">
              <a:buNone/>
            </a:pPr>
            <a:endParaRPr lang="pt-PT" b="1" i="1" dirty="0"/>
          </a:p>
          <a:p>
            <a:pPr marL="0" indent="0" algn="ctr">
              <a:buNone/>
            </a:pPr>
            <a:r>
              <a:rPr lang="pt-PT" dirty="0"/>
              <a:t>O verbo ter, no Português Antigo passa a substituir também o significado de haver. </a:t>
            </a:r>
            <a:r>
              <a:rPr lang="pt-PT" b="1" i="1" dirty="0"/>
              <a:t>Haver</a:t>
            </a:r>
            <a:r>
              <a:rPr lang="pt-PT" dirty="0"/>
              <a:t> torna-se o verb</a:t>
            </a:r>
            <a:r>
              <a:rPr lang="pt-PT" b="1" dirty="0"/>
              <a:t>o</a:t>
            </a:r>
            <a:r>
              <a:rPr lang="pt-PT" dirty="0"/>
              <a:t> existencial ou auxiliar. 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/>
              <a:t>Ao mesmo tempo, a </a:t>
            </a:r>
            <a:r>
              <a:rPr lang="pt-PT" b="1" dirty="0"/>
              <a:t>concordância</a:t>
            </a:r>
            <a:r>
              <a:rPr lang="pt-PT" dirty="0"/>
              <a:t> do particípios com o objecto (havia vistas as coisas) passa a ser a de particípio com o sujeito (havia visto as coisas).</a:t>
            </a:r>
          </a:p>
        </p:txBody>
      </p:sp>
    </p:spTree>
    <p:extLst>
      <p:ext uri="{BB962C8B-B14F-4D97-AF65-F5344CB8AC3E}">
        <p14:creationId xmlns:p14="http://schemas.microsoft.com/office/powerpoint/2010/main" val="1782187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pt-PT" sz="4400" b="1">
                <a:solidFill>
                  <a:schemeClr val="accent1"/>
                </a:solidFill>
              </a:rPr>
            </a:br>
            <a:r>
              <a:rPr lang="pt-PT" sz="4400" b="1">
                <a:solidFill>
                  <a:schemeClr val="accent1"/>
                </a:solidFill>
              </a:rPr>
              <a:t>ESSE, SEDERE, ESTARE</a:t>
            </a:r>
            <a:br>
              <a:rPr lang="pt-PT" sz="4400" b="1">
                <a:solidFill>
                  <a:schemeClr val="accent1"/>
                </a:solidFill>
              </a:rPr>
            </a:br>
            <a:endParaRPr lang="cs-CZ" sz="44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>
                <a:solidFill>
                  <a:srgbClr val="7030A0"/>
                </a:solidFill>
              </a:rPr>
              <a:t>sedere</a:t>
            </a:r>
            <a:r>
              <a:rPr lang="pt-PT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pt-PT" dirty="0"/>
              <a:t>(estar sentado – sed</a:t>
            </a:r>
            <a:r>
              <a:rPr lang="cs-CZ" dirty="0"/>
              <a:t>ě</a:t>
            </a:r>
            <a:r>
              <a:rPr lang="pt-PT" dirty="0"/>
              <a:t>t) </a:t>
            </a:r>
            <a:r>
              <a:rPr lang="pt-PT" i="1" u="sng" dirty="0"/>
              <a:t>convivia com </a:t>
            </a:r>
            <a:endParaRPr lang="cs-CZ" i="1" u="sng" dirty="0"/>
          </a:p>
          <a:p>
            <a:pPr marL="0" indent="0" algn="ctr">
              <a:buNone/>
            </a:pPr>
            <a:r>
              <a:rPr lang="pt-PT" b="1" dirty="0"/>
              <a:t>estare</a:t>
            </a:r>
            <a:r>
              <a:rPr lang="pt-PT" dirty="0"/>
              <a:t> </a:t>
            </a:r>
            <a:endParaRPr lang="cs-CZ" dirty="0"/>
          </a:p>
          <a:p>
            <a:pPr marL="0" indent="0" algn="ctr">
              <a:buNone/>
            </a:pPr>
            <a:r>
              <a:rPr lang="pt-PT" dirty="0"/>
              <a:t>(´stare = estar de pé =stát) </a:t>
            </a:r>
            <a:endParaRPr lang="cs-CZ" dirty="0"/>
          </a:p>
          <a:p>
            <a:pPr marL="0" indent="0" algn="ctr">
              <a:buNone/>
            </a:pPr>
            <a:r>
              <a:rPr lang="pt-PT" b="1" dirty="0">
                <a:solidFill>
                  <a:srgbClr val="7030A0"/>
                </a:solidFill>
              </a:rPr>
              <a:t>esse</a:t>
            </a:r>
            <a:r>
              <a:rPr lang="pt-PT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pt-PT" dirty="0"/>
              <a:t>(ser= být)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953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cs-CZ" b="1">
                <a:solidFill>
                  <a:schemeClr val="accent1"/>
                </a:solidFill>
              </a:rPr>
            </a:br>
            <a:r>
              <a:rPr lang="pt-PT" b="1">
                <a:solidFill>
                  <a:schemeClr val="accent1"/>
                </a:solidFill>
              </a:rPr>
              <a:t>ESSE, SEDERE, ESTARE</a:t>
            </a:r>
            <a:br>
              <a:rPr lang="pt-PT" b="1">
                <a:solidFill>
                  <a:schemeClr val="accent1"/>
                </a:solidFill>
              </a:rPr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sedere</a:t>
            </a:r>
            <a:r>
              <a:rPr lang="cs-CZ" dirty="0"/>
              <a:t> – </a:t>
            </a:r>
            <a:r>
              <a:rPr lang="cs-CZ" dirty="0" err="1"/>
              <a:t>confunde</a:t>
            </a:r>
            <a:r>
              <a:rPr lang="cs-CZ" dirty="0"/>
              <a:t>-se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b="1" dirty="0" err="1"/>
              <a:t>esse</a:t>
            </a:r>
            <a:r>
              <a:rPr lang="cs-CZ" dirty="0"/>
              <a:t> – no </a:t>
            </a:r>
            <a:r>
              <a:rPr lang="cs-CZ" dirty="0" err="1"/>
              <a:t>sentido</a:t>
            </a:r>
            <a:r>
              <a:rPr lang="cs-CZ" dirty="0"/>
              <a:t> de ser. </a:t>
            </a:r>
          </a:p>
          <a:p>
            <a:pPr marL="0" indent="0" algn="ctr">
              <a:buNone/>
            </a:pPr>
            <a:r>
              <a:rPr lang="cs-CZ" b="1" i="1" dirty="0" err="1">
                <a:solidFill>
                  <a:srgbClr val="7030A0"/>
                </a:solidFill>
              </a:rPr>
              <a:t>sejo</a:t>
            </a:r>
            <a:r>
              <a:rPr lang="pt-PT" b="1" i="1" dirty="0"/>
              <a:t>=estou sentado, </a:t>
            </a:r>
            <a:r>
              <a:rPr lang="pt-PT" b="1" i="1" dirty="0">
                <a:solidFill>
                  <a:srgbClr val="7030A0"/>
                </a:solidFill>
              </a:rPr>
              <a:t>sou</a:t>
            </a:r>
            <a:endParaRPr lang="cs-CZ" b="1" i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pt-PT" b="1" i="1" dirty="0"/>
              <a:t>(</a:t>
            </a:r>
            <a:r>
              <a:rPr lang="cs-CZ" b="1" i="1" dirty="0" err="1"/>
              <a:t>sejo</a:t>
            </a:r>
            <a:r>
              <a:rPr lang="cs-CZ" b="1" i="1" dirty="0"/>
              <a:t>, </a:t>
            </a:r>
            <a:r>
              <a:rPr lang="cs-CZ" b="1" i="1" dirty="0" err="1"/>
              <a:t>sees</a:t>
            </a:r>
            <a:r>
              <a:rPr lang="cs-CZ" b="1" i="1" dirty="0"/>
              <a:t>, </a:t>
            </a:r>
            <a:r>
              <a:rPr lang="cs-CZ" b="1" i="1" dirty="0" err="1"/>
              <a:t>see</a:t>
            </a:r>
            <a:r>
              <a:rPr lang="cs-CZ" b="1" i="1" dirty="0"/>
              <a:t>, </a:t>
            </a:r>
            <a:r>
              <a:rPr lang="cs-CZ" b="1" i="1" dirty="0" err="1"/>
              <a:t>seemos</a:t>
            </a:r>
            <a:r>
              <a:rPr lang="cs-CZ" b="1" i="1" dirty="0"/>
              <a:t>, </a:t>
            </a:r>
            <a:r>
              <a:rPr lang="cs-CZ" b="1" i="1" dirty="0" err="1"/>
              <a:t>sedes</a:t>
            </a:r>
            <a:r>
              <a:rPr lang="cs-CZ" b="1" i="1" dirty="0"/>
              <a:t>, </a:t>
            </a:r>
            <a:r>
              <a:rPr lang="cs-CZ" b="1" i="1" dirty="0" err="1"/>
              <a:t>seem</a:t>
            </a:r>
            <a:r>
              <a:rPr lang="pt-PT" b="1" i="1" dirty="0"/>
              <a:t>)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/>
              <a:t>Confunde-se SEDERE e ESSE</a:t>
            </a:r>
          </a:p>
          <a:p>
            <a:pPr marL="0" indent="0" algn="ctr">
              <a:buNone/>
            </a:pPr>
            <a:r>
              <a:rPr lang="pt-PT" dirty="0"/>
              <a:t>o </a:t>
            </a:r>
            <a:r>
              <a:rPr lang="pt-PT" b="1" dirty="0"/>
              <a:t>indicativo</a:t>
            </a:r>
            <a:r>
              <a:rPr lang="pt-PT" dirty="0"/>
              <a:t> de </a:t>
            </a:r>
            <a:r>
              <a:rPr lang="pt-PT" b="1" i="1" u="sng" dirty="0"/>
              <a:t>esse</a:t>
            </a:r>
            <a:r>
              <a:rPr lang="pt-PT" dirty="0"/>
              <a:t> substitui o de </a:t>
            </a:r>
            <a:r>
              <a:rPr lang="pt-PT" b="1" i="1" dirty="0"/>
              <a:t>sedere</a:t>
            </a:r>
            <a:r>
              <a:rPr lang="pt-PT" dirty="0"/>
              <a:t>: </a:t>
            </a:r>
          </a:p>
          <a:p>
            <a:pPr marL="0" indent="0" algn="ctr">
              <a:buNone/>
            </a:pPr>
            <a:r>
              <a:rPr lang="pt-PT" dirty="0"/>
              <a:t>(sum, </a:t>
            </a:r>
            <a:r>
              <a:rPr lang="cs-CZ" dirty="0"/>
              <a:t>es</a:t>
            </a:r>
            <a:r>
              <a:rPr lang="pt-PT" dirty="0"/>
              <a:t>, est, sumus, </a:t>
            </a:r>
            <a:r>
              <a:rPr lang="cs-CZ" dirty="0" err="1"/>
              <a:t>sutis</a:t>
            </a:r>
            <a:r>
              <a:rPr lang="pt-PT" dirty="0"/>
              <a:t>, sunt – sou</a:t>
            </a:r>
            <a:r>
              <a:rPr lang="cs-CZ" dirty="0"/>
              <a:t>,</a:t>
            </a:r>
            <a:r>
              <a:rPr lang="pt-PT" dirty="0"/>
              <a:t> és, é, </a:t>
            </a:r>
            <a:r>
              <a:rPr lang="pt-PT" b="1" dirty="0"/>
              <a:t>somos</a:t>
            </a:r>
            <a:r>
              <a:rPr lang="pt-PT" dirty="0"/>
              <a:t>, sois, são)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/>
              <a:t>o </a:t>
            </a:r>
            <a:r>
              <a:rPr lang="pt-PT" b="1" dirty="0"/>
              <a:t>conjuntivo</a:t>
            </a:r>
            <a:r>
              <a:rPr lang="pt-PT" dirty="0"/>
              <a:t> é de </a:t>
            </a:r>
            <a:r>
              <a:rPr lang="pt-PT" b="1" dirty="0"/>
              <a:t>sedere</a:t>
            </a:r>
            <a:r>
              <a:rPr lang="pt-PT" dirty="0"/>
              <a:t>: (sedeam =seja</a:t>
            </a:r>
            <a:r>
              <a:rPr lang="cs-CZ" dirty="0"/>
              <a:t>, </a:t>
            </a:r>
            <a:r>
              <a:rPr lang="cs-CZ" dirty="0" err="1"/>
              <a:t>sedeamus</a:t>
            </a:r>
            <a:r>
              <a:rPr lang="cs-CZ" dirty="0"/>
              <a:t> </a:t>
            </a:r>
            <a:r>
              <a:rPr lang="pt-PT" dirty="0"/>
              <a:t>=sejamos).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053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>
                <a:solidFill>
                  <a:schemeClr val="accent1"/>
                </a:solidFill>
              </a:rPr>
              <a:t>homem e outras expressões indeterminadas</a:t>
            </a:r>
            <a:r>
              <a:rPr lang="pt-PT" sz="3600" b="1"/>
              <a:t> </a:t>
            </a:r>
            <a:r>
              <a:rPr lang="pt-PT" sz="3600" b="1">
                <a:solidFill>
                  <a:schemeClr val="accent1"/>
                </a:solidFill>
              </a:rPr>
              <a:t> </a:t>
            </a:r>
            <a:endParaRPr lang="cs-CZ" sz="36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1" indent="0" algn="just">
              <a:buNone/>
            </a:pPr>
            <a:r>
              <a:rPr lang="pt-PT" b="1"/>
              <a:t>homem</a:t>
            </a:r>
            <a:r>
              <a:rPr lang="pt-PT"/>
              <a:t> como sujeito indeterminado (n</a:t>
            </a:r>
            <a:r>
              <a:rPr lang="cs-CZ"/>
              <a:t>ě</a:t>
            </a:r>
            <a:r>
              <a:rPr lang="pt-PT"/>
              <a:t>kdo) e outras</a:t>
            </a:r>
            <a:br>
              <a:rPr lang="pt-PT"/>
            </a:br>
            <a:r>
              <a:rPr lang="pt-PT"/>
              <a:t>expressões indeterminadas caíram em desuso: </a:t>
            </a:r>
          </a:p>
          <a:p>
            <a:pPr marL="0" lvl="1" indent="0">
              <a:buNone/>
            </a:pPr>
            <a:endParaRPr lang="pt-PT"/>
          </a:p>
          <a:p>
            <a:pPr marL="0" lvl="1" indent="0" algn="ctr">
              <a:buNone/>
            </a:pPr>
            <a:r>
              <a:rPr lang="pt-PT" b="1"/>
              <a:t>homem</a:t>
            </a:r>
            <a:r>
              <a:rPr lang="pt-PT"/>
              <a:t> – alguém</a:t>
            </a:r>
          </a:p>
          <a:p>
            <a:pPr marL="0" lvl="1" indent="0" algn="ctr">
              <a:buNone/>
            </a:pPr>
            <a:r>
              <a:rPr lang="pt-PT" b="1"/>
              <a:t>hu</a:t>
            </a:r>
            <a:r>
              <a:rPr lang="pt-PT"/>
              <a:t> – onde</a:t>
            </a:r>
          </a:p>
          <a:p>
            <a:pPr marL="0" lvl="1" indent="0" algn="ctr">
              <a:buNone/>
            </a:pPr>
            <a:r>
              <a:rPr lang="pt-PT" b="1"/>
              <a:t>er, ar </a:t>
            </a:r>
            <a:r>
              <a:rPr lang="pt-PT"/>
              <a:t>– do mesmo modo</a:t>
            </a:r>
          </a:p>
          <a:p>
            <a:pPr marL="0" lvl="1" indent="0" algn="ctr">
              <a:buNone/>
            </a:pPr>
            <a:r>
              <a:rPr lang="pt-PT" b="1"/>
              <a:t>adur</a:t>
            </a:r>
            <a:r>
              <a:rPr lang="pt-PT"/>
              <a:t> – dificilmente</a:t>
            </a:r>
          </a:p>
          <a:p>
            <a:pPr marL="0" lvl="1" indent="0" algn="ctr">
              <a:buNone/>
            </a:pPr>
            <a:r>
              <a:rPr lang="pt-PT" b="1"/>
              <a:t>adrede</a:t>
            </a:r>
            <a:r>
              <a:rPr lang="pt-PT"/>
              <a:t> – directamente</a:t>
            </a:r>
          </a:p>
          <a:p>
            <a:pPr marL="0" lvl="1" indent="0" algn="ctr">
              <a:buNone/>
            </a:pPr>
            <a:r>
              <a:rPr lang="pt-PT" b="1"/>
              <a:t>ensembra</a:t>
            </a:r>
            <a:r>
              <a:rPr lang="pt-PT"/>
              <a:t> – juntamente</a:t>
            </a:r>
          </a:p>
          <a:p>
            <a:pPr marL="0" lvl="1" indent="0" algn="ctr">
              <a:buNone/>
            </a:pPr>
            <a:r>
              <a:rPr lang="pt-PT" b="1"/>
              <a:t>asinha</a:t>
            </a:r>
            <a:r>
              <a:rPr lang="pt-PT"/>
              <a:t> – rapidamente</a:t>
            </a:r>
          </a:p>
          <a:p>
            <a:pPr marL="0" lvl="1" indent="0" algn="ctr">
              <a:buNone/>
            </a:pPr>
            <a:r>
              <a:rPr lang="pt-PT" b="1"/>
              <a:t>ende</a:t>
            </a:r>
            <a:r>
              <a:rPr lang="pt-PT"/>
              <a:t> – disso, nisso</a:t>
            </a:r>
          </a:p>
          <a:p>
            <a:pPr marL="0" lvl="1" indent="0" algn="ctr">
              <a:buNone/>
            </a:pPr>
            <a:r>
              <a:rPr lang="pt-PT" b="1"/>
              <a:t>rem</a:t>
            </a:r>
            <a:r>
              <a:rPr lang="pt-PT"/>
              <a:t> – nada</a:t>
            </a:r>
          </a:p>
          <a:p>
            <a:pPr marL="0" lvl="1" indent="0" algn="ctr">
              <a:buNone/>
            </a:pPr>
            <a:r>
              <a:rPr lang="pt-PT" b="1"/>
              <a:t>acá, acó </a:t>
            </a:r>
            <a:r>
              <a:rPr lang="pt-PT"/>
              <a:t>– neste lugar</a:t>
            </a:r>
          </a:p>
          <a:p>
            <a:pPr marL="0" lvl="1" indent="0" algn="ctr">
              <a:buNone/>
            </a:pPr>
            <a:r>
              <a:rPr lang="pt-PT" b="1"/>
              <a:t>alá, aló </a:t>
            </a:r>
            <a:r>
              <a:rPr lang="pt-PT"/>
              <a:t>– naquele lugar</a:t>
            </a:r>
          </a:p>
          <a:p>
            <a:pPr marL="0" lvl="1" indent="0" algn="ctr">
              <a:buNone/>
            </a:pPr>
            <a:r>
              <a:rPr lang="pt-PT" b="1"/>
              <a:t>porende</a:t>
            </a:r>
            <a:r>
              <a:rPr lang="pt-PT"/>
              <a:t> – porém</a:t>
            </a:r>
          </a:p>
        </p:txBody>
      </p:sp>
    </p:spTree>
    <p:extLst>
      <p:ext uri="{BB962C8B-B14F-4D97-AF65-F5344CB8AC3E}">
        <p14:creationId xmlns:p14="http://schemas.microsoft.com/office/powerpoint/2010/main" val="25370314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pt-PT" sz="3600" b="1">
                <a:solidFill>
                  <a:schemeClr val="accent1"/>
                </a:solidFill>
              </a:rPr>
            </a:br>
            <a:r>
              <a:rPr lang="pt-PT" sz="3600" b="1">
                <a:solidFill>
                  <a:schemeClr val="accent1"/>
                </a:solidFill>
              </a:rPr>
              <a:t>colocação dos pronomes átonos ou clíticos</a:t>
            </a:r>
            <a:br>
              <a:rPr lang="pt-PT" sz="3600" b="1">
                <a:solidFill>
                  <a:schemeClr val="accent1"/>
                </a:solidFill>
              </a:rPr>
            </a:br>
            <a:endParaRPr lang="cs-CZ" sz="36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/>
              <a:t>No </a:t>
            </a:r>
            <a:r>
              <a:rPr lang="pt-PT" b="1"/>
              <a:t>Português Antigo, </a:t>
            </a:r>
            <a:r>
              <a:rPr lang="pt-PT"/>
              <a:t>o pronome átono podia surgir </a:t>
            </a:r>
            <a:r>
              <a:rPr lang="pt-PT" b="1"/>
              <a:t>antes</a:t>
            </a:r>
            <a:r>
              <a:rPr lang="pt-PT"/>
              <a:t> ou </a:t>
            </a:r>
            <a:r>
              <a:rPr lang="pt-PT" b="1"/>
              <a:t>depois</a:t>
            </a:r>
            <a:r>
              <a:rPr lang="pt-PT"/>
              <a:t> do verbo. A ênclise era, contudo, mais frequente. A inversão era excepcional e transmitia ênfase. </a:t>
            </a:r>
          </a:p>
          <a:p>
            <a:pPr algn="just"/>
            <a:r>
              <a:rPr lang="pt-PT"/>
              <a:t>A </a:t>
            </a:r>
            <a:r>
              <a:rPr lang="pt-PT" b="1"/>
              <a:t>próclise</a:t>
            </a:r>
            <a:r>
              <a:rPr lang="pt-PT"/>
              <a:t> tornava-se mais frequente entre os séculos </a:t>
            </a:r>
            <a:r>
              <a:rPr lang="pt-PT" b="1"/>
              <a:t>XIII e XVI</a:t>
            </a:r>
            <a:r>
              <a:rPr lang="pt-PT"/>
              <a:t>, perdendo a sua carga enfática.  E assim foi transportada também para  o Brasil nos tempos da expansão ultramarina – daí a gramática proclítica do </a:t>
            </a:r>
            <a:r>
              <a:rPr lang="pt-PT" b="1"/>
              <a:t>Português do Brasil.</a:t>
            </a:r>
          </a:p>
          <a:p>
            <a:pPr algn="just"/>
            <a:r>
              <a:rPr lang="pt-PT"/>
              <a:t>A partir do século </a:t>
            </a:r>
            <a:r>
              <a:rPr lang="pt-PT" b="1"/>
              <a:t>XVI</a:t>
            </a:r>
            <a:r>
              <a:rPr lang="pt-PT"/>
              <a:t>, o Português começa a preferir, outra vez, a </a:t>
            </a:r>
            <a:r>
              <a:rPr lang="pt-PT" b="1"/>
              <a:t>ênclise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79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dirty="0">
                <a:solidFill>
                  <a:srgbClr val="7030A0"/>
                </a:solidFill>
              </a:rPr>
              <a:t>Colocação dos pronomes átonos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>
                <a:solidFill>
                  <a:schemeClr val="accent2"/>
                </a:solidFill>
              </a:rPr>
              <a:t>ÉNCLISE          	 </a:t>
            </a:r>
            <a:r>
              <a:rPr lang="pt-PT" dirty="0">
                <a:solidFill>
                  <a:srgbClr val="00B050"/>
                </a:solidFill>
              </a:rPr>
              <a:t>PRÓCLISE</a:t>
            </a:r>
            <a:r>
              <a:rPr lang="pt-PT" dirty="0">
                <a:solidFill>
                  <a:schemeClr val="accent2"/>
                </a:solidFill>
              </a:rPr>
              <a:t>              ÉNCLISE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b="1" dirty="0"/>
              <a:t>IX-XII                 	</a:t>
            </a:r>
            <a:r>
              <a:rPr lang="pt-PT" b="1" dirty="0">
                <a:solidFill>
                  <a:srgbClr val="00B050"/>
                </a:solidFill>
              </a:rPr>
              <a:t>XIII-XIV</a:t>
            </a:r>
            <a:r>
              <a:rPr lang="pt-PT" b="1" dirty="0"/>
              <a:t> (PB</a:t>
            </a:r>
            <a:r>
              <a:rPr lang="pt-PT" b="1"/>
              <a:t>)            XV-XXI</a:t>
            </a:r>
            <a:endParaRPr lang="pt-PT" b="1" dirty="0"/>
          </a:p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i="1" dirty="0"/>
              <a:t>exemplificação</a:t>
            </a:r>
          </a:p>
          <a:p>
            <a:pPr marL="0" indent="0">
              <a:buNone/>
            </a:pPr>
            <a:r>
              <a:rPr lang="pt-PT" i="1" dirty="0"/>
              <a:t>deu-</a:t>
            </a:r>
            <a:r>
              <a:rPr lang="pt-PT" i="1" dirty="0">
                <a:solidFill>
                  <a:schemeClr val="accent2"/>
                </a:solidFill>
              </a:rPr>
              <a:t>me</a:t>
            </a:r>
            <a:r>
              <a:rPr lang="pt-PT" i="1" dirty="0"/>
              <a:t>              </a:t>
            </a:r>
            <a:r>
              <a:rPr lang="pt-PT" i="1" dirty="0">
                <a:solidFill>
                  <a:srgbClr val="00B050"/>
                </a:solidFill>
              </a:rPr>
              <a:t>me</a:t>
            </a:r>
            <a:r>
              <a:rPr lang="pt-PT" i="1" dirty="0"/>
              <a:t> chamo                 digo-</a:t>
            </a:r>
            <a:r>
              <a:rPr lang="pt-PT" i="1" dirty="0">
                <a:solidFill>
                  <a:schemeClr val="accent2"/>
                </a:solidFill>
              </a:rPr>
              <a:t>te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827584" y="2147708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6698851" y="4080452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730127" y="3383946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979984" y="4080452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6660232" y="2142825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3730127" y="2147708"/>
            <a:ext cx="360040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98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accent1"/>
                </a:solidFill>
              </a:rPr>
              <a:t>Os primeiros séculos da reconquista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/>
              <a:t>A língua falada ainda não se traduzia na escrita</a:t>
            </a:r>
          </a:p>
          <a:p>
            <a:pPr algn="just"/>
            <a:r>
              <a:rPr lang="pt-PT" b="1" dirty="0"/>
              <a:t>O latim </a:t>
            </a:r>
            <a:r>
              <a:rPr lang="pt-PT" dirty="0"/>
              <a:t>– </a:t>
            </a:r>
            <a:r>
              <a:rPr lang="pt-PT" b="1" dirty="0"/>
              <a:t>língua de prestígio </a:t>
            </a:r>
            <a:r>
              <a:rPr lang="pt-PT" dirty="0"/>
              <a:t>– por isso, os primeiros documentos </a:t>
            </a:r>
            <a:r>
              <a:rPr lang="pt-PT" b="1" dirty="0">
                <a:solidFill>
                  <a:srgbClr val="FF0000"/>
                </a:solidFill>
                <a:highlight>
                  <a:srgbClr val="FFFF00"/>
                </a:highlight>
              </a:rPr>
              <a:t>do Condado Portucalense de D. Teresa e D. Henrique </a:t>
            </a:r>
            <a:r>
              <a:rPr lang="pt-PT" dirty="0"/>
              <a:t>e os do reino indepedente são de Afonso Henriques.</a:t>
            </a:r>
          </a:p>
          <a:p>
            <a:pPr algn="just"/>
            <a:r>
              <a:rPr lang="pt-PT" dirty="0"/>
              <a:t>O latim, apesar de ser língua de prestígio, era muito simplificado e pronunciado de uma forma muito próxima da linguagem falada (</a:t>
            </a:r>
            <a:r>
              <a:rPr lang="pt-PT" b="1" dirty="0"/>
              <a:t>o chamado romance falado</a:t>
            </a:r>
            <a:r>
              <a:rPr lang="pt-PT" dirty="0"/>
              <a:t>), o que permitia compreensão mesmo por aquelas pessoas que não tivessem capacidade de se exprimirem em latim. </a:t>
            </a:r>
          </a:p>
          <a:p>
            <a:pPr algn="just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4414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pt-PT" b="1">
                <a:solidFill>
                  <a:srgbClr val="0070C0"/>
                </a:solidFill>
              </a:rPr>
            </a:br>
            <a:r>
              <a:rPr lang="pt-PT" b="1">
                <a:solidFill>
                  <a:srgbClr val="0070C0"/>
                </a:solidFill>
              </a:rPr>
              <a:t>Os documentos mais antigos escritos em Português</a:t>
            </a:r>
            <a:br>
              <a:rPr lang="pt-PT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PT" dirty="0"/>
          </a:p>
          <a:p>
            <a:pPr algn="just"/>
            <a:r>
              <a:rPr lang="pt-PT" dirty="0"/>
              <a:t>Do século </a:t>
            </a:r>
            <a:r>
              <a:rPr lang="pt-PT" b="1" dirty="0"/>
              <a:t>IX</a:t>
            </a:r>
            <a:r>
              <a:rPr lang="pt-PT" dirty="0"/>
              <a:t> até ao século </a:t>
            </a:r>
            <a:r>
              <a:rPr lang="pt-PT" b="1" dirty="0"/>
              <a:t>XII</a:t>
            </a:r>
            <a:r>
              <a:rPr lang="pt-PT" dirty="0"/>
              <a:t> conservou-se um grande número de </a:t>
            </a:r>
            <a:r>
              <a:rPr lang="pt-PT" b="1" dirty="0"/>
              <a:t>documentos latinos </a:t>
            </a:r>
            <a:r>
              <a:rPr lang="pt-PT" dirty="0"/>
              <a:t>de Portugal em que aparecem </a:t>
            </a:r>
            <a:r>
              <a:rPr lang="pt-PT" b="1" dirty="0"/>
              <a:t>palavras portuguesas</a:t>
            </a:r>
            <a:r>
              <a:rPr lang="pt-PT" dirty="0"/>
              <a:t> em grafia latinizante. Constituem </a:t>
            </a:r>
            <a:r>
              <a:rPr lang="pt-PT" b="1" dirty="0"/>
              <a:t>os primeiros vestígios </a:t>
            </a:r>
            <a:r>
              <a:rPr lang="pt-PT" dirty="0"/>
              <a:t>da língua portuguesa, e </a:t>
            </a:r>
            <a:r>
              <a:rPr lang="pt-PT" b="1" dirty="0"/>
              <a:t>provêm</a:t>
            </a:r>
            <a:r>
              <a:rPr lang="pt-PT" dirty="0"/>
              <a:t>, sobretudo, </a:t>
            </a:r>
            <a:r>
              <a:rPr lang="pt-PT" b="1" dirty="0"/>
              <a:t>do Noroeste e Oeste,</a:t>
            </a:r>
            <a:r>
              <a:rPr lang="pt-PT" dirty="0"/>
              <a:t> terras antigas densamente povoadas, de igrejas e mosteiros e de intensa atividade  económica. Relembre-se que a sul do rio Mondego, as terras eram novas, reconquistadas e repovoadas e de população mais rarefeita.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03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30785-1F49-460A-B827-40BFD5E8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Documento  - século X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824E0-7E0E-448A-8C7F-5DB14A997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err="1"/>
              <a:t>Portugaliae</a:t>
            </a:r>
            <a:r>
              <a:rPr lang="pt-PT" b="1" dirty="0"/>
              <a:t> </a:t>
            </a:r>
            <a:r>
              <a:rPr lang="pt-PT" b="1" dirty="0" err="1"/>
              <a:t>Monumenta</a:t>
            </a:r>
            <a:r>
              <a:rPr lang="pt-PT" b="1" dirty="0"/>
              <a:t> </a:t>
            </a:r>
            <a:r>
              <a:rPr lang="pt-PT" b="1" dirty="0" err="1"/>
              <a:t>Historica</a:t>
            </a:r>
            <a:r>
              <a:rPr lang="pt-PT" b="1" dirty="0"/>
              <a:t> (diplomata </a:t>
            </a:r>
            <a:r>
              <a:rPr lang="pt-PT" b="1" dirty="0" err="1"/>
              <a:t>et</a:t>
            </a:r>
            <a:r>
              <a:rPr lang="pt-PT" b="1" dirty="0"/>
              <a:t> </a:t>
            </a:r>
            <a:r>
              <a:rPr lang="pt-PT" b="1" dirty="0" err="1"/>
              <a:t>Chartae</a:t>
            </a:r>
            <a:r>
              <a:rPr lang="pt-PT" b="1" dirty="0"/>
              <a:t>) </a:t>
            </a:r>
            <a:r>
              <a:rPr lang="pt-PT" dirty="0"/>
              <a:t>contêm </a:t>
            </a:r>
            <a:r>
              <a:rPr lang="pt-PT" b="1" dirty="0"/>
              <a:t>952</a:t>
            </a:r>
            <a:r>
              <a:rPr lang="pt-PT" dirty="0"/>
              <a:t> documentos.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2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pt-PT" b="1">
                <a:solidFill>
                  <a:srgbClr val="0070C0"/>
                </a:solidFill>
              </a:rPr>
            </a:br>
            <a:r>
              <a:rPr lang="pt-PT" b="1">
                <a:solidFill>
                  <a:srgbClr val="0070C0"/>
                </a:solidFill>
              </a:rPr>
              <a:t>Os primeiros textos escritos em língua portuguesa surgem no século XII. </a:t>
            </a:r>
            <a:br>
              <a:rPr lang="pt-PT" b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dirty="0"/>
              <a:t>O latim deixou de ser usado como a linguagem tabeliónica (notarial) e assim, foi sendo substituído pela língua portuguesa. O</a:t>
            </a:r>
            <a:r>
              <a:rPr lang="pt-PT" b="1" dirty="0"/>
              <a:t>s primeiros textos escritos em língua portuguesa </a:t>
            </a:r>
            <a:r>
              <a:rPr lang="pt-PT" dirty="0"/>
              <a:t>surgem </a:t>
            </a:r>
            <a:r>
              <a:rPr lang="pt-PT" b="1" dirty="0"/>
              <a:t>no século XII. </a:t>
            </a:r>
          </a:p>
          <a:p>
            <a:pPr marL="0" indent="0" algn="ctr">
              <a:buNone/>
            </a:pPr>
            <a:r>
              <a:rPr lang="pt-PT" dirty="0"/>
              <a:t>Ao passo que </a:t>
            </a:r>
            <a:r>
              <a:rPr lang="pt-PT" b="1" dirty="0"/>
              <a:t>em França </a:t>
            </a:r>
            <a:r>
              <a:rPr lang="pt-PT" dirty="0"/>
              <a:t>os mais antigos documentos linguísticos têm quase todos </a:t>
            </a:r>
            <a:r>
              <a:rPr lang="pt-PT" b="1" dirty="0"/>
              <a:t>origem eclesiástica</a:t>
            </a:r>
            <a:r>
              <a:rPr lang="pt-PT" dirty="0"/>
              <a:t>, </a:t>
            </a:r>
          </a:p>
          <a:p>
            <a:pPr marL="0" indent="0" algn="ctr">
              <a:buNone/>
            </a:pPr>
            <a:r>
              <a:rPr lang="pt-PT" dirty="0"/>
              <a:t>x</a:t>
            </a:r>
          </a:p>
          <a:p>
            <a:pPr marL="0" indent="0" algn="ctr">
              <a:buNone/>
            </a:pPr>
            <a:r>
              <a:rPr lang="pt-PT" b="1" dirty="0"/>
              <a:t>em Portugal </a:t>
            </a:r>
            <a:r>
              <a:rPr lang="pt-PT" dirty="0"/>
              <a:t>têm </a:t>
            </a:r>
            <a:r>
              <a:rPr lang="pt-PT" b="1" dirty="0"/>
              <a:t>origem jurída</a:t>
            </a:r>
            <a:r>
              <a:rPr lang="pt-PT" dirty="0"/>
              <a:t>. São escrituras de compra, cartas de doação, testamentos e outros..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8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0070C0"/>
                </a:solidFill>
              </a:rPr>
              <a:t>1143</a:t>
            </a:r>
            <a:r>
              <a:rPr lang="pt-PT">
                <a:solidFill>
                  <a:srgbClr val="0070C0"/>
                </a:solidFill>
              </a:rPr>
              <a:t> -o Reino de Portugal torna-se num </a:t>
            </a:r>
            <a:r>
              <a:rPr lang="pt-PT" b="1">
                <a:solidFill>
                  <a:srgbClr val="0070C0"/>
                </a:solidFill>
              </a:rPr>
              <a:t>estado independente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  <a:p>
            <a:pPr algn="just"/>
            <a:r>
              <a:rPr lang="pt-PT" dirty="0"/>
              <a:t>Os primeiros documentos escritos em </a:t>
            </a:r>
            <a:r>
              <a:rPr lang="pt-PT" b="1" dirty="0"/>
              <a:t>Língua Portuguesa</a:t>
            </a:r>
            <a:r>
              <a:rPr lang="pt-PT" dirty="0"/>
              <a:t> relacionam-se, sobretudo, com o ano de </a:t>
            </a:r>
            <a:r>
              <a:rPr lang="pt-PT" b="1" dirty="0"/>
              <a:t>1143</a:t>
            </a:r>
            <a:r>
              <a:rPr lang="pt-PT" dirty="0"/>
              <a:t> quando o Reino de Portugal se torna num </a:t>
            </a:r>
            <a:r>
              <a:rPr lang="pt-PT" b="1" dirty="0"/>
              <a:t>estado independente </a:t>
            </a:r>
            <a:r>
              <a:rPr lang="pt-PT" dirty="0"/>
              <a:t>e quando nos paços portugueses florescia uma </a:t>
            </a:r>
            <a:r>
              <a:rPr lang="pt-PT" b="1" dirty="0"/>
              <a:t>literatura</a:t>
            </a:r>
            <a:r>
              <a:rPr lang="pt-PT" dirty="0"/>
              <a:t> em parte importada, em parte autóctone.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39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pt-PT" b="1">
                <a:solidFill>
                  <a:srgbClr val="0070C0"/>
                </a:solidFill>
              </a:rPr>
            </a:br>
            <a:r>
              <a:rPr lang="pt-PT" b="1">
                <a:solidFill>
                  <a:srgbClr val="0070C0"/>
                </a:solidFill>
              </a:rPr>
              <a:t>GEOGRAFIA DOS OUTROS DOCUMENTOS</a:t>
            </a:r>
            <a:br>
              <a:rPr lang="pt-PT" b="1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/>
              <a:t> </a:t>
            </a:r>
            <a:r>
              <a:rPr lang="pt-PT" dirty="0"/>
              <a:t>A maioria dos documentos: </a:t>
            </a:r>
            <a:r>
              <a:rPr lang="pt-PT" b="1" dirty="0"/>
              <a:t>entre Douro e Minho </a:t>
            </a:r>
            <a:r>
              <a:rPr lang="pt-PT" dirty="0"/>
              <a:t>(os três primeiros documentos mencionados) – </a:t>
            </a:r>
            <a:r>
              <a:rPr lang="pt-PT" b="1" dirty="0"/>
              <a:t>ver no slide 3</a:t>
            </a:r>
            <a:r>
              <a:rPr lang="pt-PT" dirty="0"/>
              <a:t>.</a:t>
            </a:r>
          </a:p>
          <a:p>
            <a:r>
              <a:rPr lang="pt-PT" dirty="0"/>
              <a:t>Um título de compra – </a:t>
            </a:r>
            <a:r>
              <a:rPr lang="pt-PT" b="1" dirty="0"/>
              <a:t>1262</a:t>
            </a:r>
            <a:r>
              <a:rPr lang="pt-PT" dirty="0"/>
              <a:t> – Porto</a:t>
            </a:r>
          </a:p>
          <a:p>
            <a:r>
              <a:rPr lang="pt-PT" dirty="0"/>
              <a:t>Outras regiões com documentos linguísticos: a Beira,Lisboa, évora, Lagos, Loulé, Albufeira.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9445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2773</Words>
  <Application>Microsoft Office PowerPoint</Application>
  <PresentationFormat>Předvádění na obrazovce (4:3)</PresentationFormat>
  <Paragraphs>260</Paragraphs>
  <Slides>39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Motiv systému Office</vt:lpstr>
      <vt:lpstr>GALEGO-PORTUGUÊS PORTUGUÊS ANTIGO</vt:lpstr>
      <vt:lpstr>Problemas de investigação</vt:lpstr>
      <vt:lpstr>Tipos de documentos – vantagens + e desvantagens -</vt:lpstr>
      <vt:lpstr>Os primeiros séculos da reconquista</vt:lpstr>
      <vt:lpstr> Os documentos mais antigos escritos em Português </vt:lpstr>
      <vt:lpstr>Documento  - século X</vt:lpstr>
      <vt:lpstr> Os primeiros textos escritos em língua portuguesa surgem no século XII.  </vt:lpstr>
      <vt:lpstr>1143 -o Reino de Portugal torna-se num estado independente</vt:lpstr>
      <vt:lpstr> GEOGRAFIA DOS OUTROS DOCUMENTOS </vt:lpstr>
      <vt:lpstr> DOCUMENTOS DO NORTE DE PORTUGAL </vt:lpstr>
      <vt:lpstr> A linguagem tabeliónica (notářský jazyk)  </vt:lpstr>
      <vt:lpstr>Escritura da Fundação da Igreja de Lordosa - Viseu</vt:lpstr>
      <vt:lpstr>Escritura da fundação da Igreja da Lordosa</vt:lpstr>
      <vt:lpstr>século XIII</vt:lpstr>
      <vt:lpstr>Documentos literários</vt:lpstr>
      <vt:lpstr>  Português antigo  x Galego-português </vt:lpstr>
      <vt:lpstr>  o Português Antigo  =   o Período Fonético  </vt:lpstr>
      <vt:lpstr>Notícia de Torto x Testamento de D-Afonso</vt:lpstr>
      <vt:lpstr>   Testamento de Afonso II e Notícia de Torto    </vt:lpstr>
      <vt:lpstr>Português do século XII. </vt:lpstr>
      <vt:lpstr>Exemplificação: palatal nh </vt:lpstr>
      <vt:lpstr>vocalismo </vt:lpstr>
      <vt:lpstr>Vocalismo – terminações nominais e verbais </vt:lpstr>
      <vt:lpstr>Vocalismo – terminações nominais e verbais </vt:lpstr>
      <vt:lpstr> O SISTEMA CONSONÂNTICO</vt:lpstr>
      <vt:lpstr>novos elementos distintos</vt:lpstr>
      <vt:lpstr>novos elementos distintos</vt:lpstr>
      <vt:lpstr>outros 4  fonemas</vt:lpstr>
      <vt:lpstr>Morfologia</vt:lpstr>
      <vt:lpstr>pronomes possessivos</vt:lpstr>
      <vt:lpstr>FLEXÃO VERBAL – 2ª pessoa de plural</vt:lpstr>
      <vt:lpstr>particípio passado – ado, -udo, - ido </vt:lpstr>
      <vt:lpstr>a 1ª p.sg. do indicativo de alguns verbos</vt:lpstr>
      <vt:lpstr>   haver, ter </vt:lpstr>
      <vt:lpstr> ESSE, SEDERE, ESTARE </vt:lpstr>
      <vt:lpstr> ESSE, SEDERE, ESTARE </vt:lpstr>
      <vt:lpstr>homem e outras expressões indeterminadas  </vt:lpstr>
      <vt:lpstr> colocação dos pronomes átonos ou clíticos </vt:lpstr>
      <vt:lpstr>Colocação dos pronomes átonos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GALEGO-PORTUGUÊS PORTUGUÊS ANTIGO</dc:title>
  <dc:creator>Iva Svobodová</dc:creator>
  <cp:lastModifiedBy>  </cp:lastModifiedBy>
  <cp:revision>46</cp:revision>
  <dcterms:created xsi:type="dcterms:W3CDTF">2015-04-02T06:25:15Z</dcterms:created>
  <dcterms:modified xsi:type="dcterms:W3CDTF">2020-03-16T15:15:46Z</dcterms:modified>
</cp:coreProperties>
</file>