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80" r:id="rId9"/>
    <p:sldId id="281" r:id="rId10"/>
    <p:sldId id="271" r:id="rId11"/>
    <p:sldId id="272" r:id="rId12"/>
    <p:sldId id="274" r:id="rId13"/>
    <p:sldId id="275" r:id="rId14"/>
    <p:sldId id="282" r:id="rId15"/>
    <p:sldId id="283" r:id="rId16"/>
    <p:sldId id="284" r:id="rId17"/>
    <p:sldId id="285" r:id="rId18"/>
    <p:sldId id="286" r:id="rId19"/>
    <p:sldId id="287" r:id="rId20"/>
    <p:sldId id="296" r:id="rId21"/>
    <p:sldId id="295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76" r:id="rId30"/>
    <p:sldId id="277" r:id="rId31"/>
    <p:sldId id="278" r:id="rId32"/>
    <p:sldId id="279" r:id="rId33"/>
    <p:sldId id="298" r:id="rId34"/>
    <p:sldId id="299" r:id="rId35"/>
    <p:sldId id="300" r:id="rId36"/>
    <p:sldId id="301" r:id="rId37"/>
    <p:sldId id="303" r:id="rId38"/>
    <p:sldId id="304" r:id="rId39"/>
    <p:sldId id="305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73-5E41-4C20-A55A-0459DCB0F98E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6F3F-803C-4057-A0AB-E9787973C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202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73-5E41-4C20-A55A-0459DCB0F98E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6F3F-803C-4057-A0AB-E9787973C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337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73-5E41-4C20-A55A-0459DCB0F98E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6F3F-803C-4057-A0AB-E9787973C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600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73-5E41-4C20-A55A-0459DCB0F98E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6F3F-803C-4057-A0AB-E9787973C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677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73-5E41-4C20-A55A-0459DCB0F98E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6F3F-803C-4057-A0AB-E9787973C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401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73-5E41-4C20-A55A-0459DCB0F98E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6F3F-803C-4057-A0AB-E9787973C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728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73-5E41-4C20-A55A-0459DCB0F98E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6F3F-803C-4057-A0AB-E9787973C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382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73-5E41-4C20-A55A-0459DCB0F98E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6F3F-803C-4057-A0AB-E9787973C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298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73-5E41-4C20-A55A-0459DCB0F98E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6F3F-803C-4057-A0AB-E9787973C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469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73-5E41-4C20-A55A-0459DCB0F98E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6F3F-803C-4057-A0AB-E9787973C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279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73-5E41-4C20-A55A-0459DCB0F98E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6F3F-803C-4057-A0AB-E9787973C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795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E0D73-5E41-4C20-A55A-0459DCB0F98E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A6F3F-803C-4057-A0AB-E9787973C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085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VOGAIS PRET</a:t>
            </a:r>
            <a:r>
              <a:rPr lang="pt-PT" b="1">
                <a:solidFill>
                  <a:srgbClr val="00B050"/>
                </a:solidFill>
              </a:rPr>
              <a:t>Ô</a:t>
            </a:r>
            <a:r>
              <a:rPr lang="cs-CZ" b="1" dirty="0">
                <a:solidFill>
                  <a:srgbClr val="00B050"/>
                </a:solidFill>
              </a:rPr>
              <a:t>NICAS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/>
              <a:t>13 de abril de 2015</a:t>
            </a:r>
          </a:p>
          <a:p>
            <a:r>
              <a:rPr lang="pt-PT"/>
              <a:t>História da Língua Portuguesa</a:t>
            </a:r>
          </a:p>
          <a:p>
            <a:r>
              <a:rPr lang="pt-PT"/>
              <a:t>Edwin Williams (1961: pp. 52- 58)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0809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b="1">
                <a:solidFill>
                  <a:srgbClr val="00B050"/>
                </a:solidFill>
              </a:rPr>
              <a:t>a+ọ</a:t>
            </a:r>
            <a:r>
              <a:rPr lang="pt-PT" b="1">
                <a:solidFill>
                  <a:srgbClr val="00B050"/>
                </a:solidFill>
              </a:rPr>
              <a:t>					</a:t>
            </a:r>
            <a:r>
              <a:rPr lang="cs-CZ" b="1">
                <a:solidFill>
                  <a:srgbClr val="00B050"/>
                </a:solidFill>
              </a:rPr>
              <a:t>[ǫ] </a:t>
            </a:r>
            <a:r>
              <a:rPr lang="pt-PT" b="1">
                <a:solidFill>
                  <a:srgbClr val="00B050"/>
                </a:solidFill>
              </a:rPr>
              <a:t> </a:t>
            </a:r>
            <a:br>
              <a:rPr lang="cs-CZ" b="1">
                <a:solidFill>
                  <a:srgbClr val="00B050"/>
                </a:solidFill>
              </a:rPr>
            </a:br>
            <a:endParaRPr lang="cs-CZ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PT" sz="4800"/>
          </a:p>
          <a:p>
            <a:pPr marL="0" indent="0" algn="ctr">
              <a:buNone/>
            </a:pPr>
            <a:r>
              <a:rPr lang="cs-CZ" sz="4800"/>
              <a:t>m</a:t>
            </a:r>
            <a:r>
              <a:rPr lang="cs-CZ" sz="4800" b="1">
                <a:solidFill>
                  <a:srgbClr val="00B050"/>
                </a:solidFill>
              </a:rPr>
              <a:t>aio</a:t>
            </a:r>
            <a:r>
              <a:rPr lang="cs-CZ" sz="4800"/>
              <a:t>rem</a:t>
            </a:r>
            <a:r>
              <a:rPr lang="cs-CZ" sz="4800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pt-PT" sz="4800"/>
              <a:t> </a:t>
            </a:r>
            <a:r>
              <a:rPr lang="cs-CZ" sz="4800"/>
              <a:t>(</a:t>
            </a:r>
            <a:r>
              <a:rPr lang="cs-CZ" sz="3600" b="1"/>
              <a:t>arc.) </a:t>
            </a:r>
            <a:r>
              <a:rPr lang="cs-CZ" sz="4800"/>
              <a:t>m</a:t>
            </a:r>
            <a:r>
              <a:rPr lang="cs-CZ" sz="4800" b="1">
                <a:solidFill>
                  <a:srgbClr val="00B050"/>
                </a:solidFill>
              </a:rPr>
              <a:t>ao</a:t>
            </a:r>
            <a:r>
              <a:rPr lang="cs-CZ" sz="4800"/>
              <a:t>r </a:t>
            </a:r>
            <a:r>
              <a:rPr lang="cs-CZ" sz="4800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z="4800"/>
              <a:t> m</a:t>
            </a:r>
            <a:r>
              <a:rPr lang="cs-CZ" sz="4800" b="1">
                <a:solidFill>
                  <a:srgbClr val="00B050"/>
                </a:solidFill>
              </a:rPr>
              <a:t>ǫǫ</a:t>
            </a:r>
            <a:r>
              <a:rPr lang="cs-CZ" sz="4800"/>
              <a:t>r</a:t>
            </a:r>
            <a:r>
              <a:rPr lang="cs-CZ" sz="4800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pt-PT" sz="4400"/>
              <a:t>m</a:t>
            </a:r>
            <a:r>
              <a:rPr lang="cs-CZ" sz="4800" b="1">
                <a:solidFill>
                  <a:srgbClr val="00B050"/>
                </a:solidFill>
              </a:rPr>
              <a:t>ọ</a:t>
            </a:r>
            <a:r>
              <a:rPr lang="cs-CZ" sz="4800"/>
              <a:t>r </a:t>
            </a:r>
          </a:p>
          <a:p>
            <a:pPr marL="0" indent="0">
              <a:buNone/>
            </a:pPr>
            <a:r>
              <a:rPr lang="pt-PT" sz="4800"/>
              <a:t>			 </a:t>
            </a:r>
          </a:p>
          <a:p>
            <a:pPr marL="0" indent="0">
              <a:buNone/>
            </a:pPr>
            <a:endParaRPr lang="cs-CZ" sz="4800"/>
          </a:p>
          <a:p>
            <a:pPr marL="0" indent="0">
              <a:buNone/>
            </a:pPr>
            <a:endParaRPr lang="cs-CZ" sz="6000"/>
          </a:p>
        </p:txBody>
      </p:sp>
      <p:sp>
        <p:nvSpPr>
          <p:cNvPr id="5" name="Zahnutá šipka nahoru 4"/>
          <p:cNvSpPr/>
          <p:nvPr/>
        </p:nvSpPr>
        <p:spPr>
          <a:xfrm>
            <a:off x="2276128" y="989112"/>
            <a:ext cx="4896544" cy="7315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Zahnutá šipka nahoru 6"/>
          <p:cNvSpPr/>
          <p:nvPr/>
        </p:nvSpPr>
        <p:spPr>
          <a:xfrm>
            <a:off x="2276128" y="989112"/>
            <a:ext cx="4896544" cy="7315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653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>
                <a:solidFill>
                  <a:srgbClr val="00B050"/>
                </a:solidFill>
              </a:rPr>
              <a:t>a+i </a:t>
            </a:r>
            <a:r>
              <a:rPr lang="pt-PT" b="1">
                <a:solidFill>
                  <a:srgbClr val="00B050"/>
                </a:solidFill>
              </a:rPr>
              <a:t>		                		</a:t>
            </a:r>
            <a:r>
              <a:rPr lang="cs-CZ" b="1">
                <a:solidFill>
                  <a:srgbClr val="00B050"/>
                </a:solidFill>
              </a:rPr>
              <a:t>ai</a:t>
            </a:r>
            <a:br>
              <a:rPr lang="cs-CZ" b="1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/>
          <a:lstStyle/>
          <a:p>
            <a:pPr marL="0" indent="0">
              <a:lnSpc>
                <a:spcPct val="120000"/>
              </a:lnSpc>
              <a:buNone/>
            </a:pPr>
            <a:r>
              <a:rPr lang="pt-PT"/>
              <a:t> </a:t>
            </a:r>
          </a:p>
          <a:p>
            <a:pPr marL="0" indent="0">
              <a:lnSpc>
                <a:spcPct val="120000"/>
              </a:lnSpc>
              <a:buNone/>
            </a:pPr>
            <a:endParaRPr lang="pt-PT"/>
          </a:p>
          <a:p>
            <a:pPr marL="0" indent="0" algn="ctr">
              <a:lnSpc>
                <a:spcPct val="120000"/>
              </a:lnSpc>
              <a:buNone/>
            </a:pPr>
            <a:r>
              <a:rPr lang="vi-VN" sz="4800"/>
              <a:t>s</a:t>
            </a:r>
            <a:r>
              <a:rPr lang="vi-VN" sz="4800">
                <a:solidFill>
                  <a:srgbClr val="00B050"/>
                </a:solidFill>
              </a:rPr>
              <a:t>ălī</a:t>
            </a:r>
            <a:r>
              <a:rPr lang="vi-VN" sz="4800"/>
              <a:t>re</a:t>
            </a:r>
            <a:r>
              <a:rPr lang="pt-PT" sz="4800"/>
              <a:t>	</a:t>
            </a:r>
            <a:r>
              <a:rPr lang="cs-CZ" sz="4800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pt-PT" sz="4800"/>
              <a:t> </a:t>
            </a:r>
            <a:r>
              <a:rPr lang="cs-CZ" sz="4800"/>
              <a:t> </a:t>
            </a:r>
            <a:r>
              <a:rPr lang="vi-VN" sz="4800"/>
              <a:t>s</a:t>
            </a:r>
            <a:r>
              <a:rPr lang="cs-CZ" sz="4800"/>
              <a:t> </a:t>
            </a:r>
            <a:r>
              <a:rPr lang="vi-VN" sz="4800">
                <a:solidFill>
                  <a:srgbClr val="00B050"/>
                </a:solidFill>
              </a:rPr>
              <a:t>ă</a:t>
            </a:r>
            <a:r>
              <a:rPr lang="cs-CZ" sz="4800">
                <a:solidFill>
                  <a:srgbClr val="00B050"/>
                </a:solidFill>
              </a:rPr>
              <a:t> </a:t>
            </a:r>
            <a:r>
              <a:rPr lang="vi-VN" sz="4800" strike="sngStrike">
                <a:solidFill>
                  <a:srgbClr val="00B050"/>
                </a:solidFill>
              </a:rPr>
              <a:t>l</a:t>
            </a:r>
            <a:r>
              <a:rPr lang="cs-CZ" sz="4800">
                <a:solidFill>
                  <a:srgbClr val="00B050"/>
                </a:solidFill>
              </a:rPr>
              <a:t> </a:t>
            </a:r>
            <a:r>
              <a:rPr lang="vi-VN" sz="4800">
                <a:solidFill>
                  <a:srgbClr val="00B050"/>
                </a:solidFill>
              </a:rPr>
              <a:t>ī</a:t>
            </a:r>
            <a:r>
              <a:rPr lang="cs-CZ" sz="4800">
                <a:solidFill>
                  <a:srgbClr val="00B050"/>
                </a:solidFill>
              </a:rPr>
              <a:t> </a:t>
            </a:r>
            <a:r>
              <a:rPr lang="vi-VN" sz="4800"/>
              <a:t>r</a:t>
            </a:r>
            <a:r>
              <a:rPr lang="cs-CZ" sz="4800"/>
              <a:t> </a:t>
            </a:r>
            <a:r>
              <a:rPr lang="vi-VN" sz="4800" strike="sngStrike"/>
              <a:t>e</a:t>
            </a:r>
            <a:r>
              <a:rPr lang="vi-VN" sz="4800"/>
              <a:t> </a:t>
            </a:r>
            <a:r>
              <a:rPr lang="cs-CZ" sz="4800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pt-PT" sz="4800"/>
              <a:t> 	</a:t>
            </a:r>
            <a:r>
              <a:rPr lang="pt-PT" sz="5400"/>
              <a:t>sair</a:t>
            </a:r>
            <a:endParaRPr lang="cs-CZ" sz="5400"/>
          </a:p>
          <a:p>
            <a:pPr marL="0" indent="0">
              <a:lnSpc>
                <a:spcPct val="120000"/>
              </a:lnSpc>
              <a:buNone/>
            </a:pPr>
            <a:endParaRPr lang="cs-CZ"/>
          </a:p>
        </p:txBody>
      </p:sp>
      <p:sp>
        <p:nvSpPr>
          <p:cNvPr id="5" name="Zahnutá šipka nahoru 4"/>
          <p:cNvSpPr/>
          <p:nvPr/>
        </p:nvSpPr>
        <p:spPr>
          <a:xfrm>
            <a:off x="1763688" y="989112"/>
            <a:ext cx="5913040" cy="129614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75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pPr marL="0" indent="0">
              <a:lnSpc>
                <a:spcPct val="120000"/>
              </a:lnSpc>
            </a:pPr>
            <a:br>
              <a:rPr lang="pt-PT"/>
            </a:br>
            <a:br>
              <a:rPr lang="pt-PT"/>
            </a:br>
            <a:r>
              <a:rPr lang="cs-CZ" b="1">
                <a:solidFill>
                  <a:srgbClr val="00B050"/>
                </a:solidFill>
              </a:rPr>
              <a:t>a+u</a:t>
            </a:r>
            <a:r>
              <a:rPr lang="pt-PT" b="1">
                <a:solidFill>
                  <a:srgbClr val="00B050"/>
                </a:solidFill>
              </a:rPr>
              <a:t>					</a:t>
            </a:r>
            <a:r>
              <a:rPr lang="cs-CZ" b="1">
                <a:solidFill>
                  <a:srgbClr val="00B050"/>
                </a:solidFill>
              </a:rPr>
              <a:t>[au]</a:t>
            </a:r>
            <a:br>
              <a:rPr lang="cs-CZ" b="1">
                <a:solidFill>
                  <a:srgbClr val="00B050"/>
                </a:solidFill>
              </a:rPr>
            </a:br>
            <a:br>
              <a:rPr lang="cs-CZ" b="1">
                <a:solidFill>
                  <a:srgbClr val="00B050"/>
                </a:solidFill>
              </a:rPr>
            </a:br>
            <a:endParaRPr lang="cs-CZ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  <a:p>
            <a:pPr marL="0" indent="0">
              <a:buNone/>
            </a:pPr>
            <a:endParaRPr lang="pt-PT"/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pt-PT" sz="4000"/>
              <a:t>s</a:t>
            </a:r>
            <a:r>
              <a:rPr lang="cs-CZ" sz="4000" b="1">
                <a:solidFill>
                  <a:srgbClr val="00B050"/>
                </a:solidFill>
              </a:rPr>
              <a:t>alŭ</a:t>
            </a:r>
            <a:r>
              <a:rPr lang="cs-CZ" sz="4000"/>
              <a:t>tem </a:t>
            </a:r>
            <a:r>
              <a:rPr lang="cs-CZ" sz="4000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pt-PT" sz="4000"/>
              <a:t> </a:t>
            </a:r>
            <a:r>
              <a:rPr lang="cs-CZ" sz="4000" b="1">
                <a:solidFill>
                  <a:srgbClr val="00B050"/>
                </a:solidFill>
              </a:rPr>
              <a:t>s a</a:t>
            </a:r>
            <a:r>
              <a:rPr lang="cs-CZ" sz="4000" b="1" strike="sngStrike">
                <a:solidFill>
                  <a:srgbClr val="00B050"/>
                </a:solidFill>
              </a:rPr>
              <a:t> l </a:t>
            </a:r>
            <a:r>
              <a:rPr lang="cs-CZ" sz="4000" b="1">
                <a:solidFill>
                  <a:srgbClr val="00B050"/>
                </a:solidFill>
              </a:rPr>
              <a:t>ŭ </a:t>
            </a:r>
            <a:r>
              <a:rPr lang="cs-CZ" sz="4000"/>
              <a:t>d e </a:t>
            </a:r>
            <a:r>
              <a:rPr lang="cs-CZ" sz="4000" strike="sngStrike"/>
              <a:t>m</a:t>
            </a:r>
            <a:r>
              <a:rPr lang="pt-PT" sz="4000"/>
              <a:t> </a:t>
            </a:r>
            <a:r>
              <a:rPr lang="cs-CZ" sz="4000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pt-PT" sz="4000"/>
              <a:t>  </a:t>
            </a:r>
            <a:r>
              <a:rPr lang="cs-CZ" sz="4000"/>
              <a:t>s</a:t>
            </a:r>
            <a:r>
              <a:rPr lang="cs-CZ" sz="4000" b="1">
                <a:solidFill>
                  <a:srgbClr val="00B050"/>
                </a:solidFill>
              </a:rPr>
              <a:t>aú</a:t>
            </a:r>
            <a:r>
              <a:rPr lang="cs-CZ" sz="4000"/>
              <a:t>de</a:t>
            </a:r>
            <a:endParaRPr lang="pt-PT" sz="4000"/>
          </a:p>
          <a:p>
            <a:pPr marL="0" indent="0" algn="ctr">
              <a:buNone/>
            </a:pPr>
            <a:endParaRPr lang="cs-CZ"/>
          </a:p>
        </p:txBody>
      </p:sp>
      <p:sp>
        <p:nvSpPr>
          <p:cNvPr id="6" name="Zahnutá šipka nahoru 5"/>
          <p:cNvSpPr/>
          <p:nvPr/>
        </p:nvSpPr>
        <p:spPr>
          <a:xfrm>
            <a:off x="1979712" y="1268760"/>
            <a:ext cx="4752528" cy="5760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447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cs-CZ" b="1">
                <a:solidFill>
                  <a:srgbClr val="FF0000"/>
                </a:solidFill>
              </a:rPr>
              <a:t>ẹ</a:t>
            </a:r>
            <a:r>
              <a:rPr lang="cs-CZ" b="1"/>
              <a:t> </a:t>
            </a:r>
            <a:r>
              <a:rPr lang="cs-CZ"/>
              <a:t>z latinského </a:t>
            </a:r>
            <a:r>
              <a:rPr lang="cs-CZ" b="1">
                <a:solidFill>
                  <a:srgbClr val="FF0000"/>
                </a:solidFill>
              </a:rPr>
              <a:t>oe,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ē,ě,ĭ</a:t>
            </a:r>
            <a:r>
              <a:rPr lang="cs-CZ" b="1">
                <a:solidFill>
                  <a:srgbClr val="FF0000"/>
                </a:solidFill>
              </a:rPr>
              <a:t>,ae</a:t>
            </a:r>
            <a:r>
              <a:rPr lang="cs-CZ" b="1"/>
              <a:t>, </a:t>
            </a: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/>
              <a:t>ẹ+e							</a:t>
            </a:r>
            <a:r>
              <a:rPr lang="cs-CZ" b="1">
                <a:solidFill>
                  <a:srgbClr val="00B050"/>
                </a:solidFill>
              </a:rPr>
              <a:t>e [ə] </a:t>
            </a:r>
          </a:p>
          <a:p>
            <a:pPr marL="0" indent="0">
              <a:buNone/>
            </a:pPr>
            <a:r>
              <a:rPr lang="cs-CZ"/>
              <a:t> ẹ inicial 							</a:t>
            </a:r>
            <a:r>
              <a:rPr lang="cs-CZ" b="1">
                <a:solidFill>
                  <a:srgbClr val="00B050"/>
                </a:solidFill>
              </a:rPr>
              <a:t>e [i]</a:t>
            </a:r>
          </a:p>
          <a:p>
            <a:pPr marL="0" indent="0">
              <a:buNone/>
            </a:pPr>
            <a:r>
              <a:rPr lang="cs-CZ"/>
              <a:t> ẹ+i							</a:t>
            </a:r>
            <a:r>
              <a:rPr lang="cs-CZ" b="1">
                <a:solidFill>
                  <a:srgbClr val="00B050"/>
                </a:solidFill>
              </a:rPr>
              <a:t>i, ei </a:t>
            </a:r>
          </a:p>
          <a:p>
            <a:pPr marL="0" indent="0">
              <a:buNone/>
            </a:pPr>
            <a:r>
              <a:rPr lang="cs-CZ"/>
              <a:t> ẹ+i  (ct, sc, x)						</a:t>
            </a:r>
            <a:r>
              <a:rPr lang="cs-CZ" b="1">
                <a:solidFill>
                  <a:srgbClr val="00B050"/>
                </a:solidFill>
              </a:rPr>
              <a:t>ei </a:t>
            </a:r>
          </a:p>
          <a:p>
            <a:pPr marL="0" indent="0">
              <a:buNone/>
            </a:pPr>
            <a:r>
              <a:rPr lang="cs-CZ"/>
              <a:t> ẹ+consoante labial 					</a:t>
            </a:r>
            <a:r>
              <a:rPr lang="cs-CZ" b="1">
                <a:solidFill>
                  <a:srgbClr val="00B050"/>
                </a:solidFill>
              </a:rPr>
              <a:t>o</a:t>
            </a:r>
          </a:p>
          <a:p>
            <a:pPr marL="0" indent="0">
              <a:buNone/>
            </a:pPr>
            <a:r>
              <a:rPr lang="cs-CZ"/>
              <a:t> ẹ+u 							</a:t>
            </a:r>
            <a:r>
              <a:rPr lang="cs-CZ" b="1">
                <a:solidFill>
                  <a:srgbClr val="00B050"/>
                </a:solidFill>
              </a:rPr>
              <a:t>i </a:t>
            </a:r>
            <a:r>
              <a:rPr lang="cs-CZ"/>
              <a:t>                                      </a:t>
            </a:r>
          </a:p>
          <a:p>
            <a:pPr marL="0" indent="0">
              <a:buNone/>
            </a:pPr>
            <a:r>
              <a:rPr lang="cs-CZ"/>
              <a:t> ẹ+l  (consoante) 						</a:t>
            </a:r>
            <a:r>
              <a:rPr lang="cs-CZ" b="1">
                <a:solidFill>
                  <a:srgbClr val="00B050"/>
                </a:solidFill>
              </a:rPr>
              <a:t>[ɛ] </a:t>
            </a:r>
          </a:p>
          <a:p>
            <a:pPr marL="0" indent="0">
              <a:buNone/>
            </a:pPr>
            <a:r>
              <a:rPr lang="cs-CZ"/>
              <a:t> ẹ+r&gt; 					[ - ] / r+ẹ		</a:t>
            </a:r>
            <a:r>
              <a:rPr lang="cs-CZ" b="1">
                <a:solidFill>
                  <a:srgbClr val="00B050"/>
                </a:solidFill>
              </a:rPr>
              <a:t>[ - ] </a:t>
            </a:r>
          </a:p>
          <a:p>
            <a:pPr marL="0" indent="0">
              <a:buNone/>
            </a:pPr>
            <a:r>
              <a:rPr lang="cs-CZ"/>
              <a:t>ẹ+r&gt; 					[a] / r+ẹ		</a:t>
            </a:r>
            <a:r>
              <a:rPr lang="cs-CZ" b="1">
                <a:solidFill>
                  <a:srgbClr val="00B050"/>
                </a:solidFill>
              </a:rPr>
              <a:t>[a] </a:t>
            </a:r>
          </a:p>
          <a:p>
            <a:pPr marL="0" indent="0">
              <a:buNone/>
            </a:pPr>
            <a:r>
              <a:rPr lang="cs-CZ"/>
              <a:t> ẹ+m/n 							</a:t>
            </a:r>
            <a:r>
              <a:rPr lang="cs-CZ" b="1">
                <a:solidFill>
                  <a:srgbClr val="00B050"/>
                </a:solidFill>
              </a:rPr>
              <a:t>[ẽ]</a:t>
            </a:r>
            <a:r>
              <a:rPr lang="cs-CZ"/>
              <a:t> </a:t>
            </a:r>
          </a:p>
          <a:p>
            <a:pPr marL="0" indent="0">
              <a:buNone/>
            </a:pPr>
            <a:r>
              <a:rPr lang="cs-CZ"/>
              <a:t>ẹ+ ẹ 							</a:t>
            </a:r>
            <a:r>
              <a:rPr lang="cs-CZ" b="1">
                <a:solidFill>
                  <a:srgbClr val="00B050"/>
                </a:solidFill>
              </a:rPr>
              <a:t>ẹ </a:t>
            </a:r>
          </a:p>
          <a:p>
            <a:pPr marL="0" indent="0">
              <a:buNone/>
            </a:pPr>
            <a:r>
              <a:rPr lang="cs-CZ"/>
              <a:t> ẹ+ ẹ (intertónico em hiato	)				</a:t>
            </a:r>
            <a:r>
              <a:rPr lang="cs-CZ" b="1">
                <a:solidFill>
                  <a:srgbClr val="00B050"/>
                </a:solidFill>
              </a:rPr>
              <a:t>ę</a:t>
            </a:r>
          </a:p>
          <a:p>
            <a:pPr marL="0" indent="0">
              <a:buNone/>
            </a:pPr>
            <a:r>
              <a:rPr lang="cs-CZ"/>
              <a:t>ẹ+ i 							</a:t>
            </a:r>
            <a:r>
              <a:rPr lang="cs-CZ" b="1">
                <a:solidFill>
                  <a:srgbClr val="00B050"/>
                </a:solidFill>
              </a:rPr>
              <a:t> i</a:t>
            </a:r>
          </a:p>
          <a:p>
            <a:pPr marL="0" indent="0">
              <a:buNone/>
            </a:pPr>
            <a:r>
              <a:rPr lang="cs-CZ"/>
              <a:t>ẹ+ em hiato com a, o , u , ę 				</a:t>
            </a:r>
            <a:r>
              <a:rPr lang="cs-CZ" b="1">
                <a:solidFill>
                  <a:srgbClr val="00B050"/>
                </a:solidFill>
              </a:rPr>
              <a:t>i [j] 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2987824" y="1916832"/>
            <a:ext cx="2088232" cy="22322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889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>
                <a:solidFill>
                  <a:srgbClr val="00B050"/>
                </a:solidFill>
              </a:rPr>
              <a:t>ẹ                           e [ə</a:t>
            </a:r>
            <a:r>
              <a:rPr lang="cs-CZ"/>
              <a:t>] </a:t>
            </a: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/>
              <a:t>c</a:t>
            </a:r>
            <a:r>
              <a:rPr lang="cs-CZ" b="1"/>
              <a:t>ae</a:t>
            </a:r>
            <a:r>
              <a:rPr lang="cs-CZ"/>
              <a:t>pŭlla	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/>
              <a:t>	 c </a:t>
            </a:r>
            <a:r>
              <a:rPr lang="cs-CZ" b="1"/>
              <a:t>ae </a:t>
            </a:r>
            <a:r>
              <a:rPr lang="cs-CZ"/>
              <a:t>b o l a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/>
              <a:t>	c</a:t>
            </a:r>
            <a:r>
              <a:rPr lang="cs-CZ" b="1">
                <a:solidFill>
                  <a:srgbClr val="00B050"/>
                </a:solidFill>
              </a:rPr>
              <a:t>e</a:t>
            </a:r>
            <a:r>
              <a:rPr lang="cs-CZ"/>
              <a:t>bola</a:t>
            </a:r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cs-CZ"/>
              <a:t>p</a:t>
            </a:r>
            <a:r>
              <a:rPr lang="cs-CZ" b="1"/>
              <a:t>ĭ</a:t>
            </a:r>
            <a:r>
              <a:rPr lang="cs-CZ"/>
              <a:t>cāre 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 p </a:t>
            </a:r>
            <a:r>
              <a:rPr lang="cs-CZ" b="1"/>
              <a:t>ĭ </a:t>
            </a:r>
            <a:r>
              <a:rPr lang="cs-CZ"/>
              <a:t>g ā r </a:t>
            </a:r>
            <a:r>
              <a:rPr lang="cs-CZ" strike="sngStrike"/>
              <a:t>e</a:t>
            </a:r>
            <a:r>
              <a:rPr lang="cs-CZ"/>
              <a:t> 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  p</a:t>
            </a:r>
            <a:r>
              <a:rPr lang="cs-CZ" b="1">
                <a:solidFill>
                  <a:srgbClr val="00B050"/>
                </a:solidFill>
              </a:rPr>
              <a:t>e</a:t>
            </a:r>
            <a:r>
              <a:rPr lang="cs-CZ"/>
              <a:t>gar</a:t>
            </a:r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cs-CZ"/>
              <a:t>s</a:t>
            </a:r>
            <a:r>
              <a:rPr lang="cs-CZ" b="1"/>
              <a:t>ĕ</a:t>
            </a:r>
            <a:r>
              <a:rPr lang="cs-CZ"/>
              <a:t>cūrum	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/>
              <a:t>	 s </a:t>
            </a:r>
            <a:r>
              <a:rPr lang="cs-CZ" b="1"/>
              <a:t>ĕ </a:t>
            </a:r>
            <a:r>
              <a:rPr lang="cs-CZ"/>
              <a:t>g ū r u </a:t>
            </a:r>
            <a:r>
              <a:rPr lang="cs-CZ" strike="sngStrike"/>
              <a:t>m</a:t>
            </a:r>
            <a:r>
              <a:rPr lang="cs-CZ"/>
              <a:t>	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/>
              <a:t>	  s</a:t>
            </a:r>
            <a:r>
              <a:rPr lang="cs-CZ" b="1">
                <a:solidFill>
                  <a:srgbClr val="00B050"/>
                </a:solidFill>
              </a:rPr>
              <a:t>e</a:t>
            </a:r>
            <a:r>
              <a:rPr lang="cs-CZ"/>
              <a:t>guro</a:t>
            </a:r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cs-CZ"/>
              <a:t>f</a:t>
            </a:r>
            <a:r>
              <a:rPr lang="cs-CZ" b="1"/>
              <a:t>ĭ</a:t>
            </a:r>
            <a:r>
              <a:rPr lang="cs-CZ"/>
              <a:t>gūram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/>
              <a:t>(arc.f</a:t>
            </a:r>
            <a:r>
              <a:rPr lang="cs-CZ" b="1">
                <a:solidFill>
                  <a:srgbClr val="00B050"/>
                </a:solidFill>
              </a:rPr>
              <a:t>e</a:t>
            </a:r>
            <a:r>
              <a:rPr lang="cs-CZ"/>
              <a:t>gura)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/>
              <a:t>	figura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2483768" y="836712"/>
            <a:ext cx="3960440" cy="7315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2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/>
            </a:br>
            <a:r>
              <a:rPr lang="cs-CZ" b="1">
                <a:solidFill>
                  <a:srgbClr val="00B050"/>
                </a:solidFill>
              </a:rPr>
              <a:t>ẹ inicial                      e </a:t>
            </a:r>
            <a:r>
              <a:rPr lang="cs-CZ" sz="2700" b="1"/>
              <a:t>port.moderno</a:t>
            </a:r>
            <a:r>
              <a:rPr lang="cs-CZ" b="1">
                <a:solidFill>
                  <a:srgbClr val="00B050"/>
                </a:solidFill>
              </a:rPr>
              <a:t> [i</a:t>
            </a:r>
            <a:r>
              <a:rPr lang="cs-CZ"/>
              <a:t>]</a:t>
            </a: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cs-CZ" b="1"/>
              <a:t>ae</a:t>
            </a:r>
            <a:r>
              <a:rPr lang="cs-CZ"/>
              <a:t>ternum 	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/>
              <a:t>	   </a:t>
            </a:r>
            <a:r>
              <a:rPr lang="cs-CZ" b="1"/>
              <a:t>e</a:t>
            </a:r>
            <a:r>
              <a:rPr lang="cs-CZ"/>
              <a:t>terno</a:t>
            </a:r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cs-CZ" b="1"/>
              <a:t>e</a:t>
            </a:r>
            <a:r>
              <a:rPr lang="cs-CZ"/>
              <a:t>ruĭlĭam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/>
              <a:t> </a:t>
            </a:r>
            <a:r>
              <a:rPr lang="cs-CZ" b="1"/>
              <a:t>e</a:t>
            </a:r>
            <a:r>
              <a:rPr lang="cs-CZ"/>
              <a:t>rvilha</a:t>
            </a:r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cs-CZ" b="1"/>
              <a:t> e</a:t>
            </a:r>
            <a:r>
              <a:rPr lang="cs-CZ"/>
              <a:t>clĕsĭam      </a:t>
            </a:r>
            <a:r>
              <a:rPr lang="cs-CZ" b="1">
                <a:solidFill>
                  <a:srgbClr val="C00000"/>
                </a:solidFill>
              </a:rPr>
              <a:t>ale!!!!   </a:t>
            </a:r>
            <a:r>
              <a:rPr lang="cs-CZ" b="1"/>
              <a:t>i</a:t>
            </a:r>
            <a:r>
              <a:rPr lang="cs-CZ"/>
              <a:t>greja</a:t>
            </a:r>
          </a:p>
          <a:p>
            <a:pPr marL="0" indent="0" algn="ctr">
              <a:buNone/>
            </a:pPr>
            <a:r>
              <a:rPr lang="cs-CZ" b="1"/>
              <a:t>ae</a:t>
            </a:r>
            <a:r>
              <a:rPr lang="cs-CZ"/>
              <a:t>tatem 		       </a:t>
            </a:r>
            <a:r>
              <a:rPr lang="cs-CZ" b="1"/>
              <a:t>i</a:t>
            </a:r>
            <a:r>
              <a:rPr lang="cs-CZ"/>
              <a:t>dade</a:t>
            </a:r>
          </a:p>
        </p:txBody>
      </p:sp>
      <p:sp>
        <p:nvSpPr>
          <p:cNvPr id="5" name="Zahnutá šipka nahoru 4"/>
          <p:cNvSpPr/>
          <p:nvPr/>
        </p:nvSpPr>
        <p:spPr>
          <a:xfrm>
            <a:off x="1187624" y="1052736"/>
            <a:ext cx="4464496" cy="87553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322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>
                <a:solidFill>
                  <a:srgbClr val="00B050"/>
                </a:solidFill>
              </a:rPr>
              <a:t>ẹ+ i	r/s			        i/ei/e </a:t>
            </a:r>
            <a:br>
              <a:rPr lang="cs-CZ" b="1">
                <a:solidFill>
                  <a:srgbClr val="00B050"/>
                </a:solidFill>
              </a:rPr>
            </a:br>
            <a:endParaRPr lang="cs-CZ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cs-CZ"/>
              <a:t>s</a:t>
            </a:r>
            <a:r>
              <a:rPr lang="cs-CZ" b="1"/>
              <a:t>e</a:t>
            </a:r>
            <a:r>
              <a:rPr lang="cs-CZ"/>
              <a:t>rv</a:t>
            </a:r>
            <a:r>
              <a:rPr lang="cs-CZ" b="1"/>
              <a:t>i</a:t>
            </a:r>
            <a:r>
              <a:rPr lang="cs-CZ"/>
              <a:t>āmus	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	s</a:t>
            </a:r>
            <a:r>
              <a:rPr lang="cs-CZ" b="1">
                <a:solidFill>
                  <a:srgbClr val="00B050"/>
                </a:solidFill>
              </a:rPr>
              <a:t>i</a:t>
            </a:r>
            <a:r>
              <a:rPr lang="cs-CZ"/>
              <a:t>rvamos</a:t>
            </a:r>
          </a:p>
          <a:p>
            <a:pPr marL="0" indent="0" algn="ctr">
              <a:buNone/>
            </a:pPr>
            <a:r>
              <a:rPr lang="cs-CZ"/>
              <a:t>f</a:t>
            </a:r>
            <a:r>
              <a:rPr lang="cs-CZ" b="1"/>
              <a:t>e</a:t>
            </a:r>
            <a:r>
              <a:rPr lang="cs-CZ"/>
              <a:t>r</a:t>
            </a:r>
            <a:r>
              <a:rPr lang="cs-CZ" b="1"/>
              <a:t>i</a:t>
            </a:r>
            <a:r>
              <a:rPr lang="cs-CZ"/>
              <a:t>amus	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 dirty="0"/>
              <a:t>	</a:t>
            </a:r>
            <a:r>
              <a:rPr lang="cs-CZ" dirty="0" err="1"/>
              <a:t>f</a:t>
            </a:r>
            <a:r>
              <a:rPr lang="cs-CZ" b="1" dirty="0" err="1">
                <a:solidFill>
                  <a:srgbClr val="00B050"/>
                </a:solidFill>
              </a:rPr>
              <a:t>ei</a:t>
            </a:r>
            <a:r>
              <a:rPr lang="cs-CZ" dirty="0" err="1"/>
              <a:t>ramos</a:t>
            </a:r>
            <a:endParaRPr lang="cs-CZ"/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cs-CZ" b="1">
                <a:solidFill>
                  <a:srgbClr val="FF0000"/>
                </a:solidFill>
              </a:rPr>
              <a:t>ale!!!</a:t>
            </a:r>
            <a:r>
              <a:rPr lang="cs-CZ"/>
              <a:t> </a:t>
            </a:r>
            <a:r>
              <a:rPr lang="cs-CZ" b="1">
                <a:solidFill>
                  <a:srgbClr val="00B050"/>
                </a:solidFill>
              </a:rPr>
              <a:t>e</a:t>
            </a:r>
            <a:r>
              <a:rPr lang="cs-CZ"/>
              <a:t> zůstává, když iod mění souhlásku (jen výjimečně </a:t>
            </a:r>
            <a:r>
              <a:rPr lang="cs-CZ" b="1">
                <a:solidFill>
                  <a:srgbClr val="00B050"/>
                </a:solidFill>
              </a:rPr>
              <a:t>i</a:t>
            </a:r>
            <a:r>
              <a:rPr lang="cs-CZ"/>
              <a:t>)</a:t>
            </a:r>
          </a:p>
          <a:p>
            <a:pPr marL="0" indent="0" algn="ctr">
              <a:buNone/>
            </a:pPr>
            <a:r>
              <a:rPr lang="cs-CZ"/>
              <a:t>m</a:t>
            </a:r>
            <a:r>
              <a:rPr lang="cs-CZ" b="1"/>
              <a:t>ĕ</a:t>
            </a:r>
            <a:r>
              <a:rPr lang="cs-CZ"/>
              <a:t>l</a:t>
            </a:r>
            <a:r>
              <a:rPr lang="cs-CZ" b="1"/>
              <a:t>i</a:t>
            </a:r>
            <a:r>
              <a:rPr lang="cs-CZ"/>
              <a:t>ōrem	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/>
              <a:t>	m</a:t>
            </a:r>
            <a:r>
              <a:rPr lang="cs-CZ" b="1">
                <a:solidFill>
                  <a:srgbClr val="00B050"/>
                </a:solidFill>
              </a:rPr>
              <a:t>e</a:t>
            </a:r>
            <a:r>
              <a:rPr lang="cs-CZ" b="1"/>
              <a:t>lh</a:t>
            </a:r>
            <a:r>
              <a:rPr lang="cs-CZ"/>
              <a:t>or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>
                <a:latin typeface="Times New Roman"/>
                <a:cs typeface="Times New Roman"/>
              </a:rPr>
              <a:t>m</a:t>
            </a:r>
            <a:r>
              <a:rPr lang="cs-CZ" b="1">
                <a:solidFill>
                  <a:srgbClr val="00B050"/>
                </a:solidFill>
                <a:latin typeface="Times New Roman"/>
                <a:cs typeface="Times New Roman"/>
              </a:rPr>
              <a:t>i</a:t>
            </a:r>
            <a:r>
              <a:rPr lang="cs-CZ">
                <a:latin typeface="Times New Roman"/>
                <a:cs typeface="Times New Roman"/>
              </a:rPr>
              <a:t>lhor</a:t>
            </a:r>
            <a:endParaRPr lang="cs-CZ"/>
          </a:p>
          <a:p>
            <a:pPr marL="0" indent="0" algn="ctr">
              <a:buNone/>
            </a:pPr>
            <a:r>
              <a:rPr lang="cs-CZ"/>
              <a:t> </a:t>
            </a:r>
          </a:p>
          <a:p>
            <a:pPr marL="0" indent="0" algn="ctr">
              <a:buNone/>
            </a:pPr>
            <a:r>
              <a:rPr lang="cs-CZ"/>
              <a:t> </a:t>
            </a:r>
          </a:p>
          <a:p>
            <a:pPr marL="0" indent="0" algn="ctr">
              <a:buNone/>
            </a:pPr>
            <a:r>
              <a:rPr lang="cs-CZ"/>
              <a:t>nebo když se souhláska mění před nebo po palatále </a:t>
            </a:r>
            <a:r>
              <a:rPr lang="cs-CZ">
                <a:latin typeface="Times New Roman"/>
                <a:cs typeface="Times New Roman"/>
              </a:rPr>
              <a:t>[ʃ] </a:t>
            </a:r>
            <a:r>
              <a:rPr lang="cs-CZ"/>
              <a:t>:</a:t>
            </a:r>
          </a:p>
          <a:p>
            <a:pPr marL="0" indent="0" algn="ctr">
              <a:buNone/>
            </a:pPr>
            <a:r>
              <a:rPr lang="cs-CZ"/>
              <a:t>p</a:t>
            </a:r>
            <a:r>
              <a:rPr lang="cs-CZ" b="1"/>
              <a:t>lĭ</a:t>
            </a:r>
            <a:r>
              <a:rPr lang="cs-CZ"/>
              <a:t>cāre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 b="1">
                <a:solidFill>
                  <a:srgbClr val="00B050"/>
                </a:solidFill>
              </a:rPr>
              <a:t>che</a:t>
            </a:r>
            <a:r>
              <a:rPr lang="cs-CZ"/>
              <a:t>gar</a:t>
            </a:r>
          </a:p>
          <a:p>
            <a:pPr marL="0" indent="0" algn="ctr">
              <a:buNone/>
            </a:pPr>
            <a:r>
              <a:rPr lang="cs-CZ"/>
              <a:t>u</a:t>
            </a:r>
            <a:r>
              <a:rPr lang="cs-CZ" b="1"/>
              <a:t>e</a:t>
            </a:r>
            <a:r>
              <a:rPr lang="cs-CZ"/>
              <a:t>st</a:t>
            </a:r>
            <a:r>
              <a:rPr lang="el-GR">
                <a:latin typeface="Times New Roman"/>
                <a:cs typeface="Times New Roman"/>
              </a:rPr>
              <a:t>ῑ</a:t>
            </a:r>
            <a:r>
              <a:rPr lang="cs-CZ">
                <a:latin typeface="Times New Roman"/>
                <a:cs typeface="Times New Roman"/>
              </a:rPr>
              <a:t>re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 </a:t>
            </a:r>
            <a:r>
              <a:rPr lang="cs-CZ">
                <a:latin typeface="Times New Roman"/>
                <a:cs typeface="Times New Roman"/>
              </a:rPr>
              <a:t>v</a:t>
            </a:r>
            <a:r>
              <a:rPr lang="cs-CZ" b="1">
                <a:solidFill>
                  <a:srgbClr val="00B050"/>
                </a:solidFill>
                <a:latin typeface="Times New Roman"/>
                <a:cs typeface="Times New Roman"/>
              </a:rPr>
              <a:t>es</a:t>
            </a:r>
            <a:r>
              <a:rPr lang="cs-CZ">
                <a:latin typeface="Times New Roman"/>
                <a:cs typeface="Times New Roman"/>
              </a:rPr>
              <a:t>tir</a:t>
            </a:r>
            <a:endParaRPr lang="cs-CZ"/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2195736" y="908720"/>
            <a:ext cx="4824536" cy="64807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Ohnutý pruh 4"/>
          <p:cNvSpPr/>
          <p:nvPr/>
        </p:nvSpPr>
        <p:spPr>
          <a:xfrm>
            <a:off x="2267744" y="764704"/>
            <a:ext cx="216024" cy="144016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8608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>
                <a:solidFill>
                  <a:srgbClr val="00B050"/>
                </a:solidFill>
              </a:rPr>
              <a:t>ẹ+ i  (</a:t>
            </a:r>
            <a:r>
              <a:rPr lang="cs-CZ" b="1"/>
              <a:t> z </a:t>
            </a:r>
            <a:r>
              <a:rPr lang="cs-CZ" b="1">
                <a:solidFill>
                  <a:srgbClr val="00B050"/>
                </a:solidFill>
              </a:rPr>
              <a:t>ct, sc, x)    ei </a:t>
            </a:r>
            <a:br>
              <a:rPr lang="cs-CZ" b="1">
                <a:solidFill>
                  <a:srgbClr val="00B050"/>
                </a:solidFill>
              </a:rPr>
            </a:br>
            <a:endParaRPr lang="cs-CZ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cs-CZ"/>
              <a:t>	         mĭ</a:t>
            </a:r>
            <a:r>
              <a:rPr lang="cs-CZ" b="1"/>
              <a:t>sc</a:t>
            </a:r>
            <a:r>
              <a:rPr lang="cs-CZ"/>
              <a:t>ēre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/>
              <a:t>me</a:t>
            </a:r>
            <a:r>
              <a:rPr lang="cs-CZ" b="1"/>
              <a:t>x</a:t>
            </a:r>
            <a:r>
              <a:rPr lang="cs-CZ"/>
              <a:t>er (arc. m</a:t>
            </a:r>
            <a:r>
              <a:rPr lang="cs-CZ" b="1">
                <a:solidFill>
                  <a:srgbClr val="00B050"/>
                </a:solidFill>
              </a:rPr>
              <a:t>ei</a:t>
            </a:r>
            <a:r>
              <a:rPr lang="cs-CZ"/>
              <a:t>xer)</a:t>
            </a:r>
          </a:p>
          <a:p>
            <a:pPr marL="0" indent="0" algn="ctr">
              <a:buNone/>
            </a:pPr>
            <a:r>
              <a:rPr lang="cs-CZ"/>
              <a:t> fĭ</a:t>
            </a:r>
            <a:r>
              <a:rPr lang="cs-CZ" b="1"/>
              <a:t>ct</a:t>
            </a:r>
            <a:r>
              <a:rPr lang="cs-CZ"/>
              <a:t>ĭcĭum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/>
              <a:t>fe</a:t>
            </a:r>
            <a:r>
              <a:rPr lang="cs-CZ" b="1">
                <a:solidFill>
                  <a:srgbClr val="00B050"/>
                </a:solidFill>
              </a:rPr>
              <a:t>it</a:t>
            </a:r>
            <a:r>
              <a:rPr lang="cs-CZ"/>
              <a:t>iço</a:t>
            </a:r>
          </a:p>
          <a:p>
            <a:pPr marL="0" indent="0" algn="ctr">
              <a:buNone/>
            </a:pPr>
            <a:r>
              <a:rPr lang="cs-CZ"/>
              <a:t>lĕ</a:t>
            </a:r>
            <a:r>
              <a:rPr lang="cs-CZ" b="1"/>
              <a:t>c</a:t>
            </a:r>
            <a:r>
              <a:rPr lang="cs-CZ"/>
              <a:t>tūram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/>
              <a:t>le</a:t>
            </a:r>
            <a:r>
              <a:rPr lang="cs-CZ" b="1">
                <a:solidFill>
                  <a:srgbClr val="00B050"/>
                </a:solidFill>
              </a:rPr>
              <a:t>it</a:t>
            </a:r>
            <a:r>
              <a:rPr lang="cs-CZ"/>
              <a:t>ura</a:t>
            </a:r>
          </a:p>
          <a:p>
            <a:pPr marL="0" indent="0">
              <a:buNone/>
            </a:pPr>
            <a:endParaRPr lang="cs-CZ"/>
          </a:p>
          <a:p>
            <a:pPr marL="0" indent="0" algn="ctr">
              <a:buNone/>
            </a:pPr>
            <a:r>
              <a:rPr lang="cs-CZ" b="1">
                <a:solidFill>
                  <a:srgbClr val="C00000"/>
                </a:solidFill>
              </a:rPr>
              <a:t>	ale!!!</a:t>
            </a:r>
            <a:r>
              <a:rPr lang="cs-CZ"/>
              <a:t>na začátku slova se </a:t>
            </a:r>
            <a:r>
              <a:rPr lang="cs-CZ" b="1">
                <a:solidFill>
                  <a:srgbClr val="C00000"/>
                </a:solidFill>
              </a:rPr>
              <a:t>ei </a:t>
            </a:r>
            <a:r>
              <a:rPr lang="cs-CZ"/>
              <a:t>změnilo na </a:t>
            </a:r>
            <a:r>
              <a:rPr lang="cs-CZ" b="1">
                <a:solidFill>
                  <a:srgbClr val="C00000"/>
                </a:solidFill>
              </a:rPr>
              <a:t>i</a:t>
            </a:r>
          </a:p>
          <a:p>
            <a:pPr marL="0" indent="0" algn="ctr">
              <a:buNone/>
            </a:pPr>
            <a:r>
              <a:rPr lang="cs-CZ" b="1"/>
              <a:t>ex</a:t>
            </a:r>
            <a:r>
              <a:rPr lang="cs-CZ"/>
              <a:t>emptum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 b="1">
                <a:solidFill>
                  <a:srgbClr val="00B050"/>
                </a:solidFill>
              </a:rPr>
              <a:t>ei</a:t>
            </a:r>
            <a:r>
              <a:rPr lang="cs-CZ"/>
              <a:t>sento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/>
              <a:t>	</a:t>
            </a:r>
            <a:r>
              <a:rPr lang="cs-CZ" b="1">
                <a:solidFill>
                  <a:srgbClr val="00B050"/>
                </a:solidFill>
              </a:rPr>
              <a:t>i</a:t>
            </a:r>
            <a:r>
              <a:rPr lang="cs-CZ"/>
              <a:t>sento</a:t>
            </a:r>
          </a:p>
          <a:p>
            <a:pPr marL="0" indent="0" algn="ctr">
              <a:buNone/>
            </a:pPr>
            <a:r>
              <a:rPr lang="cs-CZ" b="1"/>
              <a:t>ex</a:t>
            </a:r>
            <a:r>
              <a:rPr lang="el-GR" b="1">
                <a:latin typeface="Times New Roman"/>
                <a:cs typeface="Times New Roman"/>
              </a:rPr>
              <a:t>ῑ</a:t>
            </a:r>
            <a:r>
              <a:rPr lang="cs-CZ"/>
              <a:t>tum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/>
              <a:t>ex</a:t>
            </a:r>
            <a:r>
              <a:rPr lang="cs-CZ" b="1">
                <a:latin typeface="Times New Roman"/>
                <a:cs typeface="Times New Roman"/>
              </a:rPr>
              <a:t>ĭ</a:t>
            </a:r>
            <a:r>
              <a:rPr lang="cs-CZ">
                <a:latin typeface="Times New Roman"/>
                <a:cs typeface="Times New Roman"/>
              </a:rPr>
              <a:t>tum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b="1">
                <a:solidFill>
                  <a:srgbClr val="00B050"/>
                </a:solidFill>
                <a:latin typeface="Times New Roman"/>
                <a:cs typeface="Times New Roman"/>
              </a:rPr>
              <a:t>ei</a:t>
            </a:r>
            <a:r>
              <a:rPr lang="cs-CZ">
                <a:latin typeface="Times New Roman"/>
                <a:cs typeface="Times New Roman"/>
              </a:rPr>
              <a:t>xido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>
                <a:latin typeface="Times New Roman"/>
                <a:cs typeface="Times New Roman"/>
              </a:rPr>
              <a:t> </a:t>
            </a:r>
            <a:r>
              <a:rPr lang="cs-CZ" b="1">
                <a:solidFill>
                  <a:srgbClr val="00B050"/>
                </a:solidFill>
                <a:latin typeface="Times New Roman"/>
                <a:cs typeface="Times New Roman"/>
              </a:rPr>
              <a:t>i</a:t>
            </a:r>
            <a:r>
              <a:rPr lang="cs-CZ">
                <a:latin typeface="Times New Roman"/>
                <a:cs typeface="Times New Roman"/>
              </a:rPr>
              <a:t>xido </a:t>
            </a:r>
            <a:r>
              <a:rPr lang="cs-CZ" b="1">
                <a:latin typeface="Times New Roman"/>
                <a:cs typeface="Times New Roman"/>
              </a:rPr>
              <a:t>(arc)</a:t>
            </a:r>
          </a:p>
          <a:p>
            <a:pPr marL="0" indent="0" algn="ctr">
              <a:buNone/>
            </a:pPr>
            <a:r>
              <a:rPr lang="cs-CZ" b="1">
                <a:latin typeface="Times New Roman"/>
                <a:cs typeface="Times New Roman"/>
              </a:rPr>
              <a:t>ex</a:t>
            </a:r>
            <a:r>
              <a:rPr lang="cs-CZ">
                <a:latin typeface="Times New Roman"/>
                <a:cs typeface="Times New Roman"/>
              </a:rPr>
              <a:t>actum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>
                <a:latin typeface="Times New Roman"/>
                <a:cs typeface="Times New Roman"/>
              </a:rPr>
              <a:t>exactu [</a:t>
            </a:r>
            <a:r>
              <a:rPr lang="el-GR" b="1">
                <a:solidFill>
                  <a:srgbClr val="00B050"/>
                </a:solidFill>
                <a:latin typeface="Times New Roman"/>
                <a:cs typeface="Times New Roman"/>
              </a:rPr>
              <a:t>α</a:t>
            </a:r>
            <a:r>
              <a:rPr lang="cs-CZ" b="1">
                <a:solidFill>
                  <a:srgbClr val="00B050"/>
                </a:solidFill>
                <a:latin typeface="Times New Roman"/>
                <a:cs typeface="Times New Roman"/>
              </a:rPr>
              <a:t>j</a:t>
            </a:r>
            <a:r>
              <a:rPr lang="cs-CZ">
                <a:latin typeface="Times New Roman"/>
                <a:cs typeface="Times New Roman"/>
              </a:rPr>
              <a:t>zatu]</a:t>
            </a:r>
          </a:p>
          <a:p>
            <a:pPr marL="0" indent="0" algn="ctr">
              <a:buNone/>
            </a:pPr>
            <a:r>
              <a:rPr lang="cs-CZ" b="1">
                <a:latin typeface="Times New Roman"/>
                <a:cs typeface="Times New Roman"/>
              </a:rPr>
              <a:t>ec</a:t>
            </a:r>
            <a:r>
              <a:rPr lang="cs-CZ">
                <a:latin typeface="Times New Roman"/>
                <a:cs typeface="Times New Roman"/>
              </a:rPr>
              <a:t>lesĭam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>
                <a:latin typeface="Times New Roman"/>
                <a:cs typeface="Times New Roman"/>
              </a:rPr>
              <a:t> </a:t>
            </a:r>
            <a:r>
              <a:rPr lang="cs-CZ" b="1">
                <a:solidFill>
                  <a:srgbClr val="00B050"/>
                </a:solidFill>
                <a:latin typeface="Times New Roman"/>
                <a:cs typeface="Times New Roman"/>
              </a:rPr>
              <a:t>ei</a:t>
            </a:r>
            <a:r>
              <a:rPr lang="cs-CZ">
                <a:latin typeface="Times New Roman"/>
                <a:cs typeface="Times New Roman"/>
              </a:rPr>
              <a:t>greja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>
                <a:latin typeface="Times New Roman"/>
                <a:cs typeface="Times New Roman"/>
              </a:rPr>
              <a:t> </a:t>
            </a:r>
            <a:r>
              <a:rPr lang="cs-CZ" b="1">
                <a:solidFill>
                  <a:srgbClr val="00B050"/>
                </a:solidFill>
                <a:latin typeface="Times New Roman"/>
                <a:cs typeface="Times New Roman"/>
              </a:rPr>
              <a:t>i</a:t>
            </a:r>
            <a:r>
              <a:rPr lang="cs-CZ">
                <a:latin typeface="Times New Roman"/>
                <a:cs typeface="Times New Roman"/>
              </a:rPr>
              <a:t>greja</a:t>
            </a:r>
          </a:p>
          <a:p>
            <a:pPr marL="0" indent="0" algn="ctr">
              <a:buNone/>
            </a:pPr>
            <a:r>
              <a:rPr lang="cs-CZ" b="1">
                <a:latin typeface="Times New Roman"/>
                <a:cs typeface="Times New Roman"/>
              </a:rPr>
              <a:t>ĭ</a:t>
            </a:r>
            <a:r>
              <a:rPr lang="cs-CZ">
                <a:latin typeface="Times New Roman"/>
                <a:cs typeface="Times New Roman"/>
              </a:rPr>
              <a:t>nĭm</a:t>
            </a:r>
            <a:r>
              <a:rPr lang="el-GR">
                <a:latin typeface="Times New Roman"/>
                <a:cs typeface="Times New Roman"/>
              </a:rPr>
              <a:t>ῑ</a:t>
            </a:r>
            <a:r>
              <a:rPr lang="cs-CZ">
                <a:latin typeface="Times New Roman"/>
                <a:cs typeface="Times New Roman"/>
              </a:rPr>
              <a:t>cum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>
                <a:latin typeface="Times New Roman"/>
                <a:cs typeface="Times New Roman"/>
              </a:rPr>
              <a:t> </a:t>
            </a:r>
            <a:r>
              <a:rPr lang="cs-CZ" b="1">
                <a:solidFill>
                  <a:srgbClr val="00B050"/>
                </a:solidFill>
                <a:latin typeface="Times New Roman"/>
                <a:cs typeface="Times New Roman"/>
              </a:rPr>
              <a:t>ei</a:t>
            </a:r>
            <a:r>
              <a:rPr lang="cs-CZ">
                <a:latin typeface="Times New Roman"/>
                <a:cs typeface="Times New Roman"/>
              </a:rPr>
              <a:t>meigo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>
                <a:latin typeface="Times New Roman"/>
                <a:cs typeface="Times New Roman"/>
              </a:rPr>
              <a:t> </a:t>
            </a:r>
            <a:r>
              <a:rPr lang="cs-CZ" b="1">
                <a:solidFill>
                  <a:srgbClr val="00B050"/>
                </a:solidFill>
                <a:latin typeface="Times New Roman"/>
                <a:cs typeface="Times New Roman"/>
              </a:rPr>
              <a:t>i</a:t>
            </a:r>
            <a:r>
              <a:rPr lang="cs-CZ">
                <a:latin typeface="Times New Roman"/>
                <a:cs typeface="Times New Roman"/>
              </a:rPr>
              <a:t>migo </a:t>
            </a:r>
            <a:r>
              <a:rPr lang="cs-CZ" b="1">
                <a:latin typeface="Times New Roman"/>
                <a:cs typeface="Times New Roman"/>
              </a:rPr>
              <a:t>(arc)</a:t>
            </a:r>
            <a:endParaRPr lang="cs-CZ" b="1"/>
          </a:p>
          <a:p>
            <a:pPr marL="0" indent="0">
              <a:buNone/>
            </a:pPr>
            <a:r>
              <a:rPr lang="cs-CZ"/>
              <a:t>  </a:t>
            </a:r>
          </a:p>
          <a:p>
            <a:pPr marL="0" indent="0" algn="ctr">
              <a:buNone/>
            </a:pPr>
            <a:r>
              <a:rPr lang="cs-CZ" b="1">
                <a:solidFill>
                  <a:srgbClr val="00B050"/>
                </a:solidFill>
              </a:rPr>
              <a:t>ẹ</a:t>
            </a:r>
            <a:r>
              <a:rPr lang="cs-CZ"/>
              <a:t> + ct + i , docházelo k  metatezi </a:t>
            </a:r>
          </a:p>
          <a:p>
            <a:pPr marL="0" indent="0" algn="ctr">
              <a:buNone/>
            </a:pPr>
            <a:r>
              <a:rPr lang="cs-CZ"/>
              <a:t>corr</a:t>
            </a:r>
            <a:r>
              <a:rPr lang="cs-CZ" b="1" u="sng"/>
              <a:t>ecti</a:t>
            </a:r>
            <a:r>
              <a:rPr lang="cs-CZ"/>
              <a:t>ōnem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/>
              <a:t>arc.corr</a:t>
            </a:r>
            <a:r>
              <a:rPr lang="cs-CZ" b="1" u="sng">
                <a:solidFill>
                  <a:srgbClr val="00B050"/>
                </a:solidFill>
              </a:rPr>
              <a:t>eiç</a:t>
            </a:r>
            <a:r>
              <a:rPr lang="cs-CZ"/>
              <a:t>ão	correção  </a:t>
            </a:r>
          </a:p>
          <a:p>
            <a:pPr marL="0" indent="0" algn="ctr">
              <a:buNone/>
            </a:pPr>
            <a:r>
              <a:rPr lang="cs-CZ"/>
              <a:t>dīr</a:t>
            </a:r>
            <a:r>
              <a:rPr lang="cs-CZ" b="1" u="sng"/>
              <a:t>ecti</a:t>
            </a:r>
            <a:r>
              <a:rPr lang="cs-CZ"/>
              <a:t>ōnem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/>
              <a:t>arc.dir</a:t>
            </a:r>
            <a:r>
              <a:rPr lang="cs-CZ" b="1" u="sng">
                <a:solidFill>
                  <a:srgbClr val="00B050"/>
                </a:solidFill>
              </a:rPr>
              <a:t>eiç</a:t>
            </a:r>
            <a:r>
              <a:rPr lang="cs-CZ"/>
              <a:t>ão	dirreção  </a:t>
            </a:r>
          </a:p>
        </p:txBody>
      </p:sp>
      <p:sp>
        <p:nvSpPr>
          <p:cNvPr id="4" name="Ohnutý pruh 3"/>
          <p:cNvSpPr/>
          <p:nvPr/>
        </p:nvSpPr>
        <p:spPr>
          <a:xfrm>
            <a:off x="3059832" y="764704"/>
            <a:ext cx="288032" cy="144016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nahoru 4"/>
          <p:cNvSpPr/>
          <p:nvPr/>
        </p:nvSpPr>
        <p:spPr>
          <a:xfrm>
            <a:off x="2627784" y="764704"/>
            <a:ext cx="3888432" cy="50405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Ohnutý pruh 6"/>
          <p:cNvSpPr/>
          <p:nvPr/>
        </p:nvSpPr>
        <p:spPr>
          <a:xfrm>
            <a:off x="3635896" y="5229200"/>
            <a:ext cx="216024" cy="144016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3751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>
                <a:solidFill>
                  <a:srgbClr val="00B050"/>
                </a:solidFill>
              </a:rPr>
              <a:t>ẹ+</a:t>
            </a:r>
            <a:r>
              <a:rPr lang="cs-CZ"/>
              <a:t>consoante bilabial </a:t>
            </a:r>
            <a:r>
              <a:rPr lang="cs-CZ" b="1">
                <a:solidFill>
                  <a:srgbClr val="00B050"/>
                </a:solidFill>
              </a:rPr>
              <a:t>(m,p,b)  o</a:t>
            </a:r>
            <a:br>
              <a:rPr lang="cs-CZ" b="1">
                <a:solidFill>
                  <a:srgbClr val="00B050"/>
                </a:solidFill>
              </a:rPr>
            </a:br>
            <a:endParaRPr lang="cs-CZ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cs-CZ"/>
              <a:t>imāgĭnem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(arc.</a:t>
            </a:r>
            <a:r>
              <a:rPr lang="cs-CZ" b="1">
                <a:solidFill>
                  <a:srgbClr val="00B050"/>
                </a:solidFill>
              </a:rPr>
              <a:t>o</a:t>
            </a:r>
            <a:r>
              <a:rPr lang="cs-CZ"/>
              <a:t>magem)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b="1"/>
              <a:t>i</a:t>
            </a:r>
            <a:r>
              <a:rPr lang="cs-CZ"/>
              <a:t>magem </a:t>
            </a:r>
          </a:p>
          <a:p>
            <a:pPr marL="0" indent="0" algn="ctr">
              <a:buNone/>
            </a:pPr>
            <a:r>
              <a:rPr lang="cs-CZ"/>
              <a:t>sepultūra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(arc.s</a:t>
            </a:r>
            <a:r>
              <a:rPr lang="cs-CZ" b="1">
                <a:solidFill>
                  <a:srgbClr val="00B050"/>
                </a:solidFill>
              </a:rPr>
              <a:t>o</a:t>
            </a:r>
            <a:r>
              <a:rPr lang="cs-CZ"/>
              <a:t>pultura)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s</a:t>
            </a:r>
            <a:r>
              <a:rPr lang="cs-CZ" b="1"/>
              <a:t>e</a:t>
            </a:r>
            <a:r>
              <a:rPr lang="cs-CZ"/>
              <a:t>pultura </a:t>
            </a:r>
          </a:p>
          <a:p>
            <a:pPr marL="0" indent="0" algn="ctr">
              <a:buNone/>
            </a:pPr>
            <a:r>
              <a:rPr lang="cs-CZ"/>
              <a:t>sĭmĭlĭāre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(arc.s</a:t>
            </a:r>
            <a:r>
              <a:rPr lang="cs-CZ" b="1">
                <a:solidFill>
                  <a:srgbClr val="00B050"/>
                </a:solidFill>
              </a:rPr>
              <a:t>o</a:t>
            </a:r>
            <a:r>
              <a:rPr lang="cs-CZ"/>
              <a:t>melhar)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s</a:t>
            </a:r>
            <a:r>
              <a:rPr lang="cs-CZ" b="1"/>
              <a:t>e</a:t>
            </a:r>
            <a:r>
              <a:rPr lang="cs-CZ"/>
              <a:t>melhar </a:t>
            </a:r>
          </a:p>
          <a:p>
            <a:pPr marL="0" indent="0" algn="ctr">
              <a:buNone/>
            </a:pPr>
            <a:r>
              <a:rPr lang="cs-CZ"/>
              <a:t>bebere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(dial. b</a:t>
            </a:r>
            <a:r>
              <a:rPr lang="cs-CZ" b="1">
                <a:solidFill>
                  <a:srgbClr val="00B050"/>
                </a:solidFill>
              </a:rPr>
              <a:t>o</a:t>
            </a:r>
            <a:r>
              <a:rPr lang="cs-CZ"/>
              <a:t>ber)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b</a:t>
            </a:r>
            <a:r>
              <a:rPr lang="cs-CZ" b="1"/>
              <a:t>e</a:t>
            </a:r>
            <a:r>
              <a:rPr lang="cs-CZ"/>
              <a:t>ber </a:t>
            </a:r>
          </a:p>
          <a:p>
            <a:pPr marL="0" indent="0" algn="ctr">
              <a:buNone/>
            </a:pPr>
            <a:r>
              <a:rPr lang="cs-CZ"/>
              <a:t>septemaniam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(dial. s</a:t>
            </a:r>
            <a:r>
              <a:rPr lang="cs-CZ" b="1">
                <a:solidFill>
                  <a:srgbClr val="00B050"/>
                </a:solidFill>
              </a:rPr>
              <a:t>o</a:t>
            </a:r>
            <a:r>
              <a:rPr lang="cs-CZ"/>
              <a:t>mana)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s</a:t>
            </a:r>
            <a:r>
              <a:rPr lang="cs-CZ" b="1"/>
              <a:t>e</a:t>
            </a:r>
            <a:r>
              <a:rPr lang="cs-CZ"/>
              <a:t>mana</a:t>
            </a:r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cs-CZ"/>
              <a:t>V některých dialektech se dokonce o ještě dále uzavírá na u: </a:t>
            </a:r>
            <a:r>
              <a:rPr lang="cs-CZ" b="1"/>
              <a:t>b</a:t>
            </a:r>
            <a:r>
              <a:rPr lang="cs-CZ" b="1">
                <a:solidFill>
                  <a:srgbClr val="00B050"/>
                </a:solidFill>
              </a:rPr>
              <a:t>u</a:t>
            </a:r>
            <a:r>
              <a:rPr lang="cs-CZ" b="1"/>
              <a:t>ber, s</a:t>
            </a:r>
            <a:r>
              <a:rPr lang="cs-CZ" b="1">
                <a:solidFill>
                  <a:srgbClr val="00B050"/>
                </a:solidFill>
              </a:rPr>
              <a:t>u</a:t>
            </a:r>
            <a:r>
              <a:rPr lang="cs-CZ" b="1"/>
              <a:t>mana</a:t>
            </a:r>
            <a:r>
              <a:rPr lang="cs-CZ"/>
              <a:t>...</a:t>
            </a:r>
          </a:p>
        </p:txBody>
      </p:sp>
      <p:sp>
        <p:nvSpPr>
          <p:cNvPr id="4" name="Zahnutá šipka nahoru 3"/>
          <p:cNvSpPr/>
          <p:nvPr/>
        </p:nvSpPr>
        <p:spPr>
          <a:xfrm>
            <a:off x="1547664" y="764704"/>
            <a:ext cx="6120680" cy="50405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9012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ẹ+u                 i</a:t>
            </a: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endParaRPr lang="cs-CZ" sz="5200" b="1"/>
          </a:p>
          <a:p>
            <a:pPr marL="0" indent="0" algn="ctr">
              <a:buNone/>
            </a:pPr>
            <a:r>
              <a:rPr lang="cs-CZ" sz="5200" b="1"/>
              <a:t>ae</a:t>
            </a:r>
            <a:r>
              <a:rPr lang="cs-CZ" sz="5200"/>
              <a:t>q</a:t>
            </a:r>
            <a:r>
              <a:rPr lang="cs-CZ" sz="5200" b="1"/>
              <a:t>u</a:t>
            </a:r>
            <a:r>
              <a:rPr lang="cs-CZ" sz="5200"/>
              <a:t>ālem </a:t>
            </a:r>
            <a:r>
              <a:rPr lang="cs-CZ" sz="5400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z="5200" b="1">
                <a:solidFill>
                  <a:srgbClr val="00B050"/>
                </a:solidFill>
              </a:rPr>
              <a:t>i</a:t>
            </a:r>
            <a:r>
              <a:rPr lang="cs-CZ" sz="5200"/>
              <a:t>gual</a:t>
            </a:r>
          </a:p>
          <a:p>
            <a:pPr marL="0" indent="0" algn="ctr">
              <a:buNone/>
            </a:pPr>
            <a:r>
              <a:rPr lang="cs-CZ"/>
              <a:t>  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/>
              <a:t> </a:t>
            </a:r>
          </a:p>
          <a:p>
            <a:pPr marL="0" indent="0">
              <a:buNone/>
            </a:pPr>
            <a:r>
              <a:rPr lang="cs-CZ"/>
              <a:t>  </a:t>
            </a:r>
          </a:p>
          <a:p>
            <a:pPr marL="0" indent="0">
              <a:buNone/>
            </a:pPr>
            <a:r>
              <a:rPr lang="cs-CZ"/>
              <a:t> </a:t>
            </a:r>
          </a:p>
          <a:p>
            <a:pPr marL="0" indent="0">
              <a:buNone/>
            </a:pPr>
            <a:r>
              <a:rPr lang="cs-CZ"/>
              <a:t> </a:t>
            </a:r>
          </a:p>
          <a:p>
            <a:pPr marL="0" indent="0">
              <a:buNone/>
            </a:pPr>
            <a:r>
              <a:rPr lang="cs-CZ"/>
              <a:t> </a:t>
            </a:r>
          </a:p>
        </p:txBody>
      </p:sp>
      <p:sp>
        <p:nvSpPr>
          <p:cNvPr id="4" name="Ohnutý pruh 3"/>
          <p:cNvSpPr/>
          <p:nvPr/>
        </p:nvSpPr>
        <p:spPr>
          <a:xfrm>
            <a:off x="3635896" y="764704"/>
            <a:ext cx="360040" cy="360040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nahoru 4"/>
          <p:cNvSpPr/>
          <p:nvPr/>
        </p:nvSpPr>
        <p:spPr>
          <a:xfrm>
            <a:off x="3347864" y="764704"/>
            <a:ext cx="2664296" cy="64807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963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pt-PT" b="1">
                <a:solidFill>
                  <a:srgbClr val="FF0000"/>
                </a:solidFill>
              </a:rPr>
              <a:t>a</a:t>
            </a:r>
            <a:r>
              <a:rPr lang="pt-PT"/>
              <a:t> pretônico do latim clássico </a:t>
            </a:r>
            <a:r>
              <a:rPr lang="pt-PT" b="1">
                <a:solidFill>
                  <a:srgbClr val="FF0000"/>
                </a:solidFill>
                <a:latin typeface="Times New Roman"/>
                <a:cs typeface="Times New Roman"/>
              </a:rPr>
              <a:t>ā </a:t>
            </a:r>
            <a:r>
              <a:rPr lang="vi-VN" b="1">
                <a:solidFill>
                  <a:srgbClr val="FF0000"/>
                </a:solidFill>
                <a:latin typeface="Times New Roman"/>
                <a:cs typeface="Times New Roman"/>
              </a:rPr>
              <a:t>ă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4006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lnSpc>
                <a:spcPct val="120000"/>
              </a:lnSpc>
              <a:buNone/>
            </a:pPr>
            <a:r>
              <a:rPr lang="cs-CZ" sz="11200" dirty="0"/>
              <a:t>a </a:t>
            </a:r>
            <a:r>
              <a:rPr lang="pt-PT" sz="11200"/>
              <a:t>					</a:t>
            </a:r>
            <a:r>
              <a:rPr lang="cs-CZ" sz="11200" dirty="0"/>
              <a:t>&gt; </a:t>
            </a:r>
            <a:r>
              <a:rPr lang="cs-CZ" sz="11200" b="1" dirty="0"/>
              <a:t>a</a:t>
            </a:r>
            <a:r>
              <a:rPr lang="cs-CZ" sz="11200" dirty="0"/>
              <a:t>  [ɐ]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1200" dirty="0" err="1"/>
              <a:t>a+ḭ</a:t>
            </a:r>
            <a:r>
              <a:rPr lang="cs-CZ" sz="11200"/>
              <a:t> </a:t>
            </a:r>
            <a:r>
              <a:rPr lang="pt-PT" sz="11200"/>
              <a:t>					</a:t>
            </a:r>
            <a:r>
              <a:rPr lang="cs-CZ" sz="11200"/>
              <a:t>&gt; </a:t>
            </a:r>
            <a:r>
              <a:rPr lang="cs-CZ" sz="11200" b="1"/>
              <a:t>ai</a:t>
            </a:r>
            <a:r>
              <a:rPr lang="cs-CZ" sz="11200"/>
              <a:t>, </a:t>
            </a:r>
            <a:r>
              <a:rPr lang="cs-CZ" sz="11200" b="1"/>
              <a:t>ei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1200"/>
              <a:t>a+ḭ (ct, x, gr) </a:t>
            </a:r>
            <a:r>
              <a:rPr lang="pt-PT" sz="11200"/>
              <a:t>			</a:t>
            </a:r>
            <a:r>
              <a:rPr lang="cs-CZ" sz="11200"/>
              <a:t>&gt; </a:t>
            </a:r>
            <a:r>
              <a:rPr lang="cs-CZ" sz="11200" b="1"/>
              <a:t>ei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1200"/>
              <a:t>a+u&gt;au</a:t>
            </a:r>
            <a:r>
              <a:rPr lang="pt-PT" sz="11200"/>
              <a:t>				</a:t>
            </a:r>
            <a:r>
              <a:rPr lang="cs-CZ" sz="11200"/>
              <a:t>&gt;</a:t>
            </a:r>
            <a:r>
              <a:rPr lang="cs-CZ" sz="11200" b="1"/>
              <a:t>ou</a:t>
            </a:r>
            <a:r>
              <a:rPr lang="cs-CZ" sz="11200"/>
              <a:t> [o]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1200"/>
              <a:t>ab+s </a:t>
            </a:r>
            <a:r>
              <a:rPr lang="pt-PT" sz="11200"/>
              <a:t>					</a:t>
            </a:r>
            <a:r>
              <a:rPr lang="cs-CZ" sz="11200"/>
              <a:t>&gt;</a:t>
            </a:r>
            <a:r>
              <a:rPr lang="cs-CZ" sz="11200" b="1"/>
              <a:t>au</a:t>
            </a:r>
            <a:r>
              <a:rPr lang="cs-CZ" sz="11200"/>
              <a:t>nebo </a:t>
            </a:r>
            <a:r>
              <a:rPr lang="cs-CZ" sz="11200" b="1"/>
              <a:t>al</a:t>
            </a:r>
            <a:r>
              <a:rPr lang="cs-CZ" sz="11200"/>
              <a:t> [al]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1200"/>
              <a:t>a+l </a:t>
            </a:r>
            <a:r>
              <a:rPr lang="pt-PT" sz="11200"/>
              <a:t>		</a:t>
            </a:r>
            <a:r>
              <a:rPr lang="cs-CZ" sz="11200"/>
              <a:t> </a:t>
            </a:r>
            <a:r>
              <a:rPr lang="pt-PT" sz="11200"/>
              <a:t>			</a:t>
            </a:r>
            <a:r>
              <a:rPr lang="cs-CZ" sz="11200"/>
              <a:t>&gt; </a:t>
            </a:r>
            <a:r>
              <a:rPr lang="cs-CZ" sz="11200" b="1"/>
              <a:t>ou &gt;[o</a:t>
            </a:r>
            <a:r>
              <a:rPr lang="cs-CZ" sz="11200"/>
              <a:t>] a + a&gt;</a:t>
            </a:r>
            <a:r>
              <a:rPr lang="cs-CZ" sz="11200" b="1"/>
              <a:t>a</a:t>
            </a:r>
            <a:r>
              <a:rPr lang="cs-CZ" sz="11200"/>
              <a:t>[a]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1200"/>
              <a:t>a+ọ</a:t>
            </a:r>
            <a:r>
              <a:rPr lang="pt-PT" sz="11200"/>
              <a:t>					</a:t>
            </a:r>
            <a:r>
              <a:rPr lang="cs-CZ" sz="11200"/>
              <a:t>&gt;[ǫ] </a:t>
            </a:r>
            <a:r>
              <a:rPr lang="pt-PT" sz="11200"/>
              <a:t> </a:t>
            </a:r>
            <a:endParaRPr lang="cs-CZ" sz="11200"/>
          </a:p>
          <a:p>
            <a:pPr marL="0" indent="0">
              <a:lnSpc>
                <a:spcPct val="120000"/>
              </a:lnSpc>
              <a:buNone/>
            </a:pPr>
            <a:r>
              <a:rPr lang="cs-CZ" sz="11200"/>
              <a:t>a+i </a:t>
            </a:r>
            <a:r>
              <a:rPr lang="pt-PT" sz="11200"/>
              <a:t>					</a:t>
            </a:r>
            <a:r>
              <a:rPr lang="cs-CZ" sz="11200"/>
              <a:t>&gt;</a:t>
            </a:r>
            <a:r>
              <a:rPr lang="cs-CZ" sz="11200" b="1"/>
              <a:t>ai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1200"/>
              <a:t>a+U</a:t>
            </a:r>
            <a:r>
              <a:rPr lang="pt-PT" sz="11200"/>
              <a:t>					</a:t>
            </a:r>
            <a:r>
              <a:rPr lang="cs-CZ" sz="11200"/>
              <a:t>&gt;[au] </a:t>
            </a:r>
          </a:p>
          <a:p>
            <a:pPr marL="0" indent="0">
              <a:buNone/>
            </a:pPr>
            <a:endParaRPr lang="cs-CZ" sz="4800"/>
          </a:p>
        </p:txBody>
      </p:sp>
      <p:sp>
        <p:nvSpPr>
          <p:cNvPr id="4" name="Šipka doprava 3"/>
          <p:cNvSpPr/>
          <p:nvPr/>
        </p:nvSpPr>
        <p:spPr>
          <a:xfrm>
            <a:off x="2627784" y="1988840"/>
            <a:ext cx="2088232" cy="22322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4589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/>
            </a:br>
            <a:br>
              <a:rPr lang="cs-CZ"/>
            </a:br>
            <a:r>
              <a:rPr lang="cs-CZ" b="1">
                <a:solidFill>
                  <a:srgbClr val="00B050"/>
                </a:solidFill>
              </a:rPr>
              <a:t>ẹ+l+c</a:t>
            </a:r>
            <a:r>
              <a:rPr lang="cs-CZ"/>
              <a:t>onsoante  </a:t>
            </a:r>
            <a:r>
              <a:rPr lang="cs-CZ" b="1">
                <a:solidFill>
                  <a:srgbClr val="00B050"/>
                </a:solidFill>
              </a:rPr>
              <a:t>[ɛ] </a:t>
            </a:r>
            <a:br>
              <a:rPr lang="cs-CZ"/>
            </a:b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cs-CZ"/>
              <a:t>dēlĭcātum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 d </a:t>
            </a:r>
            <a:r>
              <a:rPr lang="cs-CZ" b="1">
                <a:solidFill>
                  <a:srgbClr val="00B050"/>
                </a:solidFill>
              </a:rPr>
              <a:t>ē l</a:t>
            </a:r>
            <a:r>
              <a:rPr lang="cs-CZ" b="1"/>
              <a:t> </a:t>
            </a:r>
            <a:r>
              <a:rPr lang="cs-CZ" strike="sngStrike"/>
              <a:t>ĭ</a:t>
            </a:r>
            <a:r>
              <a:rPr lang="cs-CZ"/>
              <a:t> </a:t>
            </a:r>
            <a:r>
              <a:rPr lang="cs-CZ" b="1">
                <a:solidFill>
                  <a:srgbClr val="00B050"/>
                </a:solidFill>
              </a:rPr>
              <a:t>c</a:t>
            </a:r>
            <a:r>
              <a:rPr lang="cs-CZ" b="1"/>
              <a:t> </a:t>
            </a:r>
            <a:r>
              <a:rPr lang="cs-CZ"/>
              <a:t>ā t u m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 </a:t>
            </a:r>
            <a:r>
              <a:rPr lang="cs-CZ"/>
              <a:t>d</a:t>
            </a:r>
            <a:r>
              <a:rPr lang="cs-CZ" b="1"/>
              <a:t>e</a:t>
            </a:r>
            <a:r>
              <a:rPr lang="cs-CZ"/>
              <a:t>lgado</a:t>
            </a:r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cs-CZ" sz="4400"/>
              <a:t>d</a:t>
            </a:r>
            <a:r>
              <a:rPr lang="cs-CZ" sz="4400" b="1">
                <a:solidFill>
                  <a:srgbClr val="00B050"/>
                </a:solidFill>
              </a:rPr>
              <a:t>[ɛ]</a:t>
            </a:r>
            <a:r>
              <a:rPr lang="cs-CZ" sz="4400"/>
              <a:t>lgado</a:t>
            </a:r>
          </a:p>
        </p:txBody>
      </p:sp>
      <p:sp>
        <p:nvSpPr>
          <p:cNvPr id="7" name="Zahnutá šipka nahoru 6"/>
          <p:cNvSpPr/>
          <p:nvPr/>
        </p:nvSpPr>
        <p:spPr>
          <a:xfrm>
            <a:off x="2915816" y="1124744"/>
            <a:ext cx="3096344" cy="28803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7517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/>
            </a:br>
            <a:r>
              <a:rPr lang="cs-CZ"/>
              <a:t>  </a:t>
            </a:r>
            <a:r>
              <a:rPr lang="cs-CZ" b="1">
                <a:solidFill>
                  <a:srgbClr val="00B050"/>
                </a:solidFill>
              </a:rPr>
              <a:t>ẹ+r/ r+ẹ		 [ - ] </a:t>
            </a:r>
            <a:br>
              <a:rPr lang="cs-CZ" b="1">
                <a:solidFill>
                  <a:srgbClr val="00B050"/>
                </a:solidFill>
              </a:rPr>
            </a:br>
            <a:endParaRPr lang="cs-CZ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/>
          </a:p>
          <a:p>
            <a:pPr marL="0" indent="0" algn="ctr">
              <a:buNone/>
            </a:pPr>
            <a:r>
              <a:rPr lang="cs-CZ"/>
              <a:t>perīcŭlum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>
                <a:latin typeface="Times New Roman"/>
                <a:cs typeface="Times New Roman"/>
              </a:rPr>
              <a:t>p´rigo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>
                <a:latin typeface="Times New Roman"/>
                <a:cs typeface="Times New Roman"/>
              </a:rPr>
              <a:t>(arc)    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>
                <a:latin typeface="Times New Roman"/>
                <a:cs typeface="Times New Roman"/>
              </a:rPr>
              <a:t>perigo</a:t>
            </a:r>
            <a:endParaRPr lang="cs-CZ"/>
          </a:p>
          <a:p>
            <a:pPr marL="0" indent="0" algn="ctr">
              <a:buNone/>
            </a:pPr>
            <a:r>
              <a:rPr lang="cs-CZ"/>
              <a:t>quĭrītāre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q´ritar (</a:t>
            </a:r>
            <a:r>
              <a:rPr lang="cs-CZ" b="1"/>
              <a:t>arc.)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  =&gt; </a:t>
            </a:r>
            <a:r>
              <a:rPr lang="cs-CZ"/>
              <a:t>gritar </a:t>
            </a:r>
          </a:p>
          <a:p>
            <a:pPr marL="0" indent="0" algn="ctr">
              <a:buNone/>
            </a:pPr>
            <a:r>
              <a:rPr lang="cs-CZ"/>
              <a:t>bērillum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 =&gt;</a:t>
            </a:r>
            <a:r>
              <a:rPr lang="cs-CZ"/>
              <a:t> esp. b´rillo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/>
              <a:t>(</a:t>
            </a:r>
            <a:r>
              <a:rPr lang="cs-CZ" b="1"/>
              <a:t>arc</a:t>
            </a:r>
            <a:r>
              <a:rPr lang="cs-CZ"/>
              <a:t>.)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/>
              <a:t>brilho </a:t>
            </a:r>
          </a:p>
          <a:p>
            <a:pPr marL="0" indent="0">
              <a:buNone/>
            </a:pPr>
            <a:r>
              <a:rPr lang="cs-CZ"/>
              <a:t> </a:t>
            </a:r>
          </a:p>
          <a:p>
            <a:pPr marL="0" indent="0">
              <a:buNone/>
            </a:pPr>
            <a:r>
              <a:rPr lang="cs-CZ"/>
              <a:t> </a:t>
            </a:r>
          </a:p>
          <a:p>
            <a:pPr marL="0" indent="0">
              <a:buNone/>
            </a:pPr>
            <a:r>
              <a:rPr lang="cs-CZ"/>
              <a:t> </a:t>
            </a:r>
          </a:p>
          <a:p>
            <a:pPr marL="0" indent="0">
              <a:buNone/>
            </a:pPr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2771800" y="1196752"/>
            <a:ext cx="3672408" cy="50405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nahoru 4"/>
          <p:cNvSpPr/>
          <p:nvPr/>
        </p:nvSpPr>
        <p:spPr>
          <a:xfrm>
            <a:off x="4067944" y="1124744"/>
            <a:ext cx="2376264" cy="28803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2682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>
                <a:solidFill>
                  <a:srgbClr val="00B050"/>
                </a:solidFill>
              </a:rPr>
              <a:t>ẹ+r/rr                 	    a</a:t>
            </a:r>
            <a:br>
              <a:rPr lang="cs-CZ" b="1">
                <a:solidFill>
                  <a:srgbClr val="00B050"/>
                </a:solidFill>
              </a:rPr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/>
          </a:p>
          <a:p>
            <a:pPr marL="0" indent="0" algn="ctr">
              <a:buNone/>
            </a:pPr>
            <a:r>
              <a:rPr lang="cs-CZ"/>
              <a:t>s</a:t>
            </a:r>
            <a:r>
              <a:rPr lang="cs-CZ" b="1"/>
              <a:t>e</a:t>
            </a:r>
            <a:r>
              <a:rPr lang="cs-CZ" b="1" u="sng"/>
              <a:t>rr</a:t>
            </a:r>
            <a:r>
              <a:rPr lang="cs-CZ"/>
              <a:t>āre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</a:t>
            </a:r>
            <a:r>
              <a:rPr lang="pt-PT"/>
              <a:t>ç</a:t>
            </a:r>
            <a:r>
              <a:rPr lang="pt-PT" b="1">
                <a:solidFill>
                  <a:srgbClr val="00B050"/>
                </a:solidFill>
              </a:rPr>
              <a:t>a</a:t>
            </a:r>
            <a:r>
              <a:rPr lang="pt-PT"/>
              <a:t>rrar </a:t>
            </a:r>
            <a:r>
              <a:rPr lang="cs-CZ" b="1"/>
              <a:t>(</a:t>
            </a:r>
            <a:r>
              <a:rPr lang="pt-PT" b="1"/>
              <a:t>arc.</a:t>
            </a:r>
            <a:r>
              <a:rPr lang="cs-CZ" b="1"/>
              <a:t>)</a:t>
            </a:r>
            <a:r>
              <a:rPr lang="pt-PT" b="1"/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pt-PT"/>
              <a:t> </a:t>
            </a:r>
            <a:r>
              <a:rPr lang="cs-CZ"/>
              <a:t>s</a:t>
            </a:r>
            <a:r>
              <a:rPr lang="cs-CZ" b="1"/>
              <a:t>e</a:t>
            </a:r>
            <a:r>
              <a:rPr lang="cs-CZ"/>
              <a:t>rrar</a:t>
            </a:r>
          </a:p>
          <a:p>
            <a:pPr marL="0" indent="0" algn="ctr">
              <a:buNone/>
            </a:pPr>
            <a:r>
              <a:rPr lang="cs-CZ" b="1"/>
              <a:t>ae</a:t>
            </a:r>
            <a:r>
              <a:rPr lang="cs-CZ" b="1" u="sng"/>
              <a:t>r</a:t>
            </a:r>
            <a:r>
              <a:rPr lang="cs-CZ"/>
              <a:t>āmen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 </a:t>
            </a:r>
            <a:r>
              <a:rPr lang="cs-CZ" b="1">
                <a:solidFill>
                  <a:srgbClr val="00B050"/>
                </a:solidFill>
              </a:rPr>
              <a:t>a</a:t>
            </a:r>
            <a:r>
              <a:rPr lang="cs-CZ"/>
              <a:t>rame</a:t>
            </a:r>
            <a:endParaRPr lang="pt-PT"/>
          </a:p>
          <a:p>
            <a:pPr marL="0" indent="0" algn="ctr">
              <a:buNone/>
            </a:pPr>
            <a:r>
              <a:rPr lang="cs-CZ"/>
              <a:t>u</a:t>
            </a:r>
            <a:r>
              <a:rPr lang="pt-PT" b="1"/>
              <a:t>e</a:t>
            </a:r>
            <a:r>
              <a:rPr lang="pt-PT" b="1" u="sng"/>
              <a:t>rr</a:t>
            </a:r>
            <a:r>
              <a:rPr lang="pt-PT">
                <a:latin typeface="Times New Roman"/>
                <a:cs typeface="Times New Roman"/>
              </a:rPr>
              <a:t>ěre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 </a:t>
            </a:r>
            <a:r>
              <a:rPr lang="pt-PT">
                <a:latin typeface="Times New Roman"/>
                <a:cs typeface="Times New Roman"/>
              </a:rPr>
              <a:t>v</a:t>
            </a:r>
            <a:r>
              <a:rPr lang="pt-PT" b="1">
                <a:solidFill>
                  <a:srgbClr val="00B050"/>
                </a:solidFill>
                <a:latin typeface="Times New Roman"/>
                <a:cs typeface="Times New Roman"/>
              </a:rPr>
              <a:t>a</a:t>
            </a:r>
            <a:r>
              <a:rPr lang="pt-PT">
                <a:latin typeface="Times New Roman"/>
                <a:cs typeface="Times New Roman"/>
              </a:rPr>
              <a:t>rrer</a:t>
            </a:r>
            <a:endParaRPr lang="cs-CZ"/>
          </a:p>
        </p:txBody>
      </p:sp>
      <p:sp>
        <p:nvSpPr>
          <p:cNvPr id="5" name="Zahnutá šipka nahoru 4"/>
          <p:cNvSpPr/>
          <p:nvPr/>
        </p:nvSpPr>
        <p:spPr>
          <a:xfrm>
            <a:off x="3275856" y="908720"/>
            <a:ext cx="2880320" cy="5760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3336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b="1">
                <a:solidFill>
                  <a:srgbClr val="00B050"/>
                </a:solidFill>
              </a:rPr>
            </a:br>
            <a:r>
              <a:rPr lang="cs-CZ" b="1">
                <a:solidFill>
                  <a:srgbClr val="00B050"/>
                </a:solidFill>
              </a:rPr>
              <a:t>ẹ+m/n                 [ẽ] </a:t>
            </a:r>
            <a:br>
              <a:rPr lang="cs-CZ" b="1">
                <a:solidFill>
                  <a:srgbClr val="00B050"/>
                </a:solidFill>
              </a:rPr>
            </a:br>
            <a:endParaRPr lang="cs-CZ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/>
          </a:p>
          <a:p>
            <a:pPr marL="0" indent="0" algn="ctr">
              <a:buNone/>
            </a:pPr>
            <a:r>
              <a:rPr lang="cs-CZ"/>
              <a:t>mĕmŏrāre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lembrar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l</a:t>
            </a:r>
            <a:r>
              <a:rPr lang="cs-CZ" b="1">
                <a:solidFill>
                  <a:srgbClr val="00B050"/>
                </a:solidFill>
              </a:rPr>
              <a:t>[ẽ]</a:t>
            </a:r>
            <a:r>
              <a:rPr lang="cs-CZ"/>
              <a:t>mbrar</a:t>
            </a:r>
            <a:r>
              <a:rPr lang="cs-CZ" b="1">
                <a:solidFill>
                  <a:srgbClr val="00B050"/>
                </a:solidFill>
              </a:rPr>
              <a:t> </a:t>
            </a:r>
            <a:endParaRPr lang="cs-CZ"/>
          </a:p>
          <a:p>
            <a:pPr marL="0" indent="0" algn="ctr">
              <a:buNone/>
            </a:pPr>
            <a:r>
              <a:rPr lang="cs-CZ"/>
              <a:t>mendīcum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mendigo</a:t>
            </a:r>
            <a:r>
              <a:rPr lang="cs-CZ" b="1">
                <a:solidFill>
                  <a:srgbClr val="00B050"/>
                </a:solidFill>
              </a:rPr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 m</a:t>
            </a:r>
            <a:r>
              <a:rPr lang="cs-CZ" b="1">
                <a:solidFill>
                  <a:srgbClr val="00B050"/>
                </a:solidFill>
              </a:rPr>
              <a:t>[ẽ]</a:t>
            </a:r>
            <a:r>
              <a:rPr lang="cs-CZ"/>
              <a:t>ndigo</a:t>
            </a:r>
            <a:r>
              <a:rPr lang="cs-CZ" b="1">
                <a:solidFill>
                  <a:srgbClr val="00B050"/>
                </a:solidFill>
              </a:rPr>
              <a:t> </a:t>
            </a:r>
            <a:endParaRPr lang="cs-CZ"/>
          </a:p>
          <a:p>
            <a:pPr marL="0" indent="0" algn="just">
              <a:buNone/>
            </a:pPr>
            <a:endParaRPr lang="cs-CZ"/>
          </a:p>
          <a:p>
            <a:pPr marL="0" indent="0" algn="ctr">
              <a:buNone/>
            </a:pPr>
            <a:r>
              <a:rPr lang="cs-CZ" sz="2600" b="1">
                <a:solidFill>
                  <a:srgbClr val="FF0000"/>
                </a:solidFill>
              </a:rPr>
              <a:t>ale!!! </a:t>
            </a:r>
            <a:r>
              <a:rPr lang="cs-CZ" sz="2600"/>
              <a:t>na </a:t>
            </a:r>
            <a:r>
              <a:rPr lang="cs-CZ" sz="2600" b="1" u="sng"/>
              <a:t>absolutním pořátku slova </a:t>
            </a:r>
            <a:r>
              <a:rPr lang="cs-CZ" sz="2600"/>
              <a:t>před konsonantickkou skupinou </a:t>
            </a:r>
            <a:r>
              <a:rPr lang="cs-CZ" sz="2600" b="1" u="sng"/>
              <a:t>m/n+ Con</a:t>
            </a:r>
            <a:r>
              <a:rPr lang="cs-CZ" sz="2600"/>
              <a:t>. se mění na</a:t>
            </a:r>
            <a:r>
              <a:rPr lang="cs-CZ" sz="2600" b="1">
                <a:solidFill>
                  <a:srgbClr val="00B050"/>
                </a:solidFill>
              </a:rPr>
              <a:t> </a:t>
            </a:r>
            <a:r>
              <a:rPr lang="cs-CZ" sz="2600" b="1" u="sng">
                <a:solidFill>
                  <a:srgbClr val="00B050"/>
                </a:solidFill>
                <a:latin typeface="Times New Roman"/>
                <a:cs typeface="Times New Roman"/>
              </a:rPr>
              <a:t>ĩ </a:t>
            </a:r>
            <a:r>
              <a:rPr lang="cs-CZ" sz="2600">
                <a:latin typeface="Times New Roman"/>
                <a:cs typeface="Times New Roman"/>
              </a:rPr>
              <a:t>nebo</a:t>
            </a:r>
            <a:r>
              <a:rPr lang="cs-CZ" sz="2600" b="1" u="sng">
                <a:latin typeface="Times New Roman"/>
                <a:cs typeface="Times New Roman"/>
              </a:rPr>
              <a:t> </a:t>
            </a:r>
            <a:r>
              <a:rPr lang="cs-CZ" sz="2600" b="1" u="sng">
                <a:solidFill>
                  <a:srgbClr val="00B050"/>
                </a:solidFill>
              </a:rPr>
              <a:t>[</a:t>
            </a:r>
            <a:r>
              <a:rPr lang="cs-CZ" sz="2600" b="1" u="sng">
                <a:solidFill>
                  <a:srgbClr val="00B050"/>
                </a:solidFill>
                <a:latin typeface="Times New Roman"/>
                <a:cs typeface="Times New Roman"/>
              </a:rPr>
              <a:t>ĩ</a:t>
            </a:r>
            <a:r>
              <a:rPr lang="cs-CZ" sz="2600" b="1" u="sng">
                <a:solidFill>
                  <a:srgbClr val="00B050"/>
                </a:solidFill>
              </a:rPr>
              <a:t>]</a:t>
            </a:r>
            <a:r>
              <a:rPr lang="cs-CZ" sz="2600" u="sng"/>
              <a:t> </a:t>
            </a:r>
          </a:p>
          <a:p>
            <a:pPr marL="0" indent="0" algn="just">
              <a:buNone/>
            </a:pPr>
            <a:endParaRPr lang="cs-CZ" sz="2600" u="sng"/>
          </a:p>
          <a:p>
            <a:pPr marL="0" indent="0" algn="ctr">
              <a:buNone/>
            </a:pPr>
            <a:r>
              <a:rPr lang="cs-CZ" b="1"/>
              <a:t>ĭmpl</a:t>
            </a:r>
            <a:r>
              <a:rPr lang="cs-CZ"/>
              <a:t>ĭcāre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/>
              <a:t>implicar/empregar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 =&gt;</a:t>
            </a:r>
            <a:endParaRPr lang="cs-CZ"/>
          </a:p>
          <a:p>
            <a:pPr marL="0" indent="0" algn="ctr">
              <a:buNone/>
            </a:pP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b="1" u="sng">
                <a:solidFill>
                  <a:srgbClr val="00B050"/>
                </a:solidFill>
              </a:rPr>
              <a:t>[</a:t>
            </a:r>
            <a:r>
              <a:rPr lang="cs-CZ" b="1" u="sng">
                <a:solidFill>
                  <a:srgbClr val="00B050"/>
                </a:solidFill>
                <a:latin typeface="Times New Roman"/>
                <a:cs typeface="Times New Roman"/>
              </a:rPr>
              <a:t>ĩ</a:t>
            </a:r>
            <a:r>
              <a:rPr lang="cs-CZ" b="1" u="sng">
                <a:solidFill>
                  <a:srgbClr val="00B050"/>
                </a:solidFill>
              </a:rPr>
              <a:t>]</a:t>
            </a:r>
            <a:r>
              <a:rPr lang="cs-CZ"/>
              <a:t>mplicar/</a:t>
            </a:r>
            <a:r>
              <a:rPr lang="cs-CZ" b="1" u="sng">
                <a:solidFill>
                  <a:srgbClr val="00B050"/>
                </a:solidFill>
              </a:rPr>
              <a:t>[</a:t>
            </a:r>
            <a:r>
              <a:rPr lang="cs-CZ" b="1" u="sng">
                <a:solidFill>
                  <a:srgbClr val="00B050"/>
                </a:solidFill>
                <a:latin typeface="Times New Roman"/>
                <a:cs typeface="Times New Roman"/>
              </a:rPr>
              <a:t>ĩ</a:t>
            </a:r>
            <a:r>
              <a:rPr lang="cs-CZ" b="1" u="sng">
                <a:solidFill>
                  <a:srgbClr val="00B050"/>
                </a:solidFill>
              </a:rPr>
              <a:t>]</a:t>
            </a:r>
            <a:r>
              <a:rPr lang="cs-CZ"/>
              <a:t>mpregar</a:t>
            </a:r>
          </a:p>
          <a:p>
            <a:pPr marL="0" indent="0" algn="ctr">
              <a:buNone/>
            </a:pPr>
            <a:r>
              <a:rPr lang="cs-CZ" b="1">
                <a:latin typeface="Times New Roman"/>
                <a:cs typeface="Times New Roman"/>
              </a:rPr>
              <a:t>ĩ</a:t>
            </a:r>
            <a:r>
              <a:rPr lang="cs-CZ" b="1"/>
              <a:t>ntr</a:t>
            </a:r>
            <a:r>
              <a:rPr lang="cs-CZ"/>
              <a:t>āre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/>
              <a:t>entrar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 b="1" u="sng">
                <a:solidFill>
                  <a:srgbClr val="00B050"/>
                </a:solidFill>
              </a:rPr>
              <a:t>[</a:t>
            </a:r>
            <a:r>
              <a:rPr lang="cs-CZ" b="1" u="sng">
                <a:solidFill>
                  <a:srgbClr val="00B050"/>
                </a:solidFill>
                <a:latin typeface="Times New Roman"/>
                <a:cs typeface="Times New Roman"/>
              </a:rPr>
              <a:t>ĩ</a:t>
            </a:r>
            <a:r>
              <a:rPr lang="cs-CZ" b="1" u="sng">
                <a:solidFill>
                  <a:srgbClr val="00B050"/>
                </a:solidFill>
              </a:rPr>
              <a:t>]</a:t>
            </a:r>
            <a:r>
              <a:rPr lang="cs-CZ" u="sng"/>
              <a:t> </a:t>
            </a:r>
            <a:r>
              <a:rPr lang="cs-CZ"/>
              <a:t>ntrar</a:t>
            </a:r>
            <a:endParaRPr lang="cs-CZ" u="sng"/>
          </a:p>
          <a:p>
            <a:pPr marL="0" indent="0">
              <a:buNone/>
            </a:pPr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2771800" y="1196752"/>
            <a:ext cx="3600400" cy="7200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135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>
                <a:solidFill>
                  <a:srgbClr val="00B050"/>
                </a:solidFill>
              </a:rPr>
              <a:t>ẹ+ẹ </a:t>
            </a:r>
            <a:r>
              <a:rPr lang="cs-CZ" b="1"/>
              <a:t>(v hiátu)      </a:t>
            </a:r>
            <a:r>
              <a:rPr lang="cs-CZ" b="1">
                <a:solidFill>
                  <a:srgbClr val="00B050"/>
                </a:solidFill>
              </a:rPr>
              <a:t>ẹ </a:t>
            </a: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cs-CZ"/>
              <a:t>v</a:t>
            </a:r>
            <a:r>
              <a:rPr lang="cs-CZ" b="1"/>
              <a:t>ĭ</a:t>
            </a:r>
            <a:r>
              <a:rPr lang="cs-CZ"/>
              <a:t>d</a:t>
            </a:r>
            <a:r>
              <a:rPr lang="cs-CZ" b="1"/>
              <a:t>ē</a:t>
            </a:r>
            <a:r>
              <a:rPr lang="cs-CZ"/>
              <a:t>re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 v </a:t>
            </a:r>
            <a:r>
              <a:rPr lang="cs-CZ" b="1"/>
              <a:t>ĭ </a:t>
            </a:r>
            <a:r>
              <a:rPr lang="cs-CZ" strike="sngStrike"/>
              <a:t>d</a:t>
            </a:r>
            <a:r>
              <a:rPr lang="cs-CZ"/>
              <a:t> </a:t>
            </a:r>
            <a:r>
              <a:rPr lang="cs-CZ" b="1"/>
              <a:t>ē </a:t>
            </a:r>
            <a:r>
              <a:rPr lang="cs-CZ"/>
              <a:t>r e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 </a:t>
            </a:r>
            <a:r>
              <a:rPr lang="cs-CZ"/>
              <a:t>v</a:t>
            </a:r>
            <a:r>
              <a:rPr lang="cs-CZ" b="1" u="sng"/>
              <a:t>ẹẹ</a:t>
            </a:r>
            <a:r>
              <a:rPr lang="cs-CZ"/>
              <a:t>r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vẹr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/>
              <a:t>v</a:t>
            </a:r>
            <a:r>
              <a:rPr lang="cs-CZ" b="1">
                <a:solidFill>
                  <a:srgbClr val="00B050"/>
                </a:solidFill>
              </a:rPr>
              <a:t>e</a:t>
            </a:r>
            <a:r>
              <a:rPr lang="cs-CZ"/>
              <a:t>r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cs-CZ"/>
              <a:t>s</a:t>
            </a:r>
            <a:r>
              <a:rPr lang="cs-CZ" b="1"/>
              <a:t>ĭ</a:t>
            </a:r>
            <a:r>
              <a:rPr lang="cs-CZ"/>
              <a:t>g</a:t>
            </a:r>
            <a:r>
              <a:rPr lang="cs-CZ" b="1"/>
              <a:t>ĭ</a:t>
            </a:r>
            <a:r>
              <a:rPr lang="cs-CZ"/>
              <a:t>llum 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 s </a:t>
            </a:r>
            <a:r>
              <a:rPr lang="cs-CZ" b="1"/>
              <a:t>ĭ </a:t>
            </a:r>
            <a:r>
              <a:rPr lang="cs-CZ" strike="sngStrike"/>
              <a:t>g</a:t>
            </a:r>
            <a:r>
              <a:rPr lang="cs-CZ"/>
              <a:t> </a:t>
            </a:r>
            <a:r>
              <a:rPr lang="cs-CZ" b="1"/>
              <a:t>ĭ </a:t>
            </a:r>
            <a:r>
              <a:rPr lang="cs-CZ"/>
              <a:t>l l u m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s</a:t>
            </a:r>
            <a:r>
              <a:rPr lang="cs-CZ" b="1" u="sng"/>
              <a:t>ẹẹ</a:t>
            </a:r>
            <a:r>
              <a:rPr lang="cs-CZ"/>
              <a:t>lo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/>
              <a:t>sẹlo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/>
              <a:t>s</a:t>
            </a:r>
            <a:r>
              <a:rPr lang="cs-CZ" b="1">
                <a:solidFill>
                  <a:srgbClr val="00B050"/>
                </a:solidFill>
              </a:rPr>
              <a:t>e</a:t>
            </a:r>
            <a:r>
              <a:rPr lang="cs-CZ"/>
              <a:t>lo </a:t>
            </a:r>
          </a:p>
          <a:p>
            <a:pPr marL="0" indent="0">
              <a:buNone/>
            </a:pPr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3059832" y="836712"/>
            <a:ext cx="3240360" cy="58750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9973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solidFill>
                  <a:srgbClr val="00B050"/>
                </a:solidFill>
              </a:rPr>
              <a:t>ẹ+ẹ  </a:t>
            </a:r>
            <a:r>
              <a:rPr lang="cs-CZ"/>
              <a:t>(intertónico em hiato)   </a:t>
            </a:r>
            <a:r>
              <a:rPr lang="cs-CZ" b="1">
                <a:solidFill>
                  <a:srgbClr val="00B050"/>
                </a:solidFill>
              </a:rPr>
              <a:t>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/>
              <a:t> </a:t>
            </a:r>
          </a:p>
          <a:p>
            <a:pPr marL="0" indent="0">
              <a:buNone/>
            </a:pPr>
            <a:endParaRPr lang="cs-CZ"/>
          </a:p>
          <a:p>
            <a:pPr marL="0" indent="0" algn="ctr">
              <a:buNone/>
            </a:pPr>
            <a:r>
              <a:rPr lang="cs-CZ"/>
              <a:t>cr</a:t>
            </a:r>
            <a:r>
              <a:rPr lang="cs-CZ" b="1"/>
              <a:t>ē</a:t>
            </a:r>
            <a:r>
              <a:rPr lang="cs-CZ"/>
              <a:t>d</a:t>
            </a:r>
            <a:r>
              <a:rPr lang="cs-CZ" b="1"/>
              <a:t>ĭ</a:t>
            </a:r>
            <a:r>
              <a:rPr lang="cs-CZ"/>
              <a:t>tōrem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 c r </a:t>
            </a:r>
            <a:r>
              <a:rPr lang="cs-CZ" b="1"/>
              <a:t>ē</a:t>
            </a:r>
            <a:r>
              <a:rPr lang="cs-CZ"/>
              <a:t> </a:t>
            </a:r>
            <a:r>
              <a:rPr lang="cs-CZ" strike="sngStrike"/>
              <a:t>d</a:t>
            </a:r>
            <a:r>
              <a:rPr lang="cs-CZ"/>
              <a:t> </a:t>
            </a:r>
            <a:r>
              <a:rPr lang="cs-CZ" b="1"/>
              <a:t>ĭ</a:t>
            </a:r>
            <a:r>
              <a:rPr lang="cs-CZ"/>
              <a:t> t ō r e m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arc.cr</a:t>
            </a:r>
            <a:r>
              <a:rPr lang="cs-CZ" b="1">
                <a:solidFill>
                  <a:srgbClr val="00B050"/>
                </a:solidFill>
              </a:rPr>
              <a:t>ẹ+ẹ</a:t>
            </a:r>
            <a:r>
              <a:rPr lang="cs-CZ"/>
              <a:t>dor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/>
              <a:t>cr</a:t>
            </a:r>
            <a:r>
              <a:rPr lang="cs-CZ" b="1">
                <a:solidFill>
                  <a:srgbClr val="00B050"/>
                </a:solidFill>
              </a:rPr>
              <a:t>ę</a:t>
            </a:r>
            <a:r>
              <a:rPr lang="cs-CZ"/>
              <a:t>dor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b="1">
                <a:latin typeface="Times New Roman"/>
                <a:cs typeface="Times New Roman"/>
              </a:rPr>
              <a:t>credor</a:t>
            </a:r>
            <a:endParaRPr lang="cs-CZ"/>
          </a:p>
          <a:p>
            <a:pPr marL="0" indent="0" algn="ctr">
              <a:buNone/>
            </a:pP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endParaRPr lang="cs-CZ"/>
          </a:p>
          <a:p>
            <a:pPr marL="0" indent="0" algn="ctr">
              <a:buNone/>
            </a:pPr>
            <a:r>
              <a:rPr lang="cs-CZ"/>
              <a:t>m</a:t>
            </a:r>
            <a:r>
              <a:rPr lang="cs-CZ" b="1"/>
              <a:t>ĕ</a:t>
            </a:r>
            <a:r>
              <a:rPr lang="cs-CZ"/>
              <a:t>d</a:t>
            </a:r>
            <a:r>
              <a:rPr lang="cs-CZ" b="1"/>
              <a:t>ĭ</a:t>
            </a:r>
            <a:r>
              <a:rPr lang="cs-CZ"/>
              <a:t>cīnam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m </a:t>
            </a:r>
            <a:r>
              <a:rPr lang="cs-CZ" b="1"/>
              <a:t>ĕ</a:t>
            </a:r>
            <a:r>
              <a:rPr lang="cs-CZ"/>
              <a:t> </a:t>
            </a:r>
            <a:r>
              <a:rPr lang="cs-CZ" strike="sngStrike"/>
              <a:t>d</a:t>
            </a:r>
            <a:r>
              <a:rPr lang="cs-CZ" b="1"/>
              <a:t> ĭ </a:t>
            </a:r>
            <a:r>
              <a:rPr lang="cs-CZ"/>
              <a:t>c ī n a m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/>
              <a:t>m</a:t>
            </a:r>
            <a:r>
              <a:rPr lang="cs-CZ" b="1">
                <a:solidFill>
                  <a:srgbClr val="00B050"/>
                </a:solidFill>
              </a:rPr>
              <a:t>ẹ+ẹ</a:t>
            </a:r>
            <a:r>
              <a:rPr lang="cs-CZ"/>
              <a:t>zina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/>
              <a:t>arc.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 </a:t>
            </a:r>
            <a:r>
              <a:rPr lang="cs-CZ"/>
              <a:t>m</a:t>
            </a:r>
            <a:r>
              <a:rPr lang="cs-CZ" b="1">
                <a:solidFill>
                  <a:srgbClr val="00B050"/>
                </a:solidFill>
              </a:rPr>
              <a:t>ę</a:t>
            </a:r>
            <a:r>
              <a:rPr lang="cs-CZ"/>
              <a:t>zinha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</a:t>
            </a:r>
            <a:r>
              <a:rPr lang="cs-CZ" b="1"/>
              <a:t>mezinha </a:t>
            </a:r>
          </a:p>
        </p:txBody>
      </p:sp>
      <p:sp>
        <p:nvSpPr>
          <p:cNvPr id="4" name="Zahnutá šipka nahoru 3"/>
          <p:cNvSpPr/>
          <p:nvPr/>
        </p:nvSpPr>
        <p:spPr>
          <a:xfrm>
            <a:off x="1619672" y="1124744"/>
            <a:ext cx="6048672" cy="80352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6540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>
                <a:solidFill>
                  <a:srgbClr val="00B050"/>
                </a:solidFill>
              </a:rPr>
              <a:t>ẹ+ i </a:t>
            </a:r>
            <a:r>
              <a:rPr lang="cs-CZ"/>
              <a:t>(intertónico em hiato)</a:t>
            </a:r>
            <a:r>
              <a:rPr lang="cs-CZ" b="1">
                <a:solidFill>
                  <a:srgbClr val="00B050"/>
                </a:solidFill>
              </a:rPr>
              <a:t>  i</a:t>
            </a: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cs-CZ"/>
              <a:t>c</a:t>
            </a:r>
            <a:r>
              <a:rPr lang="cs-CZ" b="1"/>
              <a:t>ĭ</a:t>
            </a:r>
            <a:r>
              <a:rPr lang="cs-CZ"/>
              <a:t>n</a:t>
            </a:r>
            <a:r>
              <a:rPr lang="cs-CZ" b="1"/>
              <a:t>ī</a:t>
            </a:r>
            <a:r>
              <a:rPr lang="cs-CZ"/>
              <a:t>tia 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/>
              <a:t>c </a:t>
            </a:r>
            <a:r>
              <a:rPr lang="cs-CZ" b="1"/>
              <a:t>ĭ</a:t>
            </a:r>
            <a:r>
              <a:rPr lang="cs-CZ"/>
              <a:t> </a:t>
            </a:r>
            <a:r>
              <a:rPr lang="cs-CZ" strike="sngStrike"/>
              <a:t>n</a:t>
            </a:r>
            <a:r>
              <a:rPr lang="cs-CZ"/>
              <a:t> </a:t>
            </a:r>
            <a:r>
              <a:rPr lang="cs-CZ" b="1"/>
              <a:t>ī</a:t>
            </a:r>
            <a:r>
              <a:rPr lang="cs-CZ"/>
              <a:t> </a:t>
            </a:r>
            <a:r>
              <a:rPr lang="cs-CZ" i="1"/>
              <a:t>t i a (ti+V= </a:t>
            </a:r>
            <a:r>
              <a:rPr lang="pt-PT" i="1"/>
              <a:t>ç</a:t>
            </a:r>
            <a:r>
              <a:rPr lang="cs-CZ" i="1"/>
              <a:t> </a:t>
            </a:r>
            <a:r>
              <a:rPr lang="cs-CZ" sz="1500" i="1"/>
              <a:t>x</a:t>
            </a:r>
            <a:r>
              <a:rPr lang="cs-CZ" i="1"/>
              <a:t> z )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b="1">
                <a:latin typeface="Times New Roman"/>
                <a:cs typeface="Times New Roman"/>
              </a:rPr>
              <a:t>(</a:t>
            </a:r>
            <a:r>
              <a:rPr lang="cs-CZ" b="1"/>
              <a:t>arc</a:t>
            </a:r>
            <a:r>
              <a:rPr lang="cs-CZ"/>
              <a:t>.) c</a:t>
            </a:r>
            <a:r>
              <a:rPr lang="cs-CZ" b="1">
                <a:solidFill>
                  <a:srgbClr val="00B050"/>
                </a:solidFill>
              </a:rPr>
              <a:t>ẹ+i</a:t>
            </a:r>
            <a:r>
              <a:rPr lang="cs-CZ"/>
              <a:t>nza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c</a:t>
            </a:r>
            <a:r>
              <a:rPr lang="cs-CZ" b="1">
                <a:solidFill>
                  <a:srgbClr val="00B050"/>
                </a:solidFill>
              </a:rPr>
              <a:t>i+i</a:t>
            </a:r>
            <a:r>
              <a:rPr lang="cs-CZ"/>
              <a:t>nza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 b="1"/>
              <a:t>c</a:t>
            </a:r>
            <a:r>
              <a:rPr lang="cs-CZ" b="1">
                <a:solidFill>
                  <a:srgbClr val="00B050"/>
                </a:solidFill>
              </a:rPr>
              <a:t>i</a:t>
            </a:r>
            <a:r>
              <a:rPr lang="cs-CZ" b="1"/>
              <a:t>nza  </a:t>
            </a:r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cs-CZ"/>
              <a:t>cr</a:t>
            </a:r>
            <a:r>
              <a:rPr lang="cs-CZ" b="1"/>
              <a:t>ē</a:t>
            </a:r>
            <a:r>
              <a:rPr lang="cs-CZ"/>
              <a:t>d</a:t>
            </a:r>
            <a:r>
              <a:rPr lang="cs-CZ" b="1"/>
              <a:t>ī</a:t>
            </a:r>
            <a:r>
              <a:rPr lang="cs-CZ"/>
              <a:t>tum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c r </a:t>
            </a:r>
            <a:r>
              <a:rPr lang="cs-CZ" b="1"/>
              <a:t>ē</a:t>
            </a:r>
            <a:r>
              <a:rPr lang="cs-CZ"/>
              <a:t> </a:t>
            </a:r>
            <a:r>
              <a:rPr lang="cs-CZ" strike="sngStrike"/>
              <a:t>d</a:t>
            </a:r>
            <a:r>
              <a:rPr lang="cs-CZ"/>
              <a:t> </a:t>
            </a:r>
            <a:r>
              <a:rPr lang="cs-CZ" b="1"/>
              <a:t>ī</a:t>
            </a:r>
            <a:r>
              <a:rPr lang="cs-CZ"/>
              <a:t> t u m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(arc.) cr</a:t>
            </a:r>
            <a:r>
              <a:rPr lang="cs-CZ" b="1">
                <a:solidFill>
                  <a:srgbClr val="00B050"/>
                </a:solidFill>
              </a:rPr>
              <a:t>ẹ+i</a:t>
            </a:r>
            <a:r>
              <a:rPr lang="cs-CZ"/>
              <a:t>do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/>
              <a:t>cr</a:t>
            </a:r>
            <a:r>
              <a:rPr lang="cs-CZ" b="1">
                <a:solidFill>
                  <a:srgbClr val="00B050"/>
                </a:solidFill>
              </a:rPr>
              <a:t>i+i</a:t>
            </a:r>
            <a:r>
              <a:rPr lang="cs-CZ"/>
              <a:t>do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/>
              <a:t>cr</a:t>
            </a:r>
            <a:r>
              <a:rPr lang="cs-CZ" b="1">
                <a:solidFill>
                  <a:srgbClr val="00B050"/>
                </a:solidFill>
              </a:rPr>
              <a:t>i</a:t>
            </a:r>
            <a:r>
              <a:rPr lang="cs-CZ"/>
              <a:t>do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 b="1">
                <a:latin typeface="Times New Roman"/>
                <a:cs typeface="Times New Roman"/>
              </a:rPr>
              <a:t>cr</a:t>
            </a:r>
            <a:r>
              <a:rPr lang="cs-CZ" b="1">
                <a:solidFill>
                  <a:srgbClr val="00B050"/>
                </a:solidFill>
                <a:latin typeface="Times New Roman"/>
                <a:cs typeface="Times New Roman"/>
              </a:rPr>
              <a:t>eí</a:t>
            </a:r>
            <a:r>
              <a:rPr lang="cs-CZ" b="1">
                <a:latin typeface="Times New Roman"/>
                <a:cs typeface="Times New Roman"/>
              </a:rPr>
              <a:t>do</a:t>
            </a:r>
            <a:endParaRPr lang="cs-CZ" b="1"/>
          </a:p>
          <a:p>
            <a:pPr marL="0" indent="0">
              <a:buNone/>
            </a:pPr>
            <a:endParaRPr lang="cs-CZ"/>
          </a:p>
          <a:p>
            <a:pPr marL="0" indent="0" algn="ctr">
              <a:buNone/>
            </a:pPr>
            <a:r>
              <a:rPr lang="cs-CZ"/>
              <a:t>u</a:t>
            </a:r>
            <a:r>
              <a:rPr lang="cs-CZ" b="1"/>
              <a:t>ĕ</a:t>
            </a:r>
            <a:r>
              <a:rPr lang="cs-CZ"/>
              <a:t>n</a:t>
            </a:r>
            <a:r>
              <a:rPr lang="cs-CZ" b="1"/>
              <a:t>ī</a:t>
            </a:r>
            <a:r>
              <a:rPr lang="cs-CZ"/>
              <a:t>re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 u ĕ </a:t>
            </a:r>
            <a:r>
              <a:rPr lang="cs-CZ" strike="sngStrike"/>
              <a:t>n</a:t>
            </a:r>
            <a:r>
              <a:rPr lang="cs-CZ"/>
              <a:t> ī r e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/>
              <a:t>(arc.) v</a:t>
            </a:r>
            <a:r>
              <a:rPr lang="cs-CZ" b="1">
                <a:solidFill>
                  <a:srgbClr val="00B050"/>
                </a:solidFill>
              </a:rPr>
              <a:t>ẽ+i</a:t>
            </a:r>
            <a:r>
              <a:rPr lang="cs-CZ"/>
              <a:t>r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b="1">
                <a:solidFill>
                  <a:srgbClr val="00B050"/>
                </a:solidFill>
              </a:rPr>
              <a:t> </a:t>
            </a:r>
            <a:r>
              <a:rPr lang="cs-CZ"/>
              <a:t>v</a:t>
            </a:r>
            <a:r>
              <a:rPr lang="cs-CZ" b="1">
                <a:solidFill>
                  <a:srgbClr val="00B050"/>
                </a:solidFill>
              </a:rPr>
              <a:t>ẹ+i</a:t>
            </a:r>
            <a:r>
              <a:rPr lang="cs-CZ"/>
              <a:t>r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v</a:t>
            </a:r>
            <a:r>
              <a:rPr lang="cs-CZ" b="1">
                <a:solidFill>
                  <a:srgbClr val="00B050"/>
                </a:solidFill>
              </a:rPr>
              <a:t>ii</a:t>
            </a:r>
            <a:r>
              <a:rPr lang="cs-CZ"/>
              <a:t>r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 b="1"/>
              <a:t>v</a:t>
            </a:r>
            <a:r>
              <a:rPr lang="cs-CZ" b="1">
                <a:solidFill>
                  <a:srgbClr val="00B050"/>
                </a:solidFill>
              </a:rPr>
              <a:t>i</a:t>
            </a:r>
            <a:r>
              <a:rPr lang="cs-CZ" b="1"/>
              <a:t>r</a:t>
            </a:r>
          </a:p>
        </p:txBody>
      </p:sp>
      <p:sp>
        <p:nvSpPr>
          <p:cNvPr id="4" name="Zahnutá šipka nahoru 3"/>
          <p:cNvSpPr/>
          <p:nvPr/>
        </p:nvSpPr>
        <p:spPr>
          <a:xfrm>
            <a:off x="1691680" y="908720"/>
            <a:ext cx="6048672" cy="80352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3220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/>
            </a:br>
            <a:br>
              <a:rPr lang="cs-CZ"/>
            </a:br>
            <a:r>
              <a:rPr lang="cs-CZ" b="1">
                <a:solidFill>
                  <a:srgbClr val="00B050"/>
                </a:solidFill>
              </a:rPr>
              <a:t>ẹ </a:t>
            </a:r>
            <a:r>
              <a:rPr lang="cs-CZ"/>
              <a:t>+ </a:t>
            </a:r>
            <a:r>
              <a:rPr lang="cs-CZ" b="1">
                <a:solidFill>
                  <a:srgbClr val="00B050"/>
                </a:solidFill>
              </a:rPr>
              <a:t>a, o , u , ę  </a:t>
            </a:r>
            <a:r>
              <a:rPr lang="cs-CZ"/>
              <a:t>(em hiato)    i [j] </a:t>
            </a:r>
            <a:br>
              <a:rPr lang="cs-CZ"/>
            </a:b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cs-CZ"/>
          </a:p>
          <a:p>
            <a:endParaRPr lang="cs-CZ"/>
          </a:p>
          <a:p>
            <a:pPr marL="0" indent="0" algn="ctr">
              <a:buNone/>
            </a:pPr>
            <a:r>
              <a:rPr lang="cs-CZ"/>
              <a:t>cr</a:t>
            </a:r>
            <a:r>
              <a:rPr lang="cs-CZ" b="1" u="sng"/>
              <a:t>ĕā</a:t>
            </a:r>
            <a:r>
              <a:rPr lang="cs-CZ"/>
              <a:t>tum 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 cr</a:t>
            </a:r>
            <a:r>
              <a:rPr lang="cs-CZ" b="1" u="sng">
                <a:solidFill>
                  <a:srgbClr val="00B050"/>
                </a:solidFill>
              </a:rPr>
              <a:t>ea</a:t>
            </a:r>
            <a:r>
              <a:rPr lang="cs-CZ"/>
              <a:t>do 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/>
              <a:t>cr</a:t>
            </a:r>
            <a:r>
              <a:rPr lang="cs-CZ" b="1" u="sng">
                <a:solidFill>
                  <a:srgbClr val="00B050"/>
                </a:solidFill>
              </a:rPr>
              <a:t>ia</a:t>
            </a:r>
            <a:r>
              <a:rPr lang="cs-CZ" b="1"/>
              <a:t>do  </a:t>
            </a:r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cs-CZ"/>
              <a:t>uēnĕrĭa 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/>
              <a:t>u </a:t>
            </a:r>
            <a:r>
              <a:rPr lang="cs-CZ" b="1" u="sng"/>
              <a:t>ē</a:t>
            </a:r>
            <a:r>
              <a:rPr lang="cs-CZ"/>
              <a:t> </a:t>
            </a:r>
            <a:r>
              <a:rPr lang="cs-CZ" strike="sngStrike"/>
              <a:t>n</a:t>
            </a:r>
            <a:r>
              <a:rPr lang="cs-CZ"/>
              <a:t> </a:t>
            </a:r>
            <a:r>
              <a:rPr lang="cs-CZ" b="1" u="sng"/>
              <a:t>ĕ</a:t>
            </a:r>
            <a:r>
              <a:rPr lang="cs-CZ"/>
              <a:t> r ĭ a  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/>
              <a:t>v</a:t>
            </a:r>
            <a:r>
              <a:rPr lang="cs-CZ" b="1" u="sng">
                <a:solidFill>
                  <a:srgbClr val="00B050"/>
                </a:solidFill>
              </a:rPr>
              <a:t>ee</a:t>
            </a:r>
            <a:r>
              <a:rPr lang="cs-CZ"/>
              <a:t>ira 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=&gt;  </a:t>
            </a:r>
            <a:r>
              <a:rPr lang="cs-CZ" b="1"/>
              <a:t>v</a:t>
            </a:r>
            <a:r>
              <a:rPr lang="cs-CZ" b="1" u="sng">
                <a:solidFill>
                  <a:srgbClr val="00B050"/>
                </a:solidFill>
              </a:rPr>
              <a:t>iei</a:t>
            </a:r>
            <a:r>
              <a:rPr lang="cs-CZ" b="1"/>
              <a:t>ra</a:t>
            </a:r>
          </a:p>
          <a:p>
            <a:pPr marL="0" indent="0" algn="just">
              <a:buNone/>
            </a:pPr>
            <a:endParaRPr lang="cs-CZ"/>
          </a:p>
          <a:p>
            <a:pPr marL="0" indent="0" algn="just">
              <a:buNone/>
            </a:pPr>
            <a:endParaRPr lang="cs-CZ"/>
          </a:p>
          <a:p>
            <a:pPr marL="0" indent="0" algn="just">
              <a:buNone/>
            </a:pPr>
            <a:r>
              <a:rPr lang="cs-CZ"/>
              <a:t>(vieira – mušle typická pro Santiago de Compostela)  </a:t>
            </a:r>
          </a:p>
          <a:p>
            <a:pPr marL="0" indent="0">
              <a:buNone/>
            </a:pP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627784" y="28529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/>
              <a:t> </a:t>
            </a:r>
          </a:p>
        </p:txBody>
      </p:sp>
      <p:sp>
        <p:nvSpPr>
          <p:cNvPr id="5" name="Zahnutá šipka nahoru 4"/>
          <p:cNvSpPr/>
          <p:nvPr/>
        </p:nvSpPr>
        <p:spPr>
          <a:xfrm>
            <a:off x="1619672" y="1124744"/>
            <a:ext cx="5616624" cy="58750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1228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b="1">
                <a:solidFill>
                  <a:srgbClr val="FF0000"/>
                </a:solidFill>
              </a:rPr>
              <a:t>i </a:t>
            </a:r>
            <a:r>
              <a:rPr lang="cs-CZ"/>
              <a:t>pret</a:t>
            </a:r>
            <a:r>
              <a:rPr lang="pt-PT"/>
              <a:t>ônico do latim vulgar  </a:t>
            </a:r>
            <a:r>
              <a:rPr lang="el-GR" b="1">
                <a:solidFill>
                  <a:srgbClr val="FF0000"/>
                </a:solidFill>
                <a:latin typeface="Times New Roman"/>
                <a:cs typeface="Times New Roman"/>
              </a:rPr>
              <a:t>ῑ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 b="1"/>
          </a:p>
          <a:p>
            <a:pPr marL="0" indent="0" algn="ctr">
              <a:buNone/>
            </a:pPr>
            <a:r>
              <a:rPr lang="cs-CZ" b="1" u="sng"/>
              <a:t>i </a:t>
            </a:r>
            <a:r>
              <a:rPr lang="cs-CZ" b="1" u="sng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b="1" u="sng"/>
              <a:t>ī</a:t>
            </a:r>
          </a:p>
          <a:p>
            <a:pPr marL="0" indent="0" algn="ctr">
              <a:buNone/>
            </a:pPr>
            <a:r>
              <a:rPr lang="cs-CZ" b="1"/>
              <a:t>dīcendum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 b="1"/>
              <a:t>dizendo</a:t>
            </a:r>
          </a:p>
          <a:p>
            <a:pPr marL="0" indent="0" algn="ctr">
              <a:buNone/>
            </a:pPr>
            <a:r>
              <a:rPr lang="cs-CZ" b="1"/>
              <a:t>prīmārium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 b="1"/>
              <a:t>primário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 b="1"/>
              <a:t>primeiro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3145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br>
              <a:rPr lang="pt-PT" b="1"/>
            </a:br>
            <a:r>
              <a:rPr lang="cs-CZ" b="1">
                <a:solidFill>
                  <a:srgbClr val="FF0000"/>
                </a:solidFill>
              </a:rPr>
              <a:t>ọ</a:t>
            </a:r>
            <a:r>
              <a:rPr lang="pt-PT" b="1"/>
              <a:t> pretônico do latim vulgar </a:t>
            </a:r>
            <a:br>
              <a:rPr lang="pt-PT" b="1"/>
            </a:br>
            <a:r>
              <a:rPr lang="pt-PT" b="1"/>
              <a:t>(lat.cl. </a:t>
            </a:r>
            <a:r>
              <a:rPr lang="pt-PT" b="1">
                <a:solidFill>
                  <a:srgbClr val="FF0000"/>
                </a:solidFill>
                <a:latin typeface="Times New Roman"/>
                <a:cs typeface="Times New Roman"/>
              </a:rPr>
              <a:t>ō,ŏ,ŭ</a:t>
            </a:r>
            <a:r>
              <a:rPr lang="pt-PT" b="1">
                <a:latin typeface="Times New Roman"/>
                <a:cs typeface="Times New Roman"/>
              </a:rPr>
              <a:t>)</a:t>
            </a: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/>
              <a:t>ọ </a:t>
            </a:r>
            <a:r>
              <a:rPr lang="pt-PT"/>
              <a:t>						</a:t>
            </a:r>
            <a:r>
              <a:rPr lang="cs-CZ" b="1">
                <a:solidFill>
                  <a:srgbClr val="00B050"/>
                </a:solidFill>
              </a:rPr>
              <a:t>o [u] </a:t>
            </a:r>
          </a:p>
          <a:p>
            <a:pPr marL="0" indent="0">
              <a:buNone/>
            </a:pPr>
            <a:r>
              <a:rPr lang="cs-CZ"/>
              <a:t>ọ </a:t>
            </a:r>
            <a:r>
              <a:rPr lang="pt-PT"/>
              <a:t>						</a:t>
            </a:r>
            <a:r>
              <a:rPr lang="cs-CZ" b="1">
                <a:solidFill>
                  <a:srgbClr val="00B050"/>
                </a:solidFill>
              </a:rPr>
              <a:t>o [u] </a:t>
            </a:r>
            <a:r>
              <a:rPr lang="pt-PT" b="1">
                <a:solidFill>
                  <a:srgbClr val="00B050"/>
                </a:solidFill>
              </a:rPr>
              <a:t> </a:t>
            </a:r>
            <a:endParaRPr lang="cs-CZ" b="1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/>
              <a:t>ọ + i </a:t>
            </a:r>
            <a:r>
              <a:rPr lang="pt-PT"/>
              <a:t>						</a:t>
            </a:r>
            <a:r>
              <a:rPr lang="cs-CZ" b="1">
                <a:solidFill>
                  <a:srgbClr val="00B050"/>
                </a:solidFill>
              </a:rPr>
              <a:t>u, oi </a:t>
            </a:r>
            <a:r>
              <a:rPr lang="pt-PT" b="1">
                <a:solidFill>
                  <a:srgbClr val="00B050"/>
                </a:solidFill>
              </a:rPr>
              <a:t> </a:t>
            </a:r>
            <a:endParaRPr lang="cs-CZ" b="1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/>
              <a:t>ọ + ct</a:t>
            </a:r>
            <a:r>
              <a:rPr lang="pt-PT"/>
              <a:t>	</a:t>
            </a:r>
            <a:r>
              <a:rPr lang="cs-CZ"/>
              <a:t>  </a:t>
            </a:r>
            <a:r>
              <a:rPr lang="pt-PT"/>
              <a:t>					</a:t>
            </a:r>
            <a:r>
              <a:rPr lang="cs-CZ" b="1">
                <a:solidFill>
                  <a:srgbClr val="00B050"/>
                </a:solidFill>
              </a:rPr>
              <a:t>oi</a:t>
            </a:r>
            <a:r>
              <a:rPr lang="cs-CZ"/>
              <a:t> </a:t>
            </a:r>
            <a:r>
              <a:rPr lang="pt-PT"/>
              <a:t> </a:t>
            </a:r>
            <a:endParaRPr lang="cs-CZ"/>
          </a:p>
          <a:p>
            <a:pPr marL="0" indent="0">
              <a:buNone/>
            </a:pPr>
            <a:r>
              <a:rPr lang="cs-CZ"/>
              <a:t>ọ + lt</a:t>
            </a:r>
            <a:r>
              <a:rPr lang="pt-PT"/>
              <a:t>						</a:t>
            </a:r>
            <a:r>
              <a:rPr lang="cs-CZ" b="1">
                <a:solidFill>
                  <a:srgbClr val="00B050"/>
                </a:solidFill>
              </a:rPr>
              <a:t>ut</a:t>
            </a:r>
            <a:r>
              <a:rPr lang="cs-CZ"/>
              <a:t>  </a:t>
            </a:r>
          </a:p>
          <a:p>
            <a:pPr marL="0" indent="0">
              <a:buNone/>
            </a:pPr>
            <a:r>
              <a:rPr lang="cs-CZ"/>
              <a:t>ọ +m,n </a:t>
            </a:r>
            <a:r>
              <a:rPr lang="pt-PT"/>
              <a:t>					</a:t>
            </a:r>
            <a:r>
              <a:rPr lang="cs-CZ" b="1">
                <a:solidFill>
                  <a:srgbClr val="00B050"/>
                </a:solidFill>
              </a:rPr>
              <a:t>o [õ] </a:t>
            </a:r>
            <a:r>
              <a:rPr lang="cs-CZ"/>
              <a:t> </a:t>
            </a:r>
          </a:p>
          <a:p>
            <a:pPr marL="0" indent="0">
              <a:buNone/>
            </a:pPr>
            <a:r>
              <a:rPr lang="cs-CZ"/>
              <a:t>ọ + ọ (hiato)</a:t>
            </a:r>
            <a:r>
              <a:rPr lang="pt-PT"/>
              <a:t>				</a:t>
            </a:r>
            <a:r>
              <a:rPr lang="cs-CZ" b="1">
                <a:solidFill>
                  <a:srgbClr val="00B050"/>
                </a:solidFill>
              </a:rPr>
              <a:t>ọ</a:t>
            </a:r>
            <a:r>
              <a:rPr lang="cs-CZ"/>
              <a:t> </a:t>
            </a:r>
          </a:p>
          <a:p>
            <a:pPr marL="0" indent="0">
              <a:buNone/>
            </a:pPr>
            <a:r>
              <a:rPr lang="cs-CZ"/>
              <a:t>ọ+ǫ (intertónico) </a:t>
            </a:r>
            <a:r>
              <a:rPr lang="pt-PT"/>
              <a:t>				</a:t>
            </a:r>
            <a:r>
              <a:rPr lang="cs-CZ" b="1">
                <a:solidFill>
                  <a:srgbClr val="00B050"/>
                </a:solidFill>
              </a:rPr>
              <a:t>ǫ </a:t>
            </a:r>
          </a:p>
          <a:p>
            <a:pPr marL="0" indent="0">
              <a:buNone/>
            </a:pPr>
            <a:r>
              <a:rPr lang="cs-CZ"/>
              <a:t>ọ+a,e,i (hiato) </a:t>
            </a:r>
            <a:r>
              <a:rPr lang="pt-PT"/>
              <a:t>				</a:t>
            </a:r>
            <a:r>
              <a:rPr lang="cs-CZ" b="1">
                <a:solidFill>
                  <a:srgbClr val="00B050"/>
                </a:solidFill>
              </a:rPr>
              <a:t>o [u] 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3275856" y="2564904"/>
            <a:ext cx="2088232" cy="22322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847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PT" b="1"/>
            </a:br>
            <a:r>
              <a:rPr lang="cs-CZ" b="1">
                <a:solidFill>
                  <a:srgbClr val="00B050"/>
                </a:solidFill>
              </a:rPr>
              <a:t>a </a:t>
            </a:r>
            <a:r>
              <a:rPr lang="pt-PT" b="1">
                <a:solidFill>
                  <a:srgbClr val="00B050"/>
                </a:solidFill>
              </a:rPr>
              <a:t>                           </a:t>
            </a:r>
            <a:r>
              <a:rPr lang="cs-CZ" b="1">
                <a:solidFill>
                  <a:srgbClr val="00B050"/>
                </a:solidFill>
              </a:rPr>
              <a:t> a  [ɐ]</a:t>
            </a:r>
            <a:br>
              <a:rPr lang="cs-CZ" b="1">
                <a:solidFill>
                  <a:srgbClr val="00B050"/>
                </a:solidFill>
              </a:rPr>
            </a:br>
            <a:endParaRPr lang="cs-CZ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 algn="ctr">
              <a:buNone/>
            </a:pPr>
            <a:r>
              <a:rPr lang="vi-VN"/>
              <a:t>ăpertum</a:t>
            </a:r>
            <a:r>
              <a:rPr lang="pt-PT"/>
              <a:t>	                                            aberto									</a:t>
            </a:r>
            <a:r>
              <a:rPr lang="cs-CZ"/>
              <a:t> </a:t>
            </a:r>
          </a:p>
          <a:p>
            <a:endParaRPr lang="cs-CZ"/>
          </a:p>
          <a:p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2339752" y="1124744"/>
            <a:ext cx="3816424" cy="7315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nahoru 4"/>
          <p:cNvSpPr/>
          <p:nvPr/>
        </p:nvSpPr>
        <p:spPr>
          <a:xfrm>
            <a:off x="1043608" y="3933056"/>
            <a:ext cx="6120680" cy="87553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8764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ọ                      o [u] </a:t>
            </a: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cs-CZ"/>
              <a:t>f</a:t>
            </a:r>
            <a:r>
              <a:rPr lang="cs-CZ" b="1"/>
              <a:t>ŏ</a:t>
            </a:r>
            <a:r>
              <a:rPr lang="cs-CZ"/>
              <a:t>rmicam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formiga</a:t>
            </a:r>
          </a:p>
          <a:p>
            <a:pPr marL="0" indent="0" algn="ctr">
              <a:buNone/>
            </a:pPr>
            <a:r>
              <a:rPr lang="cs-CZ"/>
              <a:t>d</a:t>
            </a:r>
            <a:r>
              <a:rPr lang="cs-CZ" b="1"/>
              <a:t>ŏ</a:t>
            </a:r>
            <a:r>
              <a:rPr lang="cs-CZ"/>
              <a:t>rmīre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dormir</a:t>
            </a:r>
          </a:p>
          <a:p>
            <a:pPr marL="0" indent="0" algn="ctr">
              <a:buNone/>
            </a:pPr>
            <a:r>
              <a:rPr lang="cs-CZ"/>
              <a:t>pr</a:t>
            </a:r>
            <a:r>
              <a:rPr lang="cs-CZ" b="1"/>
              <a:t>o</a:t>
            </a:r>
            <a:r>
              <a:rPr lang="cs-CZ"/>
              <a:t>curāre 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/>
              <a:t>procurar 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 (</a:t>
            </a:r>
            <a:r>
              <a:rPr lang="cs-CZ" b="1">
                <a:solidFill>
                  <a:srgbClr val="FF0000"/>
                </a:solidFill>
              </a:rPr>
              <a:t>ale!!!</a:t>
            </a:r>
            <a:r>
              <a:rPr lang="cs-CZ"/>
              <a:t> </a:t>
            </a:r>
            <a:r>
              <a:rPr lang="cs-CZ" b="1"/>
              <a:t>arc. </a:t>
            </a:r>
            <a:r>
              <a:rPr lang="pt-PT"/>
              <a:t>p</a:t>
            </a:r>
            <a:r>
              <a:rPr lang="cs-CZ"/>
              <a:t>recurar)</a:t>
            </a:r>
          </a:p>
          <a:p>
            <a:pPr algn="ctr"/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2843808" y="908720"/>
            <a:ext cx="2808312" cy="51549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4219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>
                <a:solidFill>
                  <a:srgbClr val="00B050"/>
                </a:solidFill>
              </a:rPr>
              <a:t>ọ + i             u 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/>
          </a:p>
          <a:p>
            <a:pPr marL="0" indent="0" algn="ctr">
              <a:buNone/>
            </a:pPr>
            <a:r>
              <a:rPr lang="cs-CZ"/>
              <a:t>d</a:t>
            </a:r>
            <a:r>
              <a:rPr lang="cs-CZ" b="1"/>
              <a:t>ŏ</a:t>
            </a:r>
            <a:r>
              <a:rPr lang="cs-CZ"/>
              <a:t>rm</a:t>
            </a:r>
            <a:r>
              <a:rPr lang="cs-CZ" b="1"/>
              <a:t>i</a:t>
            </a:r>
            <a:r>
              <a:rPr lang="cs-CZ"/>
              <a:t>āmus 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/>
              <a:t>d</a:t>
            </a:r>
            <a:r>
              <a:rPr lang="cs-CZ" b="1">
                <a:solidFill>
                  <a:srgbClr val="00B050"/>
                </a:solidFill>
              </a:rPr>
              <a:t>u</a:t>
            </a:r>
            <a:r>
              <a:rPr lang="cs-CZ"/>
              <a:t>rmamos</a:t>
            </a:r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cs-CZ" sz="2400"/>
              <a:t>ne však když předcházel nebo následoval iod, který zapříčinil vznik jiné souhlásky: </a:t>
            </a:r>
          </a:p>
          <a:p>
            <a:pPr marL="0" indent="0" algn="ctr">
              <a:buNone/>
            </a:pPr>
            <a:endParaRPr lang="cs-CZ" sz="2400"/>
          </a:p>
          <a:p>
            <a:pPr marL="0" indent="0" algn="ctr">
              <a:buNone/>
            </a:pPr>
            <a:r>
              <a:rPr lang="cs-CZ"/>
              <a:t>m</a:t>
            </a:r>
            <a:r>
              <a:rPr lang="cs-CZ" b="1"/>
              <a:t>ŭ</a:t>
            </a:r>
            <a:r>
              <a:rPr lang="cs-CZ"/>
              <a:t>l</a:t>
            </a:r>
            <a:r>
              <a:rPr lang="cs-CZ" b="1"/>
              <a:t>i</a:t>
            </a:r>
            <a:r>
              <a:rPr lang="cs-CZ"/>
              <a:t>ĕrem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/>
              <a:t>(arc.) </a:t>
            </a:r>
            <a:r>
              <a:rPr lang="cs-CZ"/>
              <a:t>m</a:t>
            </a:r>
            <a:r>
              <a:rPr lang="cs-CZ" b="1">
                <a:solidFill>
                  <a:srgbClr val="00B050"/>
                </a:solidFill>
              </a:rPr>
              <a:t>o</a:t>
            </a:r>
            <a:r>
              <a:rPr lang="cs-CZ"/>
              <a:t>lher 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 v 16.stol návrat k etimu: </a:t>
            </a:r>
            <a:r>
              <a:rPr lang="cs-CZ"/>
              <a:t>m</a:t>
            </a:r>
            <a:r>
              <a:rPr lang="cs-CZ" b="1">
                <a:solidFill>
                  <a:srgbClr val="00B050"/>
                </a:solidFill>
              </a:rPr>
              <a:t>u</a:t>
            </a:r>
            <a:r>
              <a:rPr lang="cs-CZ"/>
              <a:t>lher</a:t>
            </a:r>
          </a:p>
        </p:txBody>
      </p:sp>
      <p:sp>
        <p:nvSpPr>
          <p:cNvPr id="4" name="Zahnutá šipka nahoru 3"/>
          <p:cNvSpPr/>
          <p:nvPr/>
        </p:nvSpPr>
        <p:spPr>
          <a:xfrm>
            <a:off x="3275856" y="1052736"/>
            <a:ext cx="2808312" cy="51549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Ohnutý pruh 4"/>
          <p:cNvSpPr/>
          <p:nvPr/>
        </p:nvSpPr>
        <p:spPr>
          <a:xfrm flipH="1">
            <a:off x="3923928" y="1124744"/>
            <a:ext cx="216024" cy="360040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507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>
                <a:solidFill>
                  <a:srgbClr val="00B050"/>
                </a:solidFill>
              </a:rPr>
              <a:t>ọ + (palatální souhl. či iod)       oi </a:t>
            </a:r>
            <a:br>
              <a:rPr lang="cs-CZ" b="1">
                <a:solidFill>
                  <a:srgbClr val="00B050"/>
                </a:solidFill>
              </a:rPr>
            </a:br>
            <a:endParaRPr lang="cs-CZ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  <a:p>
            <a:pPr marL="0" indent="0" algn="ctr">
              <a:buNone/>
            </a:pPr>
            <a:r>
              <a:rPr lang="cs-CZ" b="1" u="sng"/>
              <a:t>oct</a:t>
            </a:r>
            <a:r>
              <a:rPr lang="cs-CZ"/>
              <a:t>āuum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 b="1">
                <a:solidFill>
                  <a:srgbClr val="00B050"/>
                </a:solidFill>
              </a:rPr>
              <a:t>oi</a:t>
            </a:r>
            <a:r>
              <a:rPr lang="cs-CZ"/>
              <a:t>tavo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/>
              <a:t>ale pokud následovala skupina </a:t>
            </a:r>
            <a:r>
              <a:rPr lang="cs-CZ" b="1" i="1"/>
              <a:t>gn (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b="1" i="1"/>
              <a:t>nh)</a:t>
            </a:r>
            <a:r>
              <a:rPr lang="cs-CZ"/>
              <a:t>, pak se samohláska měnila na </a:t>
            </a:r>
            <a:r>
              <a:rPr lang="cs-CZ" b="1" i="1"/>
              <a:t>u</a:t>
            </a:r>
            <a:r>
              <a:rPr lang="cs-CZ"/>
              <a:t> nebo </a:t>
            </a:r>
            <a:r>
              <a:rPr lang="cs-CZ" b="1" i="1"/>
              <a:t>o</a:t>
            </a:r>
            <a:r>
              <a:rPr lang="cs-CZ"/>
              <a:t>: </a:t>
            </a:r>
          </a:p>
          <a:p>
            <a:pPr marL="0" indent="0">
              <a:buNone/>
            </a:pPr>
            <a:endParaRPr lang="cs-CZ"/>
          </a:p>
          <a:p>
            <a:pPr marL="0" indent="0" algn="ctr">
              <a:buNone/>
            </a:pPr>
            <a:r>
              <a:rPr lang="cs-CZ"/>
              <a:t>c</a:t>
            </a:r>
            <a:r>
              <a:rPr lang="cs-CZ" b="1" u="sng"/>
              <a:t>ogn</a:t>
            </a:r>
            <a:r>
              <a:rPr lang="cs-CZ"/>
              <a:t>ātum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c</a:t>
            </a:r>
            <a:r>
              <a:rPr lang="cs-CZ" b="1">
                <a:solidFill>
                  <a:srgbClr val="00B050"/>
                </a:solidFill>
              </a:rPr>
              <a:t>unh</a:t>
            </a:r>
            <a:r>
              <a:rPr lang="cs-CZ"/>
              <a:t>ado</a:t>
            </a:r>
          </a:p>
          <a:p>
            <a:pPr marL="0" indent="0" algn="ctr">
              <a:buNone/>
            </a:pPr>
            <a:r>
              <a:rPr lang="cs-CZ"/>
              <a:t>c</a:t>
            </a:r>
            <a:r>
              <a:rPr lang="cs-CZ" b="1" u="sng"/>
              <a:t>ogn</a:t>
            </a:r>
            <a:r>
              <a:rPr lang="cs-CZ"/>
              <a:t>ōsco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c</a:t>
            </a:r>
            <a:r>
              <a:rPr lang="cs-CZ" b="1">
                <a:solidFill>
                  <a:srgbClr val="00B050"/>
                </a:solidFill>
              </a:rPr>
              <a:t>onh</a:t>
            </a:r>
            <a:r>
              <a:rPr lang="cs-CZ"/>
              <a:t>eço</a:t>
            </a:r>
          </a:p>
          <a:p>
            <a:pPr marL="0" indent="0">
              <a:buNone/>
            </a:pPr>
            <a:endParaRPr lang="cs-CZ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cs-CZ">
              <a:solidFill>
                <a:srgbClr val="FF0000"/>
              </a:solidFill>
              <a:latin typeface="Times New Roman"/>
              <a:cs typeface="Times New Roman"/>
            </a:endParaRPr>
          </a:p>
          <a:p>
            <a:endParaRPr lang="cs-CZ"/>
          </a:p>
          <a:p>
            <a:pPr marL="0" indent="0">
              <a:buNone/>
            </a:pPr>
            <a:endParaRPr lang="cs-CZ"/>
          </a:p>
          <a:p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1331640" y="980728"/>
            <a:ext cx="6696744" cy="7315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2701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>
                <a:solidFill>
                  <a:srgbClr val="00B050"/>
                </a:solidFill>
              </a:rPr>
              <a:t>ọ + lt                      ut </a:t>
            </a:r>
            <a:br>
              <a:rPr lang="cs-CZ"/>
            </a:br>
            <a:r>
              <a:rPr lang="cs-CZ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/>
          </a:p>
          <a:p>
            <a:pPr marL="0" indent="0" algn="ctr">
              <a:buNone/>
            </a:pPr>
            <a:r>
              <a:rPr lang="cs-CZ"/>
              <a:t>ausc</a:t>
            </a:r>
            <a:r>
              <a:rPr lang="cs-CZ" b="1" u="sng">
                <a:solidFill>
                  <a:srgbClr val="00B050"/>
                </a:solidFill>
              </a:rPr>
              <a:t>ŭlt</a:t>
            </a:r>
            <a:r>
              <a:rPr lang="cs-CZ"/>
              <a:t>āre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au s c </a:t>
            </a:r>
            <a:r>
              <a:rPr lang="cs-CZ" b="1" u="sng">
                <a:solidFill>
                  <a:srgbClr val="00B050"/>
                </a:solidFill>
              </a:rPr>
              <a:t>ŭ l t </a:t>
            </a:r>
            <a:r>
              <a:rPr lang="cs-CZ"/>
              <a:t>ā r </a:t>
            </a:r>
            <a:r>
              <a:rPr lang="cs-CZ" strike="sngStrike"/>
              <a:t>e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</a:t>
            </a:r>
            <a:r>
              <a:rPr lang="cs-CZ" b="1"/>
              <a:t>(arc.) </a:t>
            </a:r>
            <a:r>
              <a:rPr lang="cs-CZ"/>
              <a:t>ausc</a:t>
            </a:r>
            <a:r>
              <a:rPr lang="cs-CZ" b="1" u="sng">
                <a:solidFill>
                  <a:srgbClr val="00B050"/>
                </a:solidFill>
              </a:rPr>
              <a:t>ult</a:t>
            </a:r>
            <a:r>
              <a:rPr lang="cs-CZ"/>
              <a:t>ar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/>
              <a:t>esc</a:t>
            </a:r>
            <a:r>
              <a:rPr lang="cs-CZ" b="1">
                <a:solidFill>
                  <a:srgbClr val="00B050"/>
                </a:solidFill>
              </a:rPr>
              <a:t>u</a:t>
            </a:r>
            <a:r>
              <a:rPr lang="cs-CZ" b="1" strike="sngStrike">
                <a:solidFill>
                  <a:srgbClr val="00B050"/>
                </a:solidFill>
              </a:rPr>
              <a:t>i</a:t>
            </a:r>
            <a:r>
              <a:rPr lang="cs-CZ" b="1">
                <a:solidFill>
                  <a:srgbClr val="00B050"/>
                </a:solidFill>
              </a:rPr>
              <a:t>t</a:t>
            </a:r>
            <a:r>
              <a:rPr lang="cs-CZ"/>
              <a:t>ar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 b="1"/>
              <a:t>escutar</a:t>
            </a:r>
          </a:p>
        </p:txBody>
      </p:sp>
      <p:sp>
        <p:nvSpPr>
          <p:cNvPr id="4" name="Zahnutá šipka nahoru 3"/>
          <p:cNvSpPr/>
          <p:nvPr/>
        </p:nvSpPr>
        <p:spPr>
          <a:xfrm>
            <a:off x="2699792" y="764704"/>
            <a:ext cx="3816424" cy="87553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2343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>
                <a:solidFill>
                  <a:srgbClr val="00B050"/>
                </a:solidFill>
              </a:rPr>
              <a:t>ọ+u                         o  </a:t>
            </a:r>
            <a:br>
              <a:rPr lang="cs-CZ" b="1">
                <a:solidFill>
                  <a:srgbClr val="00B050"/>
                </a:solidFill>
              </a:rPr>
            </a:br>
            <a:endParaRPr lang="cs-CZ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/>
          </a:p>
          <a:p>
            <a:pPr marL="0" indent="0" algn="ctr">
              <a:buNone/>
            </a:pPr>
            <a:r>
              <a:rPr lang="cs-CZ"/>
              <a:t>p</a:t>
            </a:r>
            <a:r>
              <a:rPr lang="cs-CZ" b="1">
                <a:solidFill>
                  <a:srgbClr val="00B050"/>
                </a:solidFill>
              </a:rPr>
              <a:t>ŏ</a:t>
            </a:r>
            <a:r>
              <a:rPr lang="cs-CZ"/>
              <a:t>t</a:t>
            </a:r>
            <a:r>
              <a:rPr lang="cs-CZ" b="1">
                <a:solidFill>
                  <a:srgbClr val="00B050"/>
                </a:solidFill>
              </a:rPr>
              <a:t>ŭ</a:t>
            </a:r>
            <a:r>
              <a:rPr lang="cs-CZ"/>
              <a:t>issem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p </a:t>
            </a:r>
            <a:r>
              <a:rPr lang="cs-CZ" b="1">
                <a:solidFill>
                  <a:srgbClr val="00B050"/>
                </a:solidFill>
              </a:rPr>
              <a:t>ŏ</a:t>
            </a:r>
            <a:r>
              <a:rPr lang="cs-CZ"/>
              <a:t> t </a:t>
            </a:r>
            <a:r>
              <a:rPr lang="cs-CZ" b="1">
                <a:solidFill>
                  <a:srgbClr val="00B050"/>
                </a:solidFill>
              </a:rPr>
              <a:t>ŭ</a:t>
            </a:r>
            <a:r>
              <a:rPr lang="cs-CZ"/>
              <a:t> i s s e </a:t>
            </a:r>
            <a:r>
              <a:rPr lang="cs-CZ" strike="sngStrike"/>
              <a:t>m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</a:t>
            </a:r>
            <a:r>
              <a:rPr lang="cs-CZ" b="1"/>
              <a:t>(arc.) </a:t>
            </a:r>
            <a:r>
              <a:rPr lang="cs-CZ"/>
              <a:t>p</a:t>
            </a:r>
            <a:r>
              <a:rPr lang="cs-CZ" b="1">
                <a:solidFill>
                  <a:srgbClr val="00B050"/>
                </a:solidFill>
              </a:rPr>
              <a:t>o</a:t>
            </a:r>
            <a:r>
              <a:rPr lang="cs-CZ"/>
              <a:t>desse </a:t>
            </a:r>
          </a:p>
          <a:p>
            <a:pPr marL="0" indent="0" algn="ctr">
              <a:buNone/>
            </a:pPr>
            <a:endParaRPr lang="cs-CZ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 p</a:t>
            </a:r>
            <a:r>
              <a:rPr lang="cs-CZ" b="1">
                <a:solidFill>
                  <a:srgbClr val="00B050"/>
                </a:solidFill>
              </a:rPr>
              <a:t>u</a:t>
            </a:r>
            <a:r>
              <a:rPr lang="cs-CZ"/>
              <a:t>desse</a:t>
            </a:r>
          </a:p>
          <a:p>
            <a:pPr algn="ctr"/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2843808" y="836712"/>
            <a:ext cx="3600400" cy="80352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Zahnutá šipka dolů 5"/>
          <p:cNvSpPr/>
          <p:nvPr/>
        </p:nvSpPr>
        <p:spPr>
          <a:xfrm flipH="1" flipV="1">
            <a:off x="3491880" y="3933056"/>
            <a:ext cx="504056" cy="2160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1006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/>
            </a:br>
            <a:br>
              <a:rPr lang="cs-CZ"/>
            </a:br>
            <a:r>
              <a:rPr lang="cs-CZ" b="1">
                <a:solidFill>
                  <a:srgbClr val="00B050"/>
                </a:solidFill>
              </a:rPr>
              <a:t>ọ +m,n +Con                       o [õ] </a:t>
            </a:r>
            <a:br>
              <a:rPr lang="cs-CZ"/>
            </a:br>
            <a:r>
              <a:rPr lang="cs-CZ"/>
              <a:t> </a:t>
            </a:r>
            <a:br>
              <a:rPr lang="cs-CZ"/>
            </a:b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/>
          </a:p>
          <a:p>
            <a:pPr marL="0" indent="0" algn="ctr">
              <a:buNone/>
            </a:pPr>
            <a:r>
              <a:rPr lang="cs-CZ"/>
              <a:t>r</a:t>
            </a:r>
            <a:r>
              <a:rPr lang="cs-CZ" b="1">
                <a:solidFill>
                  <a:srgbClr val="00B050"/>
                </a:solidFill>
              </a:rPr>
              <a:t>ŭmp</a:t>
            </a:r>
            <a:r>
              <a:rPr lang="cs-CZ"/>
              <a:t>endum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r</a:t>
            </a:r>
            <a:r>
              <a:rPr lang="cs-CZ" b="1">
                <a:solidFill>
                  <a:srgbClr val="00B050"/>
                </a:solidFill>
              </a:rPr>
              <a:t>ŭmp</a:t>
            </a:r>
            <a:r>
              <a:rPr lang="cs-CZ"/>
              <a:t>endu</a:t>
            </a:r>
            <a:r>
              <a:rPr lang="cs-CZ" strike="sngStrike"/>
              <a:t>m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>
                <a:latin typeface="Times New Roman"/>
                <a:cs typeface="Times New Roman"/>
              </a:rPr>
              <a:t>r</a:t>
            </a:r>
            <a:r>
              <a:rPr lang="cs-CZ" b="1">
                <a:solidFill>
                  <a:srgbClr val="00B050"/>
                </a:solidFill>
              </a:rPr>
              <a:t>[õ]</a:t>
            </a:r>
            <a:r>
              <a:rPr lang="cs-CZ" b="1">
                <a:solidFill>
                  <a:srgbClr val="00B050"/>
                </a:solidFill>
                <a:latin typeface="Times New Roman"/>
                <a:cs typeface="Times New Roman"/>
              </a:rPr>
              <a:t>mp</a:t>
            </a:r>
            <a:r>
              <a:rPr lang="cs-CZ">
                <a:latin typeface="Times New Roman"/>
                <a:cs typeface="Times New Roman"/>
              </a:rPr>
              <a:t>endo</a:t>
            </a:r>
          </a:p>
          <a:p>
            <a:pPr marL="0" indent="0" algn="ctr">
              <a:buNone/>
            </a:pPr>
            <a:r>
              <a:rPr lang="cs-CZ">
                <a:latin typeface="Times New Roman"/>
                <a:cs typeface="Times New Roman"/>
              </a:rPr>
              <a:t>computare 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>
                <a:latin typeface="Times New Roman"/>
                <a:cs typeface="Times New Roman"/>
              </a:rPr>
              <a:t> c </a:t>
            </a:r>
            <a:r>
              <a:rPr lang="cs-CZ" b="1">
                <a:solidFill>
                  <a:srgbClr val="00B050"/>
                </a:solidFill>
                <a:latin typeface="Times New Roman"/>
                <a:cs typeface="Times New Roman"/>
              </a:rPr>
              <a:t>o m p </a:t>
            </a:r>
            <a:r>
              <a:rPr lang="cs-CZ" strike="sngStrike">
                <a:latin typeface="Times New Roman"/>
                <a:cs typeface="Times New Roman"/>
              </a:rPr>
              <a:t>u</a:t>
            </a:r>
            <a:r>
              <a:rPr lang="cs-CZ" b="1">
                <a:solidFill>
                  <a:srgbClr val="00B050"/>
                </a:solidFill>
                <a:latin typeface="Times New Roman"/>
                <a:cs typeface="Times New Roman"/>
              </a:rPr>
              <a:t> t </a:t>
            </a:r>
            <a:r>
              <a:rPr lang="cs-CZ">
                <a:latin typeface="Times New Roman"/>
                <a:cs typeface="Times New Roman"/>
              </a:rPr>
              <a:t>a r e 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>
                <a:latin typeface="Times New Roman"/>
                <a:cs typeface="Times New Roman"/>
              </a:rPr>
              <a:t>(</a:t>
            </a:r>
            <a:r>
              <a:rPr lang="cs-CZ" i="1">
                <a:latin typeface="Times New Roman"/>
                <a:cs typeface="Times New Roman"/>
              </a:rPr>
              <a:t>mpt =nt</a:t>
            </a:r>
            <a:r>
              <a:rPr lang="cs-CZ">
                <a:latin typeface="Times New Roman"/>
                <a:cs typeface="Times New Roman"/>
              </a:rPr>
              <a:t>) 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>
                <a:latin typeface="Times New Roman"/>
                <a:cs typeface="Times New Roman"/>
              </a:rPr>
              <a:t>c</a:t>
            </a:r>
            <a:r>
              <a:rPr lang="cs-CZ" b="1">
                <a:solidFill>
                  <a:srgbClr val="00B050"/>
                </a:solidFill>
              </a:rPr>
              <a:t>[õ]</a:t>
            </a:r>
            <a:r>
              <a:rPr lang="cs-CZ">
                <a:latin typeface="Times New Roman"/>
                <a:cs typeface="Times New Roman"/>
              </a:rPr>
              <a:t>ntar</a:t>
            </a:r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1619672" y="836712"/>
            <a:ext cx="5400600" cy="7920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927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>
                <a:solidFill>
                  <a:srgbClr val="00B050"/>
                </a:solidFill>
              </a:rPr>
              <a:t>ọ + ọ tónico </a:t>
            </a:r>
            <a:r>
              <a:rPr lang="cs-CZ" b="1"/>
              <a:t>(</a:t>
            </a:r>
            <a:r>
              <a:rPr lang="cs-CZ"/>
              <a:t>em hiato</a:t>
            </a:r>
            <a:r>
              <a:rPr lang="cs-CZ" b="1"/>
              <a:t>)         </a:t>
            </a:r>
            <a:r>
              <a:rPr lang="cs-CZ" b="1">
                <a:solidFill>
                  <a:srgbClr val="00B050"/>
                </a:solidFill>
              </a:rPr>
              <a:t>ọ</a:t>
            </a:r>
            <a:r>
              <a:rPr lang="cs-CZ"/>
              <a:t>(fechado)</a:t>
            </a:r>
            <a:br>
              <a:rPr lang="cs-CZ" b="1">
                <a:solidFill>
                  <a:srgbClr val="00B050"/>
                </a:solidFill>
              </a:rPr>
            </a:br>
            <a:endParaRPr lang="cs-CZ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/>
          </a:p>
          <a:p>
            <a:pPr marL="0" indent="0" algn="ctr">
              <a:buNone/>
            </a:pPr>
            <a:r>
              <a:rPr lang="cs-CZ"/>
              <a:t>c</a:t>
            </a:r>
            <a:r>
              <a:rPr lang="cs-CZ" b="1">
                <a:solidFill>
                  <a:srgbClr val="00B050"/>
                </a:solidFill>
              </a:rPr>
              <a:t>ŏ</a:t>
            </a:r>
            <a:r>
              <a:rPr lang="cs-CZ"/>
              <a:t>l</a:t>
            </a:r>
            <a:r>
              <a:rPr lang="cs-CZ" b="1">
                <a:solidFill>
                  <a:srgbClr val="00B050"/>
                </a:solidFill>
              </a:rPr>
              <a:t>ō</a:t>
            </a:r>
            <a:r>
              <a:rPr lang="cs-CZ"/>
              <a:t>rem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c </a:t>
            </a:r>
            <a:r>
              <a:rPr lang="cs-CZ" b="1">
                <a:solidFill>
                  <a:srgbClr val="00B050"/>
                </a:solidFill>
              </a:rPr>
              <a:t>ŏ</a:t>
            </a:r>
            <a:r>
              <a:rPr lang="cs-CZ" strike="sngStrike"/>
              <a:t> l </a:t>
            </a:r>
            <a:r>
              <a:rPr lang="cs-CZ" b="1">
                <a:solidFill>
                  <a:srgbClr val="00B050"/>
                </a:solidFill>
              </a:rPr>
              <a:t>ō</a:t>
            </a:r>
            <a:r>
              <a:rPr lang="cs-CZ"/>
              <a:t> r </a:t>
            </a:r>
            <a:r>
              <a:rPr lang="cs-CZ" strike="sngStrike"/>
              <a:t>e</a:t>
            </a:r>
            <a:r>
              <a:rPr lang="cs-CZ"/>
              <a:t> </a:t>
            </a:r>
            <a:r>
              <a:rPr lang="cs-CZ" strike="sngStrike"/>
              <a:t>m</a:t>
            </a:r>
            <a:r>
              <a:rPr lang="cs-CZ"/>
              <a:t> 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(arc.) c</a:t>
            </a:r>
            <a:r>
              <a:rPr lang="cs-CZ" b="1">
                <a:solidFill>
                  <a:srgbClr val="00B050"/>
                </a:solidFill>
              </a:rPr>
              <a:t>oo</a:t>
            </a:r>
            <a:r>
              <a:rPr lang="cs-CZ"/>
              <a:t>r,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vysl. c</a:t>
            </a:r>
            <a:r>
              <a:rPr lang="cs-CZ" b="1">
                <a:solidFill>
                  <a:srgbClr val="00B050"/>
                </a:solidFill>
              </a:rPr>
              <a:t>ọ</a:t>
            </a:r>
            <a:r>
              <a:rPr lang="cs-CZ"/>
              <a:t>r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c</a:t>
            </a:r>
            <a:r>
              <a:rPr lang="cs-CZ" b="1">
                <a:solidFill>
                  <a:srgbClr val="00B050"/>
                </a:solidFill>
              </a:rPr>
              <a:t>o</a:t>
            </a:r>
            <a:r>
              <a:rPr lang="cs-CZ"/>
              <a:t>r</a:t>
            </a:r>
          </a:p>
          <a:p>
            <a:pPr marL="0" indent="0">
              <a:buNone/>
            </a:pPr>
            <a:endParaRPr lang="cs-CZ"/>
          </a:p>
          <a:p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827584" y="908720"/>
            <a:ext cx="5760640" cy="87553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4979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>
                <a:solidFill>
                  <a:srgbClr val="00B050"/>
                </a:solidFill>
              </a:rPr>
              <a:t>ọ+ǫ (</a:t>
            </a:r>
            <a:r>
              <a:rPr lang="cs-CZ" b="1"/>
              <a:t>intertónico</a:t>
            </a:r>
            <a:r>
              <a:rPr lang="cs-CZ" b="1">
                <a:solidFill>
                  <a:srgbClr val="00B050"/>
                </a:solidFill>
              </a:rPr>
              <a:t>)   ǫ (</a:t>
            </a:r>
            <a:r>
              <a:rPr lang="cs-CZ" b="1"/>
              <a:t>aberto</a:t>
            </a:r>
            <a:r>
              <a:rPr lang="cs-CZ" b="1">
                <a:solidFill>
                  <a:srgbClr val="00B050"/>
                </a:solidFill>
              </a:rPr>
              <a:t>)</a:t>
            </a:r>
            <a:br>
              <a:rPr lang="cs-CZ" b="1">
                <a:solidFill>
                  <a:srgbClr val="00B050"/>
                </a:solidFill>
              </a:rPr>
            </a:br>
            <a:endParaRPr lang="cs-CZ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cs-CZ"/>
              <a:t>c</a:t>
            </a:r>
            <a:r>
              <a:rPr lang="cs-CZ" b="1">
                <a:solidFill>
                  <a:srgbClr val="00B050"/>
                </a:solidFill>
              </a:rPr>
              <a:t>ŏlō</a:t>
            </a:r>
            <a:r>
              <a:rPr lang="cs-CZ"/>
              <a:t>rātum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c </a:t>
            </a:r>
            <a:r>
              <a:rPr lang="cs-CZ" b="1">
                <a:solidFill>
                  <a:srgbClr val="00B050"/>
                </a:solidFill>
              </a:rPr>
              <a:t>ŏ</a:t>
            </a:r>
            <a:r>
              <a:rPr lang="cs-CZ" b="1" strike="sngStrike">
                <a:solidFill>
                  <a:srgbClr val="00B050"/>
                </a:solidFill>
              </a:rPr>
              <a:t> l </a:t>
            </a:r>
            <a:r>
              <a:rPr lang="cs-CZ" b="1">
                <a:solidFill>
                  <a:srgbClr val="00B050"/>
                </a:solidFill>
              </a:rPr>
              <a:t>ō </a:t>
            </a:r>
            <a:r>
              <a:rPr lang="cs-CZ"/>
              <a:t>r ā t u m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c</a:t>
            </a:r>
            <a:r>
              <a:rPr lang="cs-CZ" b="1">
                <a:solidFill>
                  <a:srgbClr val="00B050"/>
                </a:solidFill>
              </a:rPr>
              <a:t>o</a:t>
            </a:r>
            <a:r>
              <a:rPr lang="cs-CZ"/>
              <a:t>rado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(výsl. c</a:t>
            </a:r>
            <a:r>
              <a:rPr lang="cs-CZ" b="1">
                <a:solidFill>
                  <a:srgbClr val="00B050"/>
                </a:solidFill>
              </a:rPr>
              <a:t>ǫ</a:t>
            </a:r>
            <a:r>
              <a:rPr lang="cs-CZ"/>
              <a:t>rado) </a:t>
            </a:r>
          </a:p>
          <a:p>
            <a:pPr marL="0" indent="0">
              <a:buNone/>
            </a:pPr>
            <a:r>
              <a:rPr lang="cs-CZ"/>
              <a:t> </a:t>
            </a:r>
          </a:p>
          <a:p>
            <a:pPr marL="0" indent="0">
              <a:buNone/>
            </a:pPr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1691680" y="836712"/>
            <a:ext cx="4176464" cy="80352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945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>
                <a:solidFill>
                  <a:srgbClr val="00B050"/>
                </a:solidFill>
              </a:rPr>
              <a:t>ọ+a,e,i (hiato)            o [u] </a:t>
            </a:r>
            <a:br>
              <a:rPr lang="cs-CZ" b="1">
                <a:solidFill>
                  <a:srgbClr val="00B050"/>
                </a:solidFill>
              </a:rPr>
            </a:br>
            <a:endParaRPr lang="cs-CZ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/>
          </a:p>
          <a:p>
            <a:pPr marL="0" indent="0" algn="ctr">
              <a:buNone/>
            </a:pPr>
            <a:r>
              <a:rPr lang="cs-CZ"/>
              <a:t>v</a:t>
            </a:r>
            <a:r>
              <a:rPr lang="cs-CZ" b="1"/>
              <a:t>ŏlā</a:t>
            </a:r>
            <a:r>
              <a:rPr lang="cs-CZ"/>
              <a:t>re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v </a:t>
            </a:r>
            <a:r>
              <a:rPr lang="cs-CZ" b="1">
                <a:solidFill>
                  <a:srgbClr val="00B050"/>
                </a:solidFill>
              </a:rPr>
              <a:t>ŏ</a:t>
            </a:r>
            <a:r>
              <a:rPr lang="cs-CZ"/>
              <a:t> </a:t>
            </a:r>
            <a:r>
              <a:rPr lang="cs-CZ" strike="sngStrike"/>
              <a:t>l</a:t>
            </a:r>
            <a:r>
              <a:rPr lang="cs-CZ"/>
              <a:t> </a:t>
            </a:r>
            <a:r>
              <a:rPr lang="cs-CZ" b="1">
                <a:solidFill>
                  <a:srgbClr val="00B050"/>
                </a:solidFill>
              </a:rPr>
              <a:t>ā</a:t>
            </a:r>
            <a:r>
              <a:rPr lang="cs-CZ"/>
              <a:t> r </a:t>
            </a:r>
            <a:r>
              <a:rPr lang="cs-CZ" strike="sngStrike"/>
              <a:t>e</a:t>
            </a:r>
            <a:r>
              <a:rPr lang="cs-CZ"/>
              <a:t> 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/>
              <a:t>v</a:t>
            </a:r>
            <a:r>
              <a:rPr lang="cs-CZ" b="1">
                <a:solidFill>
                  <a:srgbClr val="00B050"/>
                </a:solidFill>
              </a:rPr>
              <a:t>oa</a:t>
            </a:r>
            <a:r>
              <a:rPr lang="cs-CZ"/>
              <a:t>r</a:t>
            </a:r>
          </a:p>
          <a:p>
            <a:pPr marL="0" indent="0" algn="ctr">
              <a:buNone/>
            </a:pPr>
            <a:r>
              <a:rPr lang="cs-CZ"/>
              <a:t>d</a:t>
            </a:r>
            <a:r>
              <a:rPr lang="cs-CZ" b="1"/>
              <a:t>ŏlē</a:t>
            </a:r>
            <a:r>
              <a:rPr lang="cs-CZ"/>
              <a:t>re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/>
              <a:t>d </a:t>
            </a:r>
            <a:r>
              <a:rPr lang="cs-CZ" b="1">
                <a:solidFill>
                  <a:srgbClr val="00B050"/>
                </a:solidFill>
              </a:rPr>
              <a:t>ŏ</a:t>
            </a:r>
            <a:r>
              <a:rPr lang="cs-CZ"/>
              <a:t> </a:t>
            </a:r>
            <a:r>
              <a:rPr lang="cs-CZ" strike="sngStrike"/>
              <a:t>l </a:t>
            </a:r>
            <a:r>
              <a:rPr lang="cs-CZ" b="1">
                <a:solidFill>
                  <a:srgbClr val="00B050"/>
                </a:solidFill>
              </a:rPr>
              <a:t>ē</a:t>
            </a:r>
            <a:r>
              <a:rPr lang="cs-CZ"/>
              <a:t> r e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d</a:t>
            </a:r>
            <a:r>
              <a:rPr lang="cs-CZ" b="1">
                <a:solidFill>
                  <a:srgbClr val="00B050"/>
                </a:solidFill>
              </a:rPr>
              <a:t>oe</a:t>
            </a:r>
            <a:r>
              <a:rPr lang="cs-CZ"/>
              <a:t>r</a:t>
            </a:r>
          </a:p>
          <a:p>
            <a:pPr marL="0" indent="0" algn="ctr">
              <a:buNone/>
            </a:pPr>
            <a:r>
              <a:rPr lang="cs-CZ"/>
              <a:t>m</a:t>
            </a:r>
            <a:r>
              <a:rPr lang="cs-CZ" b="1"/>
              <a:t>ŏnē</a:t>
            </a:r>
            <a:r>
              <a:rPr lang="cs-CZ"/>
              <a:t>tam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m </a:t>
            </a:r>
            <a:r>
              <a:rPr lang="cs-CZ" b="1">
                <a:solidFill>
                  <a:srgbClr val="00B050"/>
                </a:solidFill>
              </a:rPr>
              <a:t>ŏ</a:t>
            </a:r>
            <a:r>
              <a:rPr lang="cs-CZ"/>
              <a:t> </a:t>
            </a:r>
            <a:r>
              <a:rPr lang="cs-CZ" strike="sngStrike"/>
              <a:t>n</a:t>
            </a:r>
            <a:r>
              <a:rPr lang="cs-CZ"/>
              <a:t> </a:t>
            </a:r>
            <a:r>
              <a:rPr lang="cs-CZ" b="1">
                <a:solidFill>
                  <a:srgbClr val="00B050"/>
                </a:solidFill>
              </a:rPr>
              <a:t>ē</a:t>
            </a:r>
            <a:r>
              <a:rPr lang="cs-CZ"/>
              <a:t> d a </a:t>
            </a:r>
            <a:r>
              <a:rPr lang="cs-CZ" strike="sngStrike"/>
              <a:t>m</a:t>
            </a:r>
            <a:r>
              <a:rPr lang="cs-CZ"/>
              <a:t> 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/>
              <a:t>m</a:t>
            </a:r>
            <a:r>
              <a:rPr lang="cs-CZ" b="1">
                <a:solidFill>
                  <a:srgbClr val="00B050"/>
                </a:solidFill>
              </a:rPr>
              <a:t>oe</a:t>
            </a:r>
            <a:r>
              <a:rPr lang="cs-CZ"/>
              <a:t>da</a:t>
            </a:r>
          </a:p>
          <a:p>
            <a:pPr marL="0" indent="0" algn="ctr">
              <a:buNone/>
            </a:pPr>
            <a:r>
              <a:rPr lang="cs-CZ"/>
              <a:t>p</a:t>
            </a:r>
            <a:r>
              <a:rPr lang="cs-CZ" b="1"/>
              <a:t>ŏlī</a:t>
            </a:r>
            <a:r>
              <a:rPr lang="cs-CZ"/>
              <a:t>re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p </a:t>
            </a:r>
            <a:r>
              <a:rPr lang="cs-CZ" b="1">
                <a:solidFill>
                  <a:srgbClr val="00B050"/>
                </a:solidFill>
              </a:rPr>
              <a:t>ŏ</a:t>
            </a:r>
            <a:r>
              <a:rPr lang="cs-CZ" strike="sngStrike"/>
              <a:t> l </a:t>
            </a:r>
            <a:r>
              <a:rPr lang="cs-CZ" b="1">
                <a:solidFill>
                  <a:srgbClr val="00B050"/>
                </a:solidFill>
              </a:rPr>
              <a:t>ī</a:t>
            </a:r>
            <a:r>
              <a:rPr lang="cs-CZ"/>
              <a:t> r e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(arc.p</a:t>
            </a:r>
            <a:r>
              <a:rPr lang="cs-CZ" b="1">
                <a:solidFill>
                  <a:srgbClr val="00B050"/>
                </a:solidFill>
              </a:rPr>
              <a:t>oi</a:t>
            </a:r>
            <a:r>
              <a:rPr lang="cs-CZ"/>
              <a:t>r)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 b="1"/>
              <a:t>polir</a:t>
            </a:r>
          </a:p>
          <a:p>
            <a:pPr marL="0" indent="0" algn="ctr">
              <a:buNone/>
            </a:pPr>
            <a:r>
              <a:rPr lang="cs-CZ"/>
              <a:t>m</a:t>
            </a:r>
            <a:r>
              <a:rPr lang="cs-CZ" b="1"/>
              <a:t>ŏlī</a:t>
            </a:r>
            <a:r>
              <a:rPr lang="cs-CZ"/>
              <a:t>num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m </a:t>
            </a:r>
            <a:r>
              <a:rPr lang="cs-CZ" b="1">
                <a:solidFill>
                  <a:srgbClr val="00B050"/>
                </a:solidFill>
              </a:rPr>
              <a:t>ŏ</a:t>
            </a:r>
            <a:r>
              <a:rPr lang="cs-CZ"/>
              <a:t> </a:t>
            </a:r>
            <a:r>
              <a:rPr lang="cs-CZ" strike="sngStrike"/>
              <a:t>l</a:t>
            </a:r>
            <a:r>
              <a:rPr lang="cs-CZ"/>
              <a:t> </a:t>
            </a:r>
            <a:r>
              <a:rPr lang="cs-CZ" b="1">
                <a:solidFill>
                  <a:srgbClr val="00B050"/>
                </a:solidFill>
              </a:rPr>
              <a:t>ī </a:t>
            </a:r>
            <a:r>
              <a:rPr lang="cs-CZ" strike="sngStrike"/>
              <a:t>n</a:t>
            </a:r>
            <a:r>
              <a:rPr lang="cs-CZ"/>
              <a:t> u </a:t>
            </a:r>
            <a:r>
              <a:rPr lang="cs-CZ" strike="sngStrike"/>
              <a:t>m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m </a:t>
            </a:r>
            <a:r>
              <a:rPr lang="cs-CZ" b="1">
                <a:solidFill>
                  <a:srgbClr val="00B050"/>
                </a:solidFill>
              </a:rPr>
              <a:t>ŏ</a:t>
            </a:r>
            <a:r>
              <a:rPr lang="cs-CZ"/>
              <a:t> </a:t>
            </a:r>
            <a:r>
              <a:rPr lang="cs-CZ" b="1">
                <a:solidFill>
                  <a:srgbClr val="00B050"/>
                </a:solidFill>
              </a:rPr>
              <a:t>ī o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/>
              <a:t>moi</a:t>
            </a:r>
            <a:r>
              <a:rPr lang="cs-CZ" b="1" u="sng">
                <a:solidFill>
                  <a:srgbClr val="00B050"/>
                </a:solidFill>
              </a:rPr>
              <a:t>nh</a:t>
            </a:r>
            <a:r>
              <a:rPr lang="cs-CZ"/>
              <a:t>o</a:t>
            </a:r>
          </a:p>
        </p:txBody>
      </p:sp>
      <p:sp>
        <p:nvSpPr>
          <p:cNvPr id="4" name="Zahnutá šipka nahoru 3"/>
          <p:cNvSpPr/>
          <p:nvPr/>
        </p:nvSpPr>
        <p:spPr>
          <a:xfrm>
            <a:off x="2195736" y="836712"/>
            <a:ext cx="4392488" cy="80352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5238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cs-CZ" b="1">
                <a:solidFill>
                  <a:srgbClr val="FF0000"/>
                </a:solidFill>
              </a:rPr>
              <a:t>U </a:t>
            </a:r>
            <a:r>
              <a:rPr lang="pt-PT" b="1"/>
              <a:t>pretônico</a:t>
            </a:r>
            <a:r>
              <a:rPr lang="cs-CZ" b="1"/>
              <a:t> (z latinského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ū</a:t>
            </a:r>
            <a:r>
              <a:rPr lang="cs-CZ" b="1">
                <a:latin typeface="Times New Roman"/>
                <a:cs typeface="Times New Roman"/>
              </a:rPr>
              <a:t>)</a:t>
            </a: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 b="1"/>
          </a:p>
          <a:p>
            <a:pPr marL="0" indent="0" algn="ctr">
              <a:buNone/>
            </a:pPr>
            <a:r>
              <a:rPr lang="pt-PT" sz="4800" b="1"/>
              <a:t>u</a:t>
            </a:r>
            <a:r>
              <a:rPr lang="cs-CZ" sz="4800" b="1"/>
              <a:t> &gt;u</a:t>
            </a:r>
          </a:p>
          <a:p>
            <a:pPr marL="0" indent="0" algn="ctr">
              <a:buNone/>
            </a:pPr>
            <a:r>
              <a:rPr lang="pt-PT" sz="4800"/>
              <a:t>d</a:t>
            </a:r>
            <a:r>
              <a:rPr lang="cs-CZ" sz="4800"/>
              <a:t>ūrāre</a:t>
            </a:r>
            <a:r>
              <a:rPr lang="cs-CZ" sz="4800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 sz="4800"/>
              <a:t>durar</a:t>
            </a:r>
          </a:p>
          <a:p>
            <a:pPr marL="0" indent="0" algn="ctr">
              <a:buNone/>
            </a:pPr>
            <a:r>
              <a:rPr lang="cs-CZ" sz="4800"/>
              <a:t>mūrālia </a:t>
            </a:r>
            <a:r>
              <a:rPr lang="cs-CZ" sz="480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z="4800"/>
              <a:t>muralha</a:t>
            </a:r>
          </a:p>
          <a:p>
            <a:pPr algn="ctr"/>
            <a:endParaRPr lang="cs-CZ" sz="4800"/>
          </a:p>
        </p:txBody>
      </p:sp>
    </p:spTree>
    <p:extLst>
      <p:ext uri="{BB962C8B-B14F-4D97-AF65-F5344CB8AC3E}">
        <p14:creationId xmlns:p14="http://schemas.microsoft.com/office/powerpoint/2010/main" val="3042317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>
                <a:solidFill>
                  <a:srgbClr val="00B050"/>
                </a:solidFill>
              </a:rPr>
              <a:t>a+i </a:t>
            </a:r>
            <a:r>
              <a:rPr lang="pt-PT" sz="3600" b="1">
                <a:solidFill>
                  <a:srgbClr val="00B050"/>
                </a:solidFill>
              </a:rPr>
              <a:t>	</a:t>
            </a:r>
            <a:r>
              <a:rPr lang="cs-CZ" sz="3600" b="1">
                <a:solidFill>
                  <a:srgbClr val="00B050"/>
                </a:solidFill>
              </a:rPr>
              <a:t>metateze</a:t>
            </a:r>
            <a:r>
              <a:rPr lang="pt-PT" sz="3600" b="1">
                <a:solidFill>
                  <a:srgbClr val="00B050"/>
                </a:solidFill>
              </a:rPr>
              <a:t>			 </a:t>
            </a:r>
            <a:r>
              <a:rPr lang="cs-CZ" sz="3600" b="1">
                <a:solidFill>
                  <a:srgbClr val="00B050"/>
                </a:solidFill>
              </a:rPr>
              <a:t> ai, ei</a:t>
            </a:r>
            <a:br>
              <a:rPr lang="cs-CZ" sz="3600" b="1">
                <a:solidFill>
                  <a:srgbClr val="00B050"/>
                </a:solidFill>
              </a:rPr>
            </a:br>
            <a:endParaRPr lang="cs-CZ" sz="3600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PT"/>
          </a:p>
          <a:p>
            <a:pPr marL="0" indent="0" algn="ctr">
              <a:buNone/>
            </a:pPr>
            <a:r>
              <a:rPr lang="cs-CZ" b="1" u="sng"/>
              <a:t>ā</a:t>
            </a:r>
            <a:r>
              <a:rPr lang="cs-CZ" u="sng"/>
              <a:t>r</a:t>
            </a:r>
            <a:r>
              <a:rPr lang="cs-CZ" b="1" u="sng"/>
              <a:t>ĕ</a:t>
            </a:r>
            <a:r>
              <a:rPr lang="cs-CZ"/>
              <a:t>ŏlam 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 </a:t>
            </a:r>
            <a:r>
              <a:rPr lang="pt-PT" b="1">
                <a:solidFill>
                  <a:srgbClr val="00B050"/>
                </a:solidFill>
              </a:rPr>
              <a:t>e</a:t>
            </a:r>
            <a:r>
              <a:rPr lang="cs-CZ" b="1">
                <a:solidFill>
                  <a:srgbClr val="00B050"/>
                </a:solidFill>
              </a:rPr>
              <a:t>i</a:t>
            </a:r>
            <a:r>
              <a:rPr lang="cs-CZ"/>
              <a:t>ró</a:t>
            </a:r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/>
              <a:t>b</a:t>
            </a:r>
            <a:r>
              <a:rPr lang="cs-CZ" b="1" u="sng"/>
              <a:t>ā</a:t>
            </a:r>
            <a:r>
              <a:rPr lang="cs-CZ" u="sng"/>
              <a:t>s</a:t>
            </a:r>
            <a:r>
              <a:rPr lang="cs-CZ" b="1" u="sng"/>
              <a:t>i</a:t>
            </a:r>
            <a:r>
              <a:rPr lang="cs-CZ"/>
              <a:t>āre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pt-PT"/>
              <a:t>b</a:t>
            </a:r>
            <a:r>
              <a:rPr lang="cs-CZ" b="1">
                <a:solidFill>
                  <a:srgbClr val="00B050"/>
                </a:solidFill>
              </a:rPr>
              <a:t>ei</a:t>
            </a:r>
            <a:r>
              <a:rPr lang="cs-CZ"/>
              <a:t>jar</a:t>
            </a:r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pt-PT"/>
              <a:t>s</a:t>
            </a:r>
            <a:r>
              <a:rPr lang="cs-CZ" b="1" u="sng"/>
              <a:t>ă</a:t>
            </a:r>
            <a:r>
              <a:rPr lang="cs-CZ" u="sng"/>
              <a:t>p</a:t>
            </a:r>
            <a:r>
              <a:rPr lang="cs-CZ" b="1" u="sng"/>
              <a:t>i</a:t>
            </a:r>
            <a:r>
              <a:rPr lang="cs-CZ"/>
              <a:t>āmos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pt-PT"/>
              <a:t>s</a:t>
            </a:r>
            <a:r>
              <a:rPr lang="cs-CZ" b="1">
                <a:solidFill>
                  <a:srgbClr val="00B050"/>
                </a:solidFill>
              </a:rPr>
              <a:t>ai</a:t>
            </a:r>
            <a:r>
              <a:rPr lang="cs-CZ"/>
              <a:t>bamos</a:t>
            </a:r>
          </a:p>
          <a:p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1907704" y="1052736"/>
            <a:ext cx="5184576" cy="101955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hnutý pruh 7"/>
          <p:cNvSpPr/>
          <p:nvPr/>
        </p:nvSpPr>
        <p:spPr>
          <a:xfrm>
            <a:off x="2123728" y="764704"/>
            <a:ext cx="216024" cy="288032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Zahnutá šipka dolů 8"/>
          <p:cNvSpPr/>
          <p:nvPr/>
        </p:nvSpPr>
        <p:spPr>
          <a:xfrm flipH="1" flipV="1">
            <a:off x="3203848" y="2708920"/>
            <a:ext cx="432048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Zahnutá šipka dolů 9"/>
          <p:cNvSpPr/>
          <p:nvPr/>
        </p:nvSpPr>
        <p:spPr>
          <a:xfrm flipH="1" flipV="1">
            <a:off x="2915816" y="5013176"/>
            <a:ext cx="432048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Zahnutá šipka dolů 10"/>
          <p:cNvSpPr/>
          <p:nvPr/>
        </p:nvSpPr>
        <p:spPr>
          <a:xfrm flipH="1" flipV="1">
            <a:off x="3347864" y="3861048"/>
            <a:ext cx="432048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143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cs-CZ" b="1">
                <a:solidFill>
                  <a:srgbClr val="00B050"/>
                </a:solidFill>
              </a:rPr>
              <a:t>a+ i (</a:t>
            </a:r>
            <a:r>
              <a:rPr lang="cs-CZ" b="1"/>
              <a:t>z</a:t>
            </a:r>
            <a:r>
              <a:rPr lang="cs-CZ" b="1">
                <a:solidFill>
                  <a:srgbClr val="00B050"/>
                </a:solidFill>
              </a:rPr>
              <a:t> ct, x, gr) </a:t>
            </a:r>
            <a:r>
              <a:rPr lang="pt-PT" b="1">
                <a:solidFill>
                  <a:srgbClr val="00B050"/>
                </a:solidFill>
              </a:rPr>
              <a:t>			</a:t>
            </a:r>
            <a:r>
              <a:rPr lang="cs-CZ" b="1">
                <a:solidFill>
                  <a:srgbClr val="00B050"/>
                </a:solidFill>
              </a:rPr>
              <a:t> ei</a:t>
            </a:r>
            <a:br>
              <a:rPr lang="cs-CZ" b="1">
                <a:solidFill>
                  <a:srgbClr val="00B050"/>
                </a:solidFill>
              </a:rPr>
            </a:br>
            <a:endParaRPr lang="cs-CZ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cs-CZ"/>
              <a:t>fr</a:t>
            </a:r>
            <a:r>
              <a:rPr lang="cs-CZ" b="1" u="sng"/>
              <a:t>āgr</a:t>
            </a:r>
            <a:r>
              <a:rPr lang="cs-CZ"/>
              <a:t>āre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pt-PT"/>
              <a:t>c</a:t>
            </a:r>
            <a:r>
              <a:rPr lang="cs-CZ"/>
              <a:t>h</a:t>
            </a:r>
            <a:r>
              <a:rPr lang="cs-CZ" b="1" u="sng">
                <a:solidFill>
                  <a:srgbClr val="00B050"/>
                </a:solidFill>
              </a:rPr>
              <a:t>eir</a:t>
            </a:r>
            <a:r>
              <a:rPr lang="cs-CZ"/>
              <a:t>ar</a:t>
            </a:r>
            <a:endParaRPr lang="pt-PT"/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pt-PT"/>
              <a:t>	</a:t>
            </a:r>
            <a:r>
              <a:rPr lang="cs-CZ"/>
              <a:t>  </a:t>
            </a:r>
            <a:r>
              <a:rPr lang="cs-CZ" b="1">
                <a:solidFill>
                  <a:srgbClr val="FF0000"/>
                </a:solidFill>
              </a:rPr>
              <a:t>ale!!!</a:t>
            </a:r>
            <a:r>
              <a:rPr lang="pt-PT"/>
              <a:t>	</a:t>
            </a:r>
            <a:endParaRPr lang="cs-CZ"/>
          </a:p>
          <a:p>
            <a:pPr marL="0" indent="0" algn="ctr">
              <a:buNone/>
            </a:pPr>
            <a:r>
              <a:rPr lang="cs-CZ" b="1" u="sng"/>
              <a:t>act</a:t>
            </a:r>
            <a:r>
              <a:rPr lang="cs-CZ"/>
              <a:t>iōnem</a:t>
            </a:r>
            <a:r>
              <a:rPr lang="pt-PT"/>
              <a:t> </a:t>
            </a:r>
            <a:r>
              <a:rPr lang="cs-CZ"/>
              <a:t>  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pt-PT"/>
              <a:t> a</a:t>
            </a:r>
            <a:r>
              <a:rPr lang="cs-CZ"/>
              <a:t>cção</a:t>
            </a:r>
          </a:p>
          <a:p>
            <a:pPr marL="0" indent="0" algn="ctr">
              <a:buNone/>
            </a:pPr>
            <a:r>
              <a:rPr lang="cs-CZ" b="1" u="sng"/>
              <a:t>act</a:t>
            </a:r>
            <a:r>
              <a:rPr lang="cs-CZ"/>
              <a:t>īvum</a:t>
            </a:r>
            <a:r>
              <a:rPr lang="pt-PT"/>
              <a:t>	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pt-PT"/>
              <a:t> a</a:t>
            </a:r>
            <a:r>
              <a:rPr lang="cs-CZ"/>
              <a:t>ctivo</a:t>
            </a:r>
          </a:p>
          <a:p>
            <a:endParaRPr lang="cs-CZ"/>
          </a:p>
        </p:txBody>
      </p:sp>
      <p:sp>
        <p:nvSpPr>
          <p:cNvPr id="5" name="Zahnutá šipka nahoru 4"/>
          <p:cNvSpPr/>
          <p:nvPr/>
        </p:nvSpPr>
        <p:spPr>
          <a:xfrm>
            <a:off x="1691680" y="908720"/>
            <a:ext cx="5616624" cy="7315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hnutý pruh 7"/>
          <p:cNvSpPr/>
          <p:nvPr/>
        </p:nvSpPr>
        <p:spPr>
          <a:xfrm>
            <a:off x="2195736" y="836712"/>
            <a:ext cx="216024" cy="288032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805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Autofit/>
          </a:bodyPr>
          <a:lstStyle/>
          <a:p>
            <a:br>
              <a:rPr lang="pt-PT" sz="4800" b="1">
                <a:solidFill>
                  <a:srgbClr val="00B050"/>
                </a:solidFill>
              </a:rPr>
            </a:br>
            <a:r>
              <a:rPr lang="cs-CZ" sz="4800" b="1">
                <a:solidFill>
                  <a:srgbClr val="00B050"/>
                </a:solidFill>
              </a:rPr>
              <a:t>a+u</a:t>
            </a:r>
            <a:r>
              <a:rPr lang="pt-PT" sz="4800" b="1">
                <a:solidFill>
                  <a:srgbClr val="00B050"/>
                </a:solidFill>
              </a:rPr>
              <a:t>         </a:t>
            </a:r>
            <a:r>
              <a:rPr lang="cs-CZ" sz="4800" b="1">
                <a:solidFill>
                  <a:srgbClr val="00B050"/>
                </a:solidFill>
              </a:rPr>
              <a:t>&gt;au</a:t>
            </a:r>
            <a:r>
              <a:rPr lang="pt-PT" sz="4800" b="1">
                <a:solidFill>
                  <a:srgbClr val="00B050"/>
                </a:solidFill>
              </a:rPr>
              <a:t>   </a:t>
            </a:r>
            <a:r>
              <a:rPr lang="cs-CZ" sz="4800" b="1">
                <a:solidFill>
                  <a:srgbClr val="00B050"/>
                </a:solidFill>
              </a:rPr>
              <a:t>&gt;</a:t>
            </a:r>
            <a:r>
              <a:rPr lang="pt-PT" sz="4800" b="1">
                <a:solidFill>
                  <a:srgbClr val="00B050"/>
                </a:solidFill>
              </a:rPr>
              <a:t>   </a:t>
            </a:r>
            <a:r>
              <a:rPr lang="cs-CZ" sz="4800" b="1">
                <a:solidFill>
                  <a:srgbClr val="00B050"/>
                </a:solidFill>
              </a:rPr>
              <a:t>ou [o] </a:t>
            </a:r>
            <a:br>
              <a:rPr lang="cs-CZ" sz="4800" b="1">
                <a:solidFill>
                  <a:srgbClr val="00B050"/>
                </a:solidFill>
              </a:rPr>
            </a:br>
            <a:r>
              <a:rPr lang="pt-PT" sz="4800" b="1">
                <a:solidFill>
                  <a:srgbClr val="00B050"/>
                </a:solidFill>
              </a:rPr>
              <a:t> </a:t>
            </a:r>
            <a:endParaRPr lang="cs-CZ" sz="4800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PT" b="1">
                <a:solidFill>
                  <a:srgbClr val="FF0000"/>
                </a:solidFill>
              </a:rPr>
              <a:t>a</a:t>
            </a:r>
            <a:r>
              <a:rPr lang="cs-CZ" b="1">
                <a:solidFill>
                  <a:srgbClr val="FF0000"/>
                </a:solidFill>
              </a:rPr>
              <a:t>u</a:t>
            </a:r>
            <a:r>
              <a:rPr lang="cs-CZ"/>
              <a:t>dīre</a:t>
            </a:r>
            <a:r>
              <a:rPr lang="pt-PT"/>
              <a:t> 					      </a:t>
            </a:r>
            <a:r>
              <a:rPr lang="pt-PT" b="1">
                <a:solidFill>
                  <a:srgbClr val="FF0000"/>
                </a:solidFill>
              </a:rPr>
              <a:t>o</a:t>
            </a:r>
            <a:r>
              <a:rPr lang="cs-CZ" b="1">
                <a:solidFill>
                  <a:srgbClr val="FF0000"/>
                </a:solidFill>
              </a:rPr>
              <a:t>u</a:t>
            </a:r>
            <a:r>
              <a:rPr lang="cs-CZ"/>
              <a:t>vir</a:t>
            </a:r>
          </a:p>
          <a:p>
            <a:pPr marL="0" indent="0">
              <a:buNone/>
            </a:pPr>
            <a:endParaRPr lang="pt-PT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/>
              <a:t>l</a:t>
            </a:r>
            <a:r>
              <a:rPr lang="cs-CZ">
                <a:solidFill>
                  <a:srgbClr val="FF0000"/>
                </a:solidFill>
              </a:rPr>
              <a:t>au</a:t>
            </a:r>
            <a:r>
              <a:rPr lang="cs-CZ"/>
              <a:t>dāre</a:t>
            </a:r>
            <a:r>
              <a:rPr lang="pt-PT"/>
              <a:t>		</a:t>
            </a:r>
            <a:r>
              <a:rPr lang="pt-PT" b="1" u="sng">
                <a:solidFill>
                  <a:srgbClr val="FF0000"/>
                </a:solidFill>
              </a:rPr>
              <a:t>Ale!</a:t>
            </a:r>
            <a:r>
              <a:rPr lang="pt-PT"/>
              <a:t>			     l</a:t>
            </a:r>
            <a:r>
              <a:rPr lang="cs-CZ" b="1">
                <a:solidFill>
                  <a:srgbClr val="FF0000"/>
                </a:solidFill>
              </a:rPr>
              <a:t>au</a:t>
            </a:r>
            <a:r>
              <a:rPr lang="cs-CZ"/>
              <a:t>dar</a:t>
            </a:r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r>
              <a:rPr lang="cs-CZ">
                <a:solidFill>
                  <a:srgbClr val="FF0000"/>
                </a:solidFill>
              </a:rPr>
              <a:t>au</a:t>
            </a:r>
            <a:r>
              <a:rPr lang="cs-CZ"/>
              <a:t>scultat – </a:t>
            </a:r>
            <a:r>
              <a:rPr lang="cs-CZ">
                <a:solidFill>
                  <a:srgbClr val="FF0000"/>
                </a:solidFill>
              </a:rPr>
              <a:t>a</a:t>
            </a:r>
            <a:r>
              <a:rPr lang="cs-CZ"/>
              <a:t>sc</a:t>
            </a:r>
            <a:r>
              <a:rPr lang="cs-CZ" u="sng"/>
              <a:t>ult</a:t>
            </a:r>
            <a:r>
              <a:rPr lang="cs-CZ"/>
              <a:t>a – </a:t>
            </a:r>
            <a:r>
              <a:rPr lang="cs-CZ">
                <a:solidFill>
                  <a:srgbClr val="FF0000"/>
                </a:solidFill>
              </a:rPr>
              <a:t>a</a:t>
            </a:r>
            <a:r>
              <a:rPr lang="cs-CZ"/>
              <a:t>sc</a:t>
            </a:r>
            <a:r>
              <a:rPr lang="cs-CZ" u="sng"/>
              <a:t>uit</a:t>
            </a:r>
            <a:r>
              <a:rPr lang="cs-CZ"/>
              <a:t>a</a:t>
            </a:r>
            <a:r>
              <a:rPr lang="pt-PT"/>
              <a:t>	    </a:t>
            </a:r>
            <a:r>
              <a:rPr lang="pt-PT">
                <a:solidFill>
                  <a:srgbClr val="FF0000"/>
                </a:solidFill>
              </a:rPr>
              <a:t>e</a:t>
            </a:r>
            <a:r>
              <a:rPr lang="cs-CZ"/>
              <a:t>sc</a:t>
            </a:r>
            <a:r>
              <a:rPr lang="cs-CZ">
                <a:solidFill>
                  <a:srgbClr val="FF0000"/>
                </a:solidFill>
              </a:rPr>
              <a:t>u</a:t>
            </a:r>
            <a:r>
              <a:rPr lang="cs-CZ"/>
              <a:t>ta</a:t>
            </a:r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r>
              <a:rPr lang="cs-CZ"/>
              <a:t>s</a:t>
            </a:r>
            <a:r>
              <a:rPr lang="cs-CZ">
                <a:solidFill>
                  <a:srgbClr val="FF0000"/>
                </a:solidFill>
              </a:rPr>
              <a:t>alū</a:t>
            </a:r>
            <a:r>
              <a:rPr lang="cs-CZ"/>
              <a:t>tāre (saudar – s</a:t>
            </a:r>
            <a:r>
              <a:rPr lang="cs-CZ">
                <a:solidFill>
                  <a:srgbClr val="FF0000"/>
                </a:solidFill>
              </a:rPr>
              <a:t>ou</a:t>
            </a:r>
            <a:r>
              <a:rPr lang="cs-CZ"/>
              <a:t>dar) </a:t>
            </a:r>
            <a:r>
              <a:rPr lang="pt-PT"/>
              <a:t>		    s</a:t>
            </a:r>
            <a:r>
              <a:rPr lang="cs-CZ">
                <a:solidFill>
                  <a:srgbClr val="FF0000"/>
                </a:solidFill>
              </a:rPr>
              <a:t>au</a:t>
            </a:r>
            <a:r>
              <a:rPr lang="cs-CZ"/>
              <a:t>dar</a:t>
            </a:r>
          </a:p>
          <a:p>
            <a:pPr marL="0" indent="0">
              <a:buNone/>
            </a:pPr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2339752" y="1052736"/>
            <a:ext cx="2304256" cy="80352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nahoru 4"/>
          <p:cNvSpPr/>
          <p:nvPr/>
        </p:nvSpPr>
        <p:spPr>
          <a:xfrm>
            <a:off x="4572000" y="1052736"/>
            <a:ext cx="1944216" cy="7315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Zahnutá šipka nahoru 6"/>
          <p:cNvSpPr/>
          <p:nvPr/>
        </p:nvSpPr>
        <p:spPr>
          <a:xfrm>
            <a:off x="755576" y="3284984"/>
            <a:ext cx="6048672" cy="36004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Zahnutá šipka nahoru 7"/>
          <p:cNvSpPr/>
          <p:nvPr/>
        </p:nvSpPr>
        <p:spPr>
          <a:xfrm>
            <a:off x="755576" y="4437112"/>
            <a:ext cx="6048672" cy="36004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Zahnutá šipka nahoru 8"/>
          <p:cNvSpPr/>
          <p:nvPr/>
        </p:nvSpPr>
        <p:spPr>
          <a:xfrm>
            <a:off x="755576" y="5589240"/>
            <a:ext cx="6048672" cy="28803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18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>
            <a:noAutofit/>
          </a:bodyPr>
          <a:lstStyle/>
          <a:p>
            <a:br>
              <a:rPr lang="pt-PT"/>
            </a:br>
            <a:r>
              <a:rPr lang="cs-CZ" b="1">
                <a:solidFill>
                  <a:srgbClr val="00B050"/>
                </a:solidFill>
              </a:rPr>
              <a:t>ab+s</a:t>
            </a:r>
            <a:r>
              <a:rPr lang="pt-PT" b="1">
                <a:solidFill>
                  <a:srgbClr val="00B050"/>
                </a:solidFill>
              </a:rPr>
              <a:t>                         </a:t>
            </a:r>
            <a:r>
              <a:rPr lang="cs-CZ" b="1">
                <a:solidFill>
                  <a:srgbClr val="00B050"/>
                </a:solidFill>
              </a:rPr>
              <a:t>au</a:t>
            </a:r>
            <a:br>
              <a:rPr lang="cs-CZ"/>
            </a:br>
            <a:r>
              <a:rPr lang="pt-PT"/>
              <a:t>                              </a:t>
            </a:r>
            <a:br>
              <a:rPr lang="pt-PT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cs-CZ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cs-CZ">
                <a:solidFill>
                  <a:srgbClr val="00B050"/>
                </a:solidFill>
              </a:rPr>
              <a:t>ab</a:t>
            </a:r>
            <a:r>
              <a:rPr lang="cs-CZ"/>
              <a:t>sentem </a:t>
            </a:r>
            <a:r>
              <a:rPr lang="pt-PT"/>
              <a:t>	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pt-PT">
                <a:solidFill>
                  <a:srgbClr val="00B050"/>
                </a:solidFill>
              </a:rPr>
              <a:t>       a</a:t>
            </a:r>
            <a:r>
              <a:rPr lang="cs-CZ">
                <a:solidFill>
                  <a:srgbClr val="00B050"/>
                </a:solidFill>
              </a:rPr>
              <a:t>u</a:t>
            </a:r>
            <a:r>
              <a:rPr lang="cs-CZ"/>
              <a:t>sente</a:t>
            </a:r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endParaRPr lang="pt-PT" b="1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PT"/>
              <a:t>	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pt-PT" b="1">
                <a:solidFill>
                  <a:srgbClr val="FF0000"/>
                </a:solidFill>
              </a:rPr>
              <a:t>Ale</a:t>
            </a:r>
            <a:r>
              <a:rPr lang="pt-PT"/>
              <a:t>	</a:t>
            </a:r>
            <a:r>
              <a:rPr lang="pt-PT" b="1">
                <a:solidFill>
                  <a:srgbClr val="FF0000"/>
                </a:solidFill>
              </a:rPr>
              <a:t>!</a:t>
            </a:r>
            <a:r>
              <a:rPr lang="pt-PT"/>
              <a:t>	</a:t>
            </a:r>
            <a:endParaRPr lang="cs-CZ"/>
          </a:p>
          <a:p>
            <a:pPr marL="0" indent="0" algn="ctr">
              <a:buNone/>
            </a:pPr>
            <a:r>
              <a:rPr lang="pt-PT">
                <a:solidFill>
                  <a:srgbClr val="00B050"/>
                </a:solidFill>
              </a:rPr>
              <a:t>a</a:t>
            </a:r>
            <a:r>
              <a:rPr lang="cs-CZ">
                <a:solidFill>
                  <a:srgbClr val="00B050"/>
                </a:solidFill>
              </a:rPr>
              <a:t>bs</a:t>
            </a:r>
            <a:r>
              <a:rPr lang="cs-CZ"/>
              <a:t>tinentiam</a:t>
            </a:r>
            <a:r>
              <a:rPr lang="pt-PT"/>
              <a:t>	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pt-PT"/>
              <a:t> </a:t>
            </a:r>
            <a:r>
              <a:rPr lang="cs-CZ"/>
              <a:t>(</a:t>
            </a:r>
            <a:r>
              <a:rPr lang="cs-CZ" b="1"/>
              <a:t>arc.aus</a:t>
            </a:r>
            <a:r>
              <a:rPr lang="cs-CZ"/>
              <a:t>tinência)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pt-PT">
                <a:solidFill>
                  <a:srgbClr val="00B050"/>
                </a:solidFill>
              </a:rPr>
              <a:t> a</a:t>
            </a:r>
            <a:r>
              <a:rPr lang="cs-CZ">
                <a:solidFill>
                  <a:srgbClr val="00B050"/>
                </a:solidFill>
              </a:rPr>
              <a:t>bs</a:t>
            </a:r>
            <a:r>
              <a:rPr lang="cs-CZ"/>
              <a:t>tinência </a:t>
            </a:r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pt-PT">
                <a:solidFill>
                  <a:srgbClr val="00B050"/>
                </a:solidFill>
              </a:rPr>
              <a:t>a</a:t>
            </a:r>
            <a:r>
              <a:rPr lang="cs-CZ">
                <a:solidFill>
                  <a:srgbClr val="00B050"/>
                </a:solidFill>
              </a:rPr>
              <a:t>bs</a:t>
            </a:r>
            <a:r>
              <a:rPr lang="cs-CZ"/>
              <a:t>olūtum</a:t>
            </a:r>
            <a:r>
              <a:rPr lang="pt-PT"/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pt-PT"/>
              <a:t>  </a:t>
            </a:r>
            <a:r>
              <a:rPr lang="cs-CZ"/>
              <a:t>(</a:t>
            </a:r>
            <a:r>
              <a:rPr lang="cs-CZ" b="1"/>
              <a:t>arc.aus</a:t>
            </a:r>
            <a:r>
              <a:rPr lang="cs-CZ"/>
              <a:t>oluto)</a:t>
            </a:r>
            <a:r>
              <a:rPr lang="pt-PT">
                <a:solidFill>
                  <a:srgbClr val="00B050"/>
                </a:solidFill>
              </a:rPr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pt-PT">
                <a:solidFill>
                  <a:srgbClr val="00B050"/>
                </a:solidFill>
              </a:rPr>
              <a:t>a</a:t>
            </a:r>
            <a:r>
              <a:rPr lang="cs-CZ">
                <a:solidFill>
                  <a:srgbClr val="00B050"/>
                </a:solidFill>
              </a:rPr>
              <a:t>bs</a:t>
            </a:r>
            <a:r>
              <a:rPr lang="cs-CZ"/>
              <a:t>oluto </a:t>
            </a:r>
          </a:p>
          <a:p>
            <a:pPr marL="0" indent="0" algn="ctr">
              <a:buNone/>
            </a:pPr>
            <a:r>
              <a:rPr lang="pt-PT"/>
              <a:t>    </a:t>
            </a:r>
          </a:p>
          <a:p>
            <a:pPr marL="0" indent="0">
              <a:buNone/>
            </a:pPr>
            <a:r>
              <a:rPr lang="pt-PT"/>
              <a:t>		</a:t>
            </a:r>
            <a:endParaRPr lang="cs-CZ"/>
          </a:p>
        </p:txBody>
      </p:sp>
      <p:sp>
        <p:nvSpPr>
          <p:cNvPr id="5" name="Zahnutá šipka nahoru 4"/>
          <p:cNvSpPr/>
          <p:nvPr/>
        </p:nvSpPr>
        <p:spPr>
          <a:xfrm>
            <a:off x="2195736" y="764704"/>
            <a:ext cx="4464496" cy="7200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666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u="sng">
                <a:solidFill>
                  <a:srgbClr val="00B050"/>
                </a:solidFill>
              </a:rPr>
              <a:t>a+l (+ </a:t>
            </a:r>
            <a:r>
              <a:rPr lang="pt-PT" b="1" u="sng">
                <a:solidFill>
                  <a:srgbClr val="00B050"/>
                </a:solidFill>
              </a:rPr>
              <a:t>C</a:t>
            </a:r>
            <a:r>
              <a:rPr lang="cs-CZ" b="1" u="sng">
                <a:solidFill>
                  <a:srgbClr val="00B050"/>
                </a:solidFill>
              </a:rPr>
              <a:t>ons</a:t>
            </a:r>
            <a:r>
              <a:rPr lang="pt-PT" b="1" u="sng">
                <a:solidFill>
                  <a:srgbClr val="00B050"/>
                </a:solidFill>
              </a:rPr>
              <a:t>.</a:t>
            </a:r>
            <a:r>
              <a:rPr lang="cs-CZ" b="1">
                <a:solidFill>
                  <a:srgbClr val="00B050"/>
                </a:solidFill>
              </a:rPr>
              <a:t>) &gt; </a:t>
            </a:r>
            <a:r>
              <a:rPr lang="pt-PT" b="1">
                <a:solidFill>
                  <a:srgbClr val="00B050"/>
                </a:solidFill>
              </a:rPr>
              <a:t>  </a:t>
            </a:r>
            <a:r>
              <a:rPr lang="cs-CZ" b="1">
                <a:solidFill>
                  <a:srgbClr val="00B050"/>
                </a:solidFill>
              </a:rPr>
              <a:t>ou &gt;</a:t>
            </a:r>
            <a:r>
              <a:rPr lang="pt-PT" b="1">
                <a:solidFill>
                  <a:srgbClr val="00B050"/>
                </a:solidFill>
              </a:rPr>
              <a:t> </a:t>
            </a:r>
            <a:r>
              <a:rPr lang="cs-CZ" b="1">
                <a:solidFill>
                  <a:srgbClr val="00B050"/>
                </a:solidFill>
              </a:rPr>
              <a:t>[o] nebo al[al]</a:t>
            </a: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r>
              <a:rPr lang="pt-PT"/>
              <a:t>		</a:t>
            </a:r>
            <a:r>
              <a:rPr lang="cs-CZ" b="1">
                <a:solidFill>
                  <a:srgbClr val="00B050"/>
                </a:solidFill>
              </a:rPr>
              <a:t>alt</a:t>
            </a:r>
            <a:r>
              <a:rPr lang="cs-CZ"/>
              <a:t>arĭum</a:t>
            </a:r>
            <a:r>
              <a:rPr lang="cs-CZ" b="1">
                <a:solidFill>
                  <a:srgbClr val="00B050"/>
                </a:solidFill>
              </a:rPr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 b="1">
                <a:solidFill>
                  <a:srgbClr val="00B050"/>
                </a:solidFill>
              </a:rPr>
              <a:t>aut</a:t>
            </a:r>
            <a:r>
              <a:rPr lang="cs-CZ" b="1"/>
              <a:t>a</a:t>
            </a:r>
            <a:r>
              <a:rPr lang="cs-CZ"/>
              <a:t>r</a:t>
            </a:r>
            <a:r>
              <a:rPr lang="cs-CZ" b="1"/>
              <a:t>ĭ</a:t>
            </a:r>
            <a:r>
              <a:rPr lang="cs-CZ"/>
              <a:t>um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pt-PT"/>
              <a:t>	</a:t>
            </a:r>
            <a:r>
              <a:rPr lang="pt-PT" b="1">
                <a:solidFill>
                  <a:srgbClr val="00B050"/>
                </a:solidFill>
              </a:rPr>
              <a:t>o</a:t>
            </a:r>
            <a:r>
              <a:rPr lang="cs-CZ" b="1">
                <a:solidFill>
                  <a:srgbClr val="00B050"/>
                </a:solidFill>
              </a:rPr>
              <a:t>ut</a:t>
            </a:r>
            <a:r>
              <a:rPr lang="cs-CZ" b="1"/>
              <a:t>ei</a:t>
            </a:r>
            <a:r>
              <a:rPr lang="cs-CZ"/>
              <a:t>ro</a:t>
            </a:r>
            <a:endParaRPr lang="pt-PT"/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r>
              <a:rPr lang="cs-CZ"/>
              <a:t>p</a:t>
            </a:r>
            <a:r>
              <a:rPr lang="cs-CZ" b="1">
                <a:solidFill>
                  <a:srgbClr val="00B050"/>
                </a:solidFill>
              </a:rPr>
              <a:t>alp</a:t>
            </a:r>
            <a:r>
              <a:rPr lang="cs-CZ"/>
              <a:t>āre </a:t>
            </a:r>
            <a:r>
              <a:rPr lang="pt-PT"/>
              <a:t>       		p</a:t>
            </a:r>
            <a:r>
              <a:rPr lang="cs-CZ" b="1">
                <a:solidFill>
                  <a:srgbClr val="00B050"/>
                </a:solidFill>
              </a:rPr>
              <a:t>ou</a:t>
            </a:r>
            <a:r>
              <a:rPr lang="cs-CZ"/>
              <a:t>par</a:t>
            </a:r>
            <a:r>
              <a:rPr lang="pt-PT"/>
              <a:t>	        </a:t>
            </a:r>
            <a:r>
              <a:rPr lang="cs-CZ"/>
              <a:t> p</a:t>
            </a:r>
            <a:r>
              <a:rPr lang="cs-CZ" b="1">
                <a:solidFill>
                  <a:srgbClr val="00B050"/>
                </a:solidFill>
              </a:rPr>
              <a:t>alp</a:t>
            </a:r>
            <a:r>
              <a:rPr lang="cs-CZ"/>
              <a:t>ar</a:t>
            </a:r>
          </a:p>
          <a:p>
            <a:pPr marL="0" indent="0">
              <a:buNone/>
            </a:pPr>
            <a:r>
              <a:rPr lang="cs-CZ"/>
              <a:t> 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/>
          </a:p>
          <a:p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827584" y="836712"/>
            <a:ext cx="3960440" cy="7200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nahoru 4"/>
          <p:cNvSpPr/>
          <p:nvPr/>
        </p:nvSpPr>
        <p:spPr>
          <a:xfrm>
            <a:off x="4644008" y="4365104"/>
            <a:ext cx="2736304" cy="7200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Zahnutá šipka nahoru 11"/>
          <p:cNvSpPr/>
          <p:nvPr/>
        </p:nvSpPr>
        <p:spPr>
          <a:xfrm>
            <a:off x="899592" y="4365104"/>
            <a:ext cx="3888432" cy="7200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Zahnutá šipka nahoru 12"/>
          <p:cNvSpPr/>
          <p:nvPr/>
        </p:nvSpPr>
        <p:spPr>
          <a:xfrm>
            <a:off x="5076056" y="836712"/>
            <a:ext cx="2736304" cy="86409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Zahnutá šipka dolů 8"/>
          <p:cNvSpPr/>
          <p:nvPr/>
        </p:nvSpPr>
        <p:spPr>
          <a:xfrm flipH="1" flipV="1">
            <a:off x="5220072" y="2564904"/>
            <a:ext cx="360040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295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>
                <a:solidFill>
                  <a:srgbClr val="00B050"/>
                </a:solidFill>
              </a:rPr>
              <a:t>a+a</a:t>
            </a:r>
            <a:r>
              <a:rPr lang="pt-PT" b="1">
                <a:solidFill>
                  <a:srgbClr val="00B050"/>
                </a:solidFill>
              </a:rPr>
              <a:t>                       </a:t>
            </a:r>
            <a:r>
              <a:rPr lang="cs-CZ" b="1">
                <a:solidFill>
                  <a:srgbClr val="00B050"/>
                </a:solidFill>
              </a:rPr>
              <a:t>a[a]</a:t>
            </a:r>
            <a:br>
              <a:rPr lang="cs-CZ" b="1">
                <a:solidFill>
                  <a:srgbClr val="00B050"/>
                </a:solidFill>
              </a:rPr>
            </a:br>
            <a:endParaRPr lang="cs-CZ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/>
              <a:t>p</a:t>
            </a:r>
            <a:r>
              <a:rPr lang="cs-CZ" b="1">
                <a:solidFill>
                  <a:srgbClr val="00B050"/>
                </a:solidFill>
              </a:rPr>
              <a:t>alā</a:t>
            </a:r>
            <a:r>
              <a:rPr lang="cs-CZ"/>
              <a:t>tĭum</a:t>
            </a:r>
            <a:r>
              <a:rPr lang="pt-PT"/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pt-PT"/>
              <a:t> </a:t>
            </a:r>
            <a:r>
              <a:rPr lang="cs-CZ"/>
              <a:t> p </a:t>
            </a:r>
            <a:r>
              <a:rPr lang="cs-CZ" b="1">
                <a:solidFill>
                  <a:srgbClr val="00B050"/>
                </a:solidFill>
              </a:rPr>
              <a:t>a </a:t>
            </a:r>
            <a:r>
              <a:rPr lang="cs-CZ" b="1" strike="sngStrike">
                <a:solidFill>
                  <a:srgbClr val="00B050"/>
                </a:solidFill>
              </a:rPr>
              <a:t>l</a:t>
            </a:r>
            <a:r>
              <a:rPr lang="cs-CZ" b="1">
                <a:solidFill>
                  <a:srgbClr val="00B050"/>
                </a:solidFill>
              </a:rPr>
              <a:t> á </a:t>
            </a:r>
            <a:r>
              <a:rPr lang="cs-CZ"/>
              <a:t>c </a:t>
            </a:r>
            <a:r>
              <a:rPr lang="cs-CZ" strike="sngStrike"/>
              <a:t>i</a:t>
            </a:r>
            <a:r>
              <a:rPr lang="cs-CZ"/>
              <a:t> o 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pt-PT"/>
              <a:t>   p</a:t>
            </a:r>
            <a:r>
              <a:rPr lang="cs-CZ" b="1">
                <a:solidFill>
                  <a:srgbClr val="00B050"/>
                </a:solidFill>
              </a:rPr>
              <a:t>a</a:t>
            </a:r>
            <a:r>
              <a:rPr lang="cs-CZ"/>
              <a:t>ço / palácio</a:t>
            </a:r>
          </a:p>
          <a:p>
            <a:pPr marL="0" indent="0" algn="ctr">
              <a:buNone/>
            </a:pPr>
            <a:r>
              <a:rPr lang="cs-CZ"/>
              <a:t>p</a:t>
            </a:r>
            <a:r>
              <a:rPr lang="cs-CZ" b="1">
                <a:solidFill>
                  <a:srgbClr val="00B050"/>
                </a:solidFill>
              </a:rPr>
              <a:t>ānā</a:t>
            </a:r>
            <a:r>
              <a:rPr lang="cs-CZ"/>
              <a:t>tarium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pt-PT"/>
              <a:t> </a:t>
            </a:r>
            <a:r>
              <a:rPr lang="cs-CZ"/>
              <a:t>p </a:t>
            </a:r>
            <a:r>
              <a:rPr lang="cs-CZ" b="1">
                <a:solidFill>
                  <a:srgbClr val="00B050"/>
                </a:solidFill>
              </a:rPr>
              <a:t>ā </a:t>
            </a:r>
            <a:r>
              <a:rPr lang="cs-CZ" b="1" strike="sngStrike">
                <a:solidFill>
                  <a:srgbClr val="00B050"/>
                </a:solidFill>
              </a:rPr>
              <a:t>n</a:t>
            </a:r>
            <a:r>
              <a:rPr lang="cs-CZ" b="1">
                <a:solidFill>
                  <a:srgbClr val="00B050"/>
                </a:solidFill>
              </a:rPr>
              <a:t> ā </a:t>
            </a:r>
            <a:r>
              <a:rPr lang="cs-CZ"/>
              <a:t>d a r i u </a:t>
            </a:r>
            <a:r>
              <a:rPr lang="cs-CZ" strike="sngStrike"/>
              <a:t>m</a:t>
            </a:r>
            <a:r>
              <a:rPr lang="cs-CZ"/>
              <a:t> </a:t>
            </a:r>
            <a:r>
              <a:rPr lang="pt-PT"/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r>
              <a:rPr lang="cs-CZ"/>
              <a:t>(</a:t>
            </a:r>
            <a:r>
              <a:rPr lang="cs-CZ" b="1"/>
              <a:t>arc.) </a:t>
            </a:r>
            <a:r>
              <a:rPr lang="cs-CZ"/>
              <a:t>padairo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pt-PT"/>
              <a:t>  p</a:t>
            </a:r>
            <a:r>
              <a:rPr lang="cs-CZ" b="1">
                <a:solidFill>
                  <a:srgbClr val="00B050"/>
                </a:solidFill>
              </a:rPr>
              <a:t>a</a:t>
            </a:r>
            <a:r>
              <a:rPr lang="cs-CZ"/>
              <a:t>deiro</a:t>
            </a:r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cs-CZ" b="1">
                <a:solidFill>
                  <a:srgbClr val="FF0000"/>
                </a:solidFill>
              </a:rPr>
              <a:t>ale!!! a+e - E</a:t>
            </a:r>
          </a:p>
          <a:p>
            <a:pPr marL="0" indent="0" algn="ctr">
              <a:buNone/>
            </a:pPr>
            <a:r>
              <a:rPr lang="cs-CZ"/>
              <a:t>c</a:t>
            </a:r>
            <a:r>
              <a:rPr lang="cs-CZ" b="1">
                <a:solidFill>
                  <a:srgbClr val="00B050"/>
                </a:solidFill>
              </a:rPr>
              <a:t>alĕ</a:t>
            </a:r>
            <a:r>
              <a:rPr lang="cs-CZ"/>
              <a:t>ntem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pt-PT"/>
              <a:t> </a:t>
            </a:r>
            <a:r>
              <a:rPr lang="cs-CZ"/>
              <a:t>c </a:t>
            </a:r>
            <a:r>
              <a:rPr lang="cs-CZ" b="1">
                <a:solidFill>
                  <a:srgbClr val="00B050"/>
                </a:solidFill>
              </a:rPr>
              <a:t>a </a:t>
            </a:r>
            <a:r>
              <a:rPr lang="cs-CZ" b="1" strike="sngStrike">
                <a:solidFill>
                  <a:srgbClr val="00B050"/>
                </a:solidFill>
              </a:rPr>
              <a:t>l</a:t>
            </a:r>
            <a:r>
              <a:rPr lang="cs-CZ" b="1">
                <a:solidFill>
                  <a:srgbClr val="00B050"/>
                </a:solidFill>
              </a:rPr>
              <a:t> ĕ </a:t>
            </a:r>
            <a:r>
              <a:rPr lang="cs-CZ"/>
              <a:t>n t e </a:t>
            </a:r>
            <a:r>
              <a:rPr lang="cs-CZ" strike="sngStrike"/>
              <a:t>m</a:t>
            </a:r>
            <a:r>
              <a:rPr lang="cs-CZ"/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pt-PT"/>
              <a:t> </a:t>
            </a:r>
            <a:r>
              <a:rPr lang="cs-CZ" b="1"/>
              <a:t>(arc.) </a:t>
            </a:r>
            <a:r>
              <a:rPr lang="pt-PT"/>
              <a:t>c</a:t>
            </a:r>
            <a:r>
              <a:rPr lang="cs-CZ" b="1">
                <a:solidFill>
                  <a:srgbClr val="00B050"/>
                </a:solidFill>
              </a:rPr>
              <a:t>ae</a:t>
            </a:r>
            <a:r>
              <a:rPr lang="cs-CZ"/>
              <a:t>nte 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pt-PT"/>
              <a:t> </a:t>
            </a:r>
            <a:r>
              <a:rPr lang="cs-CZ"/>
              <a:t>qu</a:t>
            </a:r>
            <a:r>
              <a:rPr lang="cs-CZ" b="1"/>
              <a:t>ee</a:t>
            </a:r>
            <a:r>
              <a:rPr lang="cs-CZ"/>
              <a:t>nte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pt-PT"/>
              <a:t> </a:t>
            </a:r>
            <a:r>
              <a:rPr lang="cs-CZ"/>
              <a:t>quente )</a:t>
            </a:r>
          </a:p>
          <a:p>
            <a:pPr marL="0" indent="0">
              <a:buNone/>
            </a:pPr>
            <a:endParaRPr lang="cs-CZ"/>
          </a:p>
        </p:txBody>
      </p:sp>
      <p:sp>
        <p:nvSpPr>
          <p:cNvPr id="7" name="Zahnutá šipka nahoru 6"/>
          <p:cNvSpPr/>
          <p:nvPr/>
        </p:nvSpPr>
        <p:spPr>
          <a:xfrm>
            <a:off x="2843808" y="836712"/>
            <a:ext cx="3168352" cy="36004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Zahnutá šipka dolů 8"/>
          <p:cNvSpPr/>
          <p:nvPr/>
        </p:nvSpPr>
        <p:spPr>
          <a:xfrm flipH="1" flipV="1">
            <a:off x="5796136" y="2636912"/>
            <a:ext cx="432048" cy="2880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741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2012</Words>
  <Application>Microsoft Office PowerPoint</Application>
  <PresentationFormat>Předvádění na obrazovce (4:3)</PresentationFormat>
  <Paragraphs>300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3" baseType="lpstr">
      <vt:lpstr>Arial</vt:lpstr>
      <vt:lpstr>Calibri</vt:lpstr>
      <vt:lpstr>Times New Roman</vt:lpstr>
      <vt:lpstr>Motiv systému Office</vt:lpstr>
      <vt:lpstr>VOGAIS PRETÔNICAS</vt:lpstr>
      <vt:lpstr>a pretônico do latim clássico ā ă</vt:lpstr>
      <vt:lpstr> a                             a  [ɐ] </vt:lpstr>
      <vt:lpstr>a+i  metateze     ai, ei </vt:lpstr>
      <vt:lpstr>a+ i (z ct, x, gr)     ei </vt:lpstr>
      <vt:lpstr> a+u         &gt;au   &gt;   ou [o]   </vt:lpstr>
      <vt:lpstr> ab+s                         au                                </vt:lpstr>
      <vt:lpstr>a+l (+ Cons.) &gt;   ou &gt; [o] nebo al[al] </vt:lpstr>
      <vt:lpstr>a+a                       a[a] </vt:lpstr>
      <vt:lpstr>a+ọ     [ǫ]   </vt:lpstr>
      <vt:lpstr>a+i                     ai </vt:lpstr>
      <vt:lpstr>  a+u     [au]  </vt:lpstr>
      <vt:lpstr>ẹ z latinského oe,ē,ě,ĭ,ae,  </vt:lpstr>
      <vt:lpstr>ẹ                           e [ə]  </vt:lpstr>
      <vt:lpstr> ẹ inicial                      e port.moderno [i] </vt:lpstr>
      <vt:lpstr>ẹ+ i r/s           i/ei/e  </vt:lpstr>
      <vt:lpstr>ẹ+ i  ( z ct, sc, x)    ei  </vt:lpstr>
      <vt:lpstr>ẹ+consoante bilabial (m,p,b)  o </vt:lpstr>
      <vt:lpstr>ẹ+u                 i </vt:lpstr>
      <vt:lpstr>  ẹ+l+consoante  [ɛ]   </vt:lpstr>
      <vt:lpstr>   ẹ+r/ r+ẹ   [ - ]  </vt:lpstr>
      <vt:lpstr>ẹ+r/rr                      a </vt:lpstr>
      <vt:lpstr> ẹ+m/n                 [ẽ]  </vt:lpstr>
      <vt:lpstr>ẹ+ẹ (v hiátu)      ẹ  </vt:lpstr>
      <vt:lpstr>ẹ+ẹ  (intertónico em hiato)   ę</vt:lpstr>
      <vt:lpstr>ẹ+ i (intertónico em hiato)  i </vt:lpstr>
      <vt:lpstr>  ẹ + a, o , u , ę  (em hiato)    i [j]   </vt:lpstr>
      <vt:lpstr>i pretônico do latim vulgar  ῑ</vt:lpstr>
      <vt:lpstr> ọ pretônico do latim vulgar  (lat.cl. ō,ŏ,ŭ) </vt:lpstr>
      <vt:lpstr>ọ                      o [u]  </vt:lpstr>
      <vt:lpstr>ọ + i             u  </vt:lpstr>
      <vt:lpstr>ọ + (palatální souhl. či iod)       oi  </vt:lpstr>
      <vt:lpstr>ọ + lt                      ut   </vt:lpstr>
      <vt:lpstr>ọ+u                         o   </vt:lpstr>
      <vt:lpstr>  ọ +m,n +Con                       o [õ]     </vt:lpstr>
      <vt:lpstr>ọ + ọ tónico (em hiato)         ọ(fechado) </vt:lpstr>
      <vt:lpstr>ọ+ǫ (intertónico)   ǫ (aberto) </vt:lpstr>
      <vt:lpstr>ọ+a,e,i (hiato)            o [u]  </vt:lpstr>
      <vt:lpstr>U pretônico (z latinského ū)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VOGAIS PRETÔNICAS</dc:title>
  <dc:creator>Iva Svobodová</dc:creator>
  <cp:lastModifiedBy>  </cp:lastModifiedBy>
  <cp:revision>37</cp:revision>
  <dcterms:created xsi:type="dcterms:W3CDTF">2015-03-30T19:51:00Z</dcterms:created>
  <dcterms:modified xsi:type="dcterms:W3CDTF">2020-04-03T06:42:50Z</dcterms:modified>
</cp:coreProperties>
</file>