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4" r:id="rId3"/>
    <p:sldId id="331" r:id="rId4"/>
    <p:sldId id="359" r:id="rId5"/>
    <p:sldId id="337" r:id="rId6"/>
    <p:sldId id="339" r:id="rId7"/>
    <p:sldId id="340" r:id="rId8"/>
    <p:sldId id="336" r:id="rId9"/>
    <p:sldId id="335" r:id="rId10"/>
    <p:sldId id="341" r:id="rId11"/>
    <p:sldId id="342" r:id="rId12"/>
    <p:sldId id="343" r:id="rId13"/>
    <p:sldId id="345" r:id="rId14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27/03/2020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430B0-4080-4D35-B877-61192B60C7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41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259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5035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808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1051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925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4387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381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9532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1043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5614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>
            <a:extLst>
              <a:ext uri="{FF2B5EF4-FFF2-40B4-BE49-F238E27FC236}">
                <a16:creationId xmlns:a16="http://schemas.microsoft.com/office/drawing/2014/main" id="{7537279A-1619-41E3-B7B3-84FE3A50D3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BF09E4-5BF8-46A1-AD37-A52AE6ABB84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E6BEE01-F33C-4FD0-8466-E6E6CF65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4DEBE6-78C5-4977-BE11-238A02468C3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CFAC41D-EC2E-4249-957A-BD48E5D742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C6E92C55-35AD-4408-86D3-5FFD83B8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99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27/03/2020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27/03/2020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27/03/2020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27/03/2020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27/03/2020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4600" y="828478"/>
            <a:ext cx="10325845" cy="3329581"/>
          </a:xfrm>
        </p:spPr>
        <p:txBody>
          <a:bodyPr>
            <a:noAutofit/>
          </a:bodyPr>
          <a:lstStyle/>
          <a:p>
            <a:pPr algn="ctr"/>
            <a:r>
              <a:rPr lang="cs-CZ" altLang="cs-CZ" sz="5400" b="1" dirty="0">
                <a:cs typeface="Calibri" panose="020F0502020204030204" pitchFamily="34" charset="0"/>
              </a:rPr>
              <a:t>Stylistika (1)</a:t>
            </a:r>
            <a:endParaRPr lang="fr-FR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700" y="4267200"/>
            <a:ext cx="8761412" cy="2260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800" cap="none" dirty="0"/>
          </a:p>
          <a:p>
            <a:endParaRPr lang="fr-FR" sz="4800" cap="none" dirty="0"/>
          </a:p>
        </p:txBody>
      </p:sp>
    </p:spTree>
    <p:extLst>
      <p:ext uri="{BB962C8B-B14F-4D97-AF65-F5344CB8AC3E}">
        <p14:creationId xmlns:p14="http://schemas.microsoft.com/office/powerpoint/2010/main" val="370768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Slohotvorní (stylotvorní) činitelé</a:t>
            </a: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Podmínky jazykového projevu (objektivní a subjektivní)</a:t>
            </a:r>
            <a:endParaRPr lang="cs-CZ" altLang="cs-CZ" sz="2800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1. Objektivní slohotvorní činitelé: 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Základní funkce komunikátu (dorozumívací, sdělná, odborně-sdělná, vzdělávací, získávací, esteticky-sdělná vs. pouze </a:t>
            </a:r>
            <a:r>
              <a:rPr lang="cs-CZ" altLang="cs-CZ" sz="2600" dirty="0" err="1">
                <a:solidFill>
                  <a:schemeClr val="tx1"/>
                </a:solidFill>
                <a:latin typeface="+mn-lt"/>
              </a:rPr>
              <a:t>dorozumí-vací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Ráz komunikátu (soukromost vs. veřejnost, ráz oficiální, </a:t>
            </a:r>
            <a:r>
              <a:rPr lang="cs-CZ" altLang="cs-CZ" sz="2600" dirty="0" err="1">
                <a:solidFill>
                  <a:schemeClr val="tx1"/>
                </a:solidFill>
                <a:latin typeface="+mn-lt"/>
              </a:rPr>
              <a:t>poloofi-ciální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, neoficiální) </a:t>
            </a:r>
          </a:p>
          <a:p>
            <a:pPr marL="187325" indent="-514350" algn="just">
              <a:lnSpc>
                <a:spcPct val="90000"/>
              </a:lnSpc>
              <a:buClrTx/>
              <a:buAutoNum type="arabicParenR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Situace a prostředí (prostředí známé, neznámé, hlučné, vzdá-lenost mezi účastníky…)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8786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Slohotvorní (stylotvorní) činitelé</a:t>
            </a: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1. Objektivní slohotvorní činitelé (pokračování): </a:t>
            </a:r>
          </a:p>
          <a:p>
            <a:pPr marL="187325" indent="-514350" algn="just">
              <a:lnSpc>
                <a:spcPct val="90000"/>
              </a:lnSpc>
              <a:buClrTx/>
              <a:buFont typeface="+mj-lt"/>
              <a:buAutoNum type="arabicParenR" startAt="4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Charakter adresáta (známý vs. neznámý, ohled na vzdělání, věk, pohlaví atd.)</a:t>
            </a:r>
          </a:p>
          <a:p>
            <a:pPr marL="187325" indent="-514350" algn="just">
              <a:lnSpc>
                <a:spcPct val="90000"/>
              </a:lnSpc>
              <a:buClrTx/>
              <a:buFont typeface="+mj-lt"/>
              <a:buAutoNum type="arabicParenR" startAt="4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Užitá forma komunikátu (monolog vs. dialog, mluvený vs. psaný) </a:t>
            </a:r>
          </a:p>
          <a:p>
            <a:pPr marL="187325" indent="-514350" algn="just">
              <a:lnSpc>
                <a:spcPct val="90000"/>
              </a:lnSpc>
              <a:buClrTx/>
              <a:buFont typeface="+mj-lt"/>
              <a:buAutoNum type="arabicParenR" startAt="4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Míra připravenosti (předem připravené komunikáty vs. spontánní, nepřipravené)</a:t>
            </a:r>
          </a:p>
          <a:p>
            <a:pPr marL="187325" indent="-514350" algn="just">
              <a:lnSpc>
                <a:spcPct val="90000"/>
              </a:lnSpc>
              <a:buClrTx/>
              <a:buFont typeface="+mj-lt"/>
              <a:buAutoNum type="arabicParenR" startAt="4"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Téma (ovlivňuje výrazivo a stylovou sféru komunikátu)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1777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Slohotvorní (stylotvorní) činitelé</a:t>
            </a: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2. Subjektivní slohotvorní činitelé (osobnost autora):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intelekt, logické myšlení, rozhled, povolání, povaha, fyzický a psychický stav, osobní záliby a zvyklosti, smysl pro jazyk…</a:t>
            </a: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/>
              </a:solidFill>
              <a:latin typeface="+mn-lt"/>
            </a:endParaRPr>
          </a:p>
          <a:p>
            <a:pPr marL="0" algn="just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Subjektivní činitelé jsou nejpatrnější v uměleckých textech, v </a:t>
            </a:r>
            <a:r>
              <a:rPr lang="cs-CZ" altLang="cs-CZ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publicistic-kém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stylu pak v analytických žánrech (komentář, glosa atd.).</a:t>
            </a:r>
          </a:p>
        </p:txBody>
      </p:sp>
    </p:spTree>
    <p:extLst>
      <p:ext uri="{BB962C8B-B14F-4D97-AF65-F5344CB8AC3E}">
        <p14:creationId xmlns:p14="http://schemas.microsoft.com/office/powerpoint/2010/main" val="1957912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Členění textu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Horizontální (lineární):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začátek, střední část, závěr; dělení na odstavce (u delšího textu i na kapitoly)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Vertikální: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 hierarchie informací a jejich provázanost v textu; řeč autora a postav 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2800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Koheze textu: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 výrazová spojitost, návaznost jednotlivých vět a odstavců, deiktické výrazy, aktuální členění větné (viz textová lingvistika)</a:t>
            </a:r>
          </a:p>
        </p:txBody>
      </p:sp>
    </p:spTree>
    <p:extLst>
      <p:ext uri="{BB962C8B-B14F-4D97-AF65-F5344CB8AC3E}">
        <p14:creationId xmlns:p14="http://schemas.microsoft.com/office/powerpoint/2010/main" val="3698912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Styl a stylistika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Obecně jednotný ráz uměleckého díla, od 19. stol. i obecnější význam (styl oblékání, hudby, sportu atd.).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Jazykový styl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:</a:t>
            </a:r>
            <a:r>
              <a:rPr lang="es-ES" altLang="cs-CZ" sz="2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výběr a uspořádání jazykových prostředků; v komunikátu princip organizace jazykových jednotek utvářející jednotu (dle komunikačního záměru).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Stylistika: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lingvistická disciplína (alespoň v češtině), studium stylu analýzou textů, hledání zákonitostí stylizace jazykových projevů. 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Stylémy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estilemas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prvky aktivující stylově text, mající stylovou hodnotu (s ohledem na celé sdělení).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97602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Jazyk a komunikace</a:t>
            </a:r>
            <a:endParaRPr lang="es-ES" altLang="cs-CZ" sz="4000" b="1" dirty="0">
              <a:solidFill>
                <a:schemeClr val="accent2">
                  <a:lumMod val="60000"/>
                  <a:lumOff val="40000"/>
                </a:schemeClr>
              </a:solidFill>
              <a:latin typeface="Century Gothic" panose="020B050202020202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/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Jazyk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lengua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:</a:t>
            </a:r>
            <a:r>
              <a:rPr lang="es-ES" altLang="cs-CZ" sz="2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systém jazykových jednotek a pravidel jejich kombinování.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Promluva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habla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konkrétní realizace jazyka (proces a produkt)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Mluva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lenguaje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souhrn jazykových prostředků užívaných v určitém prostředí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0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Komunikační akt</a:t>
            </a:r>
            <a:endParaRPr lang="es-ES" altLang="cs-CZ" sz="4000" b="1" dirty="0">
              <a:solidFill>
                <a:schemeClr val="accent2">
                  <a:lumMod val="60000"/>
                  <a:lumOff val="40000"/>
                </a:schemeClr>
              </a:solidFill>
              <a:latin typeface="Century Gothic" panose="020B050202020202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sz="1000" dirty="0"/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situace: </a:t>
            </a: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vztah mezi všemi účastníky a složkami 										 komunikačního aktu </a:t>
            </a: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záměr, strategie, efekt</a:t>
            </a: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Jazykový projev = komunikát, text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/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  <p:pic>
        <p:nvPicPr>
          <p:cNvPr id="1026" name="Picture 2" descr="Komunikace ve vybrané organizaci">
            <a:extLst>
              <a:ext uri="{FF2B5EF4-FFF2-40B4-BE49-F238E27FC236}">
                <a16:creationId xmlns:a16="http://schemas.microsoft.com/office/drawing/2014/main" id="{2D91D5B4-1B73-4BB6-98C7-D64AFD75F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74" y="2086756"/>
            <a:ext cx="6451226" cy="268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3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Jazykové a stylové normy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Strukturní (jazykové) normy:</a:t>
            </a:r>
            <a:r>
              <a:rPr lang="cs-CZ" altLang="cs-CZ" sz="28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pravopisná, výslovnostní, </a:t>
            </a:r>
            <a:r>
              <a:rPr lang="cs-CZ" altLang="cs-CZ" sz="28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grama-tická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, slovotvorná, syntaktická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Stylové normy: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podle povahy a komunikačního cíle promluvy (volba žánru a funkčního jazyka). Prosazovány školním </a:t>
            </a:r>
            <a:r>
              <a:rPr lang="cs-CZ" altLang="cs-CZ" sz="2800" dirty="0" err="1">
                <a:solidFill>
                  <a:schemeClr val="tx1"/>
                </a:solidFill>
                <a:latin typeface="+mn-lt"/>
              </a:rPr>
              <a:t>vzdě-láním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 (většinou pouze psaná forma), společenským tlakem a vývojem + módou.</a:t>
            </a: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Komunikační normy: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součást sociálních norem (jazyková kom-</a:t>
            </a:r>
            <a:r>
              <a:rPr lang="cs-CZ" altLang="cs-CZ" sz="2800" dirty="0" err="1">
                <a:solidFill>
                  <a:schemeClr val="tx1"/>
                </a:solidFill>
                <a:latin typeface="+mn-lt"/>
              </a:rPr>
              <a:t>petence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 vs. pouhá znalost jazyka).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836438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Stratifikace národního jazyka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sz="1000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Spisovný jazyk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lengua estándar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, 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culta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</a:t>
            </a:r>
            <a:r>
              <a:rPr lang="cs-CZ" altLang="cs-CZ" sz="28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jediná kodifikovaná forma jazyka, norma (Ústav pro jazyk český AV ČR). </a:t>
            </a:r>
            <a:r>
              <a:rPr lang="cs-CZ" altLang="cs-CZ" sz="28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Neosob-nost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, oficiálnost. Oblastní variety (např. výslovnost </a:t>
            </a:r>
            <a:r>
              <a:rPr lang="cs-CZ" alt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sh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: </a:t>
            </a:r>
            <a:r>
              <a:rPr lang="cs-CZ" altLang="cs-CZ" sz="28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schromáž</a:t>
            </a:r>
            <a:r>
              <a:rPr lang="cs-CZ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-dění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vs. </a:t>
            </a:r>
            <a:r>
              <a:rPr lang="cs-CZ" altLang="cs-CZ" sz="2800" i="1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zhromáždění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)</a:t>
            </a: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Hovorový jazyk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lenguaje coloquial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, </a:t>
            </a:r>
            <a:r>
              <a:rPr lang="cs-CZ" altLang="cs-CZ" sz="2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popular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spisovný jazyk + tolerance nespisovných prvků (smíšený), pro běžné </a:t>
            </a:r>
            <a:r>
              <a:rPr lang="cs-CZ" altLang="cs-CZ" sz="28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dorozumí-vání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Nespisovné útvary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variedades diatópicas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y 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diastráticas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</a:t>
            </a:r>
          </a:p>
          <a:p>
            <a:pPr marL="0" algn="just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dialekty, interdialekt (poslední vývojové stadium tradičních dialektů, včetně inovací a stírání </a:t>
            </a:r>
            <a:r>
              <a:rPr lang="cs-CZ" altLang="cs-CZ" sz="26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dialektálních</a:t>
            </a: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rozdílů, pronikání spisovného jazyka (např. </a:t>
            </a:r>
            <a:r>
              <a:rPr lang="cs-CZ" altLang="cs-CZ" sz="26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východomor</a:t>
            </a: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., </a:t>
            </a:r>
            <a:r>
              <a:rPr lang="cs-CZ" altLang="cs-CZ" sz="26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středomor</a:t>
            </a: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 – i Brno; v Čechách jediný interdialekt – obecná čeština).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880014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Stratifikace národního jazyka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3000" b="1" dirty="0" err="1">
                <a:solidFill>
                  <a:schemeClr val="tx1"/>
                </a:solidFill>
                <a:latin typeface="+mn-lt"/>
              </a:rPr>
              <a:t>Poloútvary</a:t>
            </a:r>
            <a:r>
              <a:rPr lang="cs-CZ" altLang="cs-CZ" sz="3000" b="1" dirty="0">
                <a:solidFill>
                  <a:schemeClr val="tx1"/>
                </a:solidFill>
                <a:latin typeface="+mn-lt"/>
              </a:rPr>
              <a:t> národního jazyka: </a:t>
            </a:r>
          </a:p>
          <a:p>
            <a:pPr marL="187325" indent="-514350" algn="just">
              <a:lnSpc>
                <a:spcPct val="90000"/>
              </a:lnSpc>
              <a:spcBef>
                <a:spcPts val="1200"/>
              </a:spcBef>
              <a:buClrTx/>
              <a:buAutoNum type="arabicParenR"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Profesní mluva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jerga profesional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speciální terminologie, bez ohledu na spisovnost (železničáři, horníci atd.). </a:t>
            </a:r>
          </a:p>
          <a:p>
            <a:pPr marL="187325" indent="-514350" algn="just">
              <a:lnSpc>
                <a:spcPct val="90000"/>
              </a:lnSpc>
              <a:spcBef>
                <a:spcPts val="1200"/>
              </a:spcBef>
              <a:buClrTx/>
              <a:buAutoNum type="arabicParenR"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Slang 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jerga social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společenská solidarita, např. myslivci, potápěči apod. </a:t>
            </a:r>
          </a:p>
          <a:p>
            <a:pPr marL="187325" indent="-514350" algn="just">
              <a:lnSpc>
                <a:spcPct val="90000"/>
              </a:lnSpc>
              <a:spcBef>
                <a:spcPts val="1200"/>
              </a:spcBef>
              <a:buClrTx/>
              <a:buAutoNum type="arabicParenR"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Argot (argot): 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kryptická mluva izolovaných skupin; podsvětí, </a:t>
            </a:r>
            <a:r>
              <a:rPr lang="cs-CZ" altLang="cs-CZ" sz="28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šifrovanost</a:t>
            </a:r>
            <a:r>
              <a:rPr lang="cs-CZ" altLang="cs-CZ" sz="28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  <a:endParaRPr lang="cs-CZ" altLang="cs-CZ" sz="28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9261599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Spisovnost a nespisovnost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Spisovný (národní) jazyk tvořící normu vs. nespisovné útvary (dialekty, obecný jazyk)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Tato dichotomie se původně kryla s rozdílem mezi psaným a mluve-</a:t>
            </a:r>
            <a:r>
              <a:rPr lang="cs-CZ" altLang="cs-CZ" sz="26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ným</a:t>
            </a:r>
            <a:r>
              <a:rPr lang="cs-CZ" altLang="cs-CZ" sz="26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jazykem (psali jen vzdělanci). S demokratizací vzdělání posun: veřejné vyjadřování vs. soukromé či důvěrné.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V literatuře pokusy o věrné ztvárnění řeči postav: přechodová oblast mezi psaným a mluveným jazykem, imitace mluveného jazyka (někdy ale vztah opačný: neumělé a nespisovné psané projevy vs. spisovná televizní debata odborníků).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363283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3E7E2977-D400-41EC-8430-A20216B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19D8A1-65EF-4907-8FFA-DA708ED336BA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74" y="1125539"/>
            <a:ext cx="1106507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Typy stylů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Styl singulární (pouze konkrétního textu), autorský, dobový, určité literární školy, žánrový.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Objektivní styly: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projevy psané vs. mluvené, veřejné vs. soukromé, připravené vs. spontánní.</a:t>
            </a:r>
            <a:endParaRPr lang="cs-CZ" altLang="cs-CZ" sz="2800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U mluvené formy komunikace součástí stylu i prostředky neverbální (gesta, mimika), u psané formy prostředky grafické.</a:t>
            </a: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1500" b="1" dirty="0">
              <a:solidFill>
                <a:schemeClr val="tx1"/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Užití výrazových prostředků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automatizované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(obvyklé pro určitý typ textu a styl)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aktualizované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(neobvyklé)</a:t>
            </a: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marL="0" algn="just">
              <a:lnSpc>
                <a:spcPct val="90000"/>
              </a:lnSpc>
              <a:buClrTx/>
              <a:defRPr/>
            </a:pPr>
            <a:endParaRPr lang="cs-CZ" altLang="cs-CZ" sz="28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158150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250</TotalTime>
  <Words>828</Words>
  <Application>Microsoft Office PowerPoint</Application>
  <PresentationFormat>Širokoúhlá obrazovka</PresentationFormat>
  <Paragraphs>141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Stylistika (1)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259</cp:revision>
  <cp:lastPrinted>2020-02-23T14:46:05Z</cp:lastPrinted>
  <dcterms:created xsi:type="dcterms:W3CDTF">2019-10-17T09:02:16Z</dcterms:created>
  <dcterms:modified xsi:type="dcterms:W3CDTF">2020-03-27T08:38:00Z</dcterms:modified>
</cp:coreProperties>
</file>