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63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old Ponesz" userId="85a9bdc116d8e777" providerId="OrgId" clId="{D63BEC43-4BFF-4AB6-8205-99B029487CFF}"/>
    <pc:docChg chg="custSel modSld">
      <pc:chgData name="Arnold Ponesz" userId="85a9bdc116d8e777" providerId="OrgId" clId="{D63BEC43-4BFF-4AB6-8205-99B029487CFF}" dt="2020-03-18T20:18:00.048" v="20" actId="27636"/>
      <pc:docMkLst>
        <pc:docMk/>
      </pc:docMkLst>
      <pc:sldChg chg="modSp">
        <pc:chgData name="Arnold Ponesz" userId="85a9bdc116d8e777" providerId="OrgId" clId="{D63BEC43-4BFF-4AB6-8205-99B029487CFF}" dt="2020-03-18T20:18:00.048" v="20" actId="27636"/>
        <pc:sldMkLst>
          <pc:docMk/>
          <pc:sldMk cId="0" sldId="256"/>
        </pc:sldMkLst>
        <pc:spChg chg="mod">
          <ac:chgData name="Arnold Ponesz" userId="85a9bdc116d8e777" providerId="OrgId" clId="{D63BEC43-4BFF-4AB6-8205-99B029487CFF}" dt="2020-03-18T20:18:00.048" v="20" actId="27636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29"/>
          <a:stretch/>
        </p:blipFill>
        <p:spPr>
          <a:xfrm>
            <a:off x="0" y="0"/>
            <a:ext cx="9144000" cy="1196752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15370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00034" y="2571744"/>
            <a:ext cx="8215370" cy="35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88E4C-C55D-49F1-8043-D19C0741665E}" type="datetimeFigureOut">
              <a:rPr lang="sk-SK" smtClean="0"/>
              <a:t>18. 3. 2020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DB20-645F-49E0-869A-17C3C059C56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29"/>
          <a:stretch/>
        </p:blipFill>
        <p:spPr>
          <a:xfrm>
            <a:off x="0" y="0"/>
            <a:ext cx="9144000" cy="11967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928826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2060"/>
                </a:solidFill>
              </a:rPr>
              <a:t>Práca s emóciami v KI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3000372"/>
            <a:ext cx="6986614" cy="3000396"/>
          </a:xfrm>
        </p:spPr>
        <p:txBody>
          <a:bodyPr>
            <a:normAutofit lnSpcReduction="10000"/>
          </a:bodyPr>
          <a:lstStyle/>
          <a:p>
            <a:endParaRPr lang="sk-SK" dirty="0"/>
          </a:p>
          <a:p>
            <a:r>
              <a:rPr lang="sk-SK" b="1" dirty="0">
                <a:solidFill>
                  <a:srgbClr val="002060"/>
                </a:solidFill>
              </a:rPr>
              <a:t>Základy </a:t>
            </a:r>
            <a:r>
              <a:rPr lang="sk-SK" b="1" dirty="0" err="1">
                <a:solidFill>
                  <a:srgbClr val="002060"/>
                </a:solidFill>
              </a:rPr>
              <a:t>krizové</a:t>
            </a:r>
            <a:r>
              <a:rPr lang="sk-SK" b="1" dirty="0">
                <a:solidFill>
                  <a:srgbClr val="002060"/>
                </a:solidFill>
              </a:rPr>
              <a:t> </a:t>
            </a:r>
            <a:r>
              <a:rPr lang="sk-SK" b="1" dirty="0" err="1">
                <a:solidFill>
                  <a:srgbClr val="002060"/>
                </a:solidFill>
              </a:rPr>
              <a:t>intervence</a:t>
            </a:r>
            <a:endParaRPr lang="sk-SK" b="1" dirty="0">
              <a:solidFill>
                <a:srgbClr val="002060"/>
              </a:solidFill>
            </a:endParaRPr>
          </a:p>
          <a:p>
            <a:r>
              <a:rPr lang="sk-SK" sz="2800" b="1">
                <a:solidFill>
                  <a:srgbClr val="002060"/>
                </a:solidFill>
              </a:rPr>
              <a:t>Jarný semester 2020</a:t>
            </a:r>
          </a:p>
          <a:p>
            <a:endParaRPr lang="sk-SK" sz="2800" b="1" dirty="0">
              <a:solidFill>
                <a:srgbClr val="002060"/>
              </a:solidFill>
            </a:endParaRPr>
          </a:p>
          <a:p>
            <a:r>
              <a:rPr lang="sk-SK" sz="2800" b="1" dirty="0">
                <a:solidFill>
                  <a:srgbClr val="002060"/>
                </a:solidFill>
              </a:rPr>
              <a:t>Mgr. Júlia Tkáčová</a:t>
            </a:r>
          </a:p>
          <a:p>
            <a:r>
              <a:rPr lang="sk-SK" sz="2800" b="1" dirty="0">
                <a:solidFill>
                  <a:srgbClr val="002060"/>
                </a:solidFill>
              </a:rPr>
              <a:t>Mgr. Barbora </a:t>
            </a:r>
            <a:r>
              <a:rPr lang="sk-SK" sz="2800" b="1" dirty="0" err="1">
                <a:solidFill>
                  <a:srgbClr val="002060"/>
                </a:solidFill>
              </a:rPr>
              <a:t>Chlpeková</a:t>
            </a:r>
            <a:endParaRPr lang="sk-SK" sz="2800" b="1" dirty="0">
              <a:solidFill>
                <a:srgbClr val="002060"/>
              </a:solidFill>
            </a:endParaRPr>
          </a:p>
          <a:p>
            <a:endParaRPr lang="sk-SK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802EC-76CE-4D0F-BDD3-7B7BBCE85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96752"/>
            <a:ext cx="8215370" cy="1214446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2060"/>
                </a:solidFill>
              </a:rPr>
              <a:t>Ciele KI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3E940-ED27-4FD1-A092-AE7D042B0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34" y="2564904"/>
            <a:ext cx="8215370" cy="3554419"/>
          </a:xfrm>
        </p:spPr>
        <p:txBody>
          <a:bodyPr/>
          <a:lstStyle/>
          <a:p>
            <a:r>
              <a:rPr lang="sk-SK" b="1" dirty="0"/>
              <a:t>Upokojiť („</a:t>
            </a:r>
            <a:r>
              <a:rPr lang="sk-SK" b="1" dirty="0" err="1"/>
              <a:t>zklidnit</a:t>
            </a:r>
            <a:r>
              <a:rPr lang="sk-SK" b="1" dirty="0"/>
              <a:t>“) klienta</a:t>
            </a:r>
          </a:p>
          <a:p>
            <a:r>
              <a:rPr lang="sk-SK" b="1" dirty="0"/>
              <a:t>Podporiť v zvládnutí situácie</a:t>
            </a:r>
          </a:p>
          <a:p>
            <a:r>
              <a:rPr lang="sk-SK" b="1" dirty="0"/>
              <a:t>Podporiť porozumenie situácii, v ktorej sa klient nachádza (pre interventa aj klienta</a:t>
            </a:r>
            <a:r>
              <a:rPr lang="sk-SK" dirty="0"/>
              <a:t>)</a:t>
            </a:r>
          </a:p>
          <a:p>
            <a:r>
              <a:rPr lang="sk-SK" dirty="0"/>
              <a:t>Pomoc v hľadaní riešení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276124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91E40-D924-47B2-831A-B75696052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002060"/>
                </a:solidFill>
              </a:rPr>
              <a:t>Krátka ukážka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6ABE4-745E-49E6-A4A7-1E8C459D0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Úloha pre Vás: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Naladiť sa na spôsob práce, kedy nehľadáme riešenie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Naladiť sa na klienta, jeho prežívanie, zdieľať s ním pocity a emócie, ktoré sa v hovore objavujú</a:t>
            </a:r>
          </a:p>
        </p:txBody>
      </p:sp>
    </p:spTree>
    <p:extLst>
      <p:ext uri="{BB962C8B-B14F-4D97-AF65-F5344CB8AC3E}">
        <p14:creationId xmlns:p14="http://schemas.microsoft.com/office/powerpoint/2010/main" val="19863407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89265-C631-4C3A-A856-1DE66A5B9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002060"/>
                </a:solidFill>
              </a:rPr>
              <a:t>Čo vieme o klientovi?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CF355F-F8C9-46D5-9B5A-3B07FE17C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akej situácii sa klientka nachádza?</a:t>
            </a:r>
          </a:p>
          <a:p>
            <a:r>
              <a:rPr lang="sk-SK" dirty="0"/>
              <a:t>Čo klientka prežíva, ako jej je?</a:t>
            </a:r>
          </a:p>
          <a:p>
            <a:r>
              <a:rPr lang="sk-SK" dirty="0"/>
              <a:t>S čím klientka prichádza?</a:t>
            </a:r>
          </a:p>
          <a:p>
            <a:r>
              <a:rPr lang="sk-SK" dirty="0"/>
              <a:t>Čo klientka potrebuje?</a:t>
            </a:r>
          </a:p>
          <a:p>
            <a:r>
              <a:rPr lang="sk-SK" dirty="0"/>
              <a:t>...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44167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2"/>
                </a:solidFill>
              </a:rPr>
              <a:t>Zásady práce s emóciami v KI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/>
              <a:t>Ponúknuť dostatok priestoru k ich uvedomeniu a prežitiu (pomenovať)</a:t>
            </a:r>
          </a:p>
          <a:p>
            <a:r>
              <a:rPr lang="sk-SK" dirty="0"/>
              <a:t>Mať na vedomí funkciu práce s emóciami (ventilačná, aktivizačná, podporná, kotviaca, upokojujúca)</a:t>
            </a:r>
          </a:p>
          <a:p>
            <a:r>
              <a:rPr lang="sk-SK" dirty="0"/>
              <a:t>Akceptovať všetky emócie a umožniť ich ventiláciu </a:t>
            </a:r>
          </a:p>
          <a:p>
            <a:r>
              <a:rPr lang="sk-SK" dirty="0"/>
              <a:t>Rešpektovať spôsob prežívania klienta, netlačiť na „správne reakcie“</a:t>
            </a:r>
          </a:p>
          <a:p>
            <a:r>
              <a:rPr lang="sk-SK" dirty="0"/>
              <a:t>Zladiť verbálne </a:t>
            </a:r>
            <a:r>
              <a:rPr lang="sk-SK" dirty="0" err="1"/>
              <a:t>zdelenia</a:t>
            </a:r>
            <a:r>
              <a:rPr lang="sk-SK" dirty="0"/>
              <a:t> s neverbálnymi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B0502-F53F-45BD-831F-42CD2650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tx2"/>
                </a:solidFill>
              </a:rPr>
              <a:t>Ako môžeme reagovať?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BAB963-7CE8-4F4F-8A6F-B39CBEEBD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15" y="2564904"/>
            <a:ext cx="8215370" cy="3953600"/>
          </a:xfrm>
        </p:spPr>
        <p:txBody>
          <a:bodyPr>
            <a:normAutofit fontScale="70000" lnSpcReduction="20000"/>
          </a:bodyPr>
          <a:lstStyle/>
          <a:p>
            <a:r>
              <a:rPr lang="sk-SK" dirty="0"/>
              <a:t>„Som tu pre vás, máme spolu toľko času, koľko potrebujete“</a:t>
            </a:r>
          </a:p>
          <a:p>
            <a:r>
              <a:rPr lang="sk-SK" dirty="0"/>
              <a:t>„Vidím, že plačete (hneváte sa, mlčíte, bojíte sa, smejete...)</a:t>
            </a:r>
          </a:p>
          <a:p>
            <a:r>
              <a:rPr lang="sk-SK" dirty="0"/>
              <a:t>„Hovoríte o tom, že...“</a:t>
            </a:r>
          </a:p>
          <a:p>
            <a:r>
              <a:rPr lang="sk-SK" dirty="0"/>
              <a:t>„Nedokážem si ani predstaviť, ako veľmi to bolí“</a:t>
            </a:r>
          </a:p>
          <a:p>
            <a:r>
              <a:rPr lang="sk-SK" dirty="0"/>
              <a:t>„Snažím sa porozumieť tomu, ako sa môžete cítiť“</a:t>
            </a:r>
          </a:p>
          <a:p>
            <a:r>
              <a:rPr lang="sk-SK" dirty="0"/>
              <a:t>„Je mi skutočne ľúto, že si musíte prechádzať niečím tak náročným“</a:t>
            </a:r>
          </a:p>
          <a:p>
            <a:r>
              <a:rPr lang="sk-SK" dirty="0"/>
              <a:t>„Rada by som vás podporila v tom, aby...“</a:t>
            </a:r>
          </a:p>
          <a:p>
            <a:r>
              <a:rPr lang="sk-SK" dirty="0"/>
              <a:t>„Verím, že ste v tej chvíli urobil/a všetko tak, ako ste bola najviac schopný/á“</a:t>
            </a:r>
          </a:p>
          <a:p>
            <a:r>
              <a:rPr lang="sk-SK" dirty="0"/>
              <a:t>...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26898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C8FE02F-7617-4FE8-AFC7-495937259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917" y="1386749"/>
            <a:ext cx="8215370" cy="792087"/>
          </a:xfrm>
        </p:spPr>
        <p:txBody>
          <a:bodyPr>
            <a:normAutofit/>
          </a:bodyPr>
          <a:lstStyle/>
          <a:p>
            <a:endParaRPr lang="sk-SK" b="1" dirty="0">
              <a:solidFill>
                <a:schemeClr val="tx2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F48277F-5230-415E-937D-3A2A64735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15" y="1923204"/>
            <a:ext cx="8215370" cy="3554419"/>
          </a:xfrm>
        </p:spPr>
        <p:txBody>
          <a:bodyPr/>
          <a:lstStyle/>
          <a:p>
            <a:endParaRPr lang="sk-SK" dirty="0"/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b="1" i="1" dirty="0"/>
              <a:t>„Je </a:t>
            </a:r>
            <a:r>
              <a:rPr lang="sk-SK" b="1" i="1" dirty="0" err="1"/>
              <a:t>obtížné</a:t>
            </a:r>
            <a:r>
              <a:rPr lang="sk-SK" b="1" i="1" dirty="0"/>
              <a:t> </a:t>
            </a:r>
            <a:r>
              <a:rPr lang="sk-SK" b="1" i="1" dirty="0" err="1"/>
              <a:t>říci</a:t>
            </a:r>
            <a:r>
              <a:rPr lang="sk-SK" b="1" i="1" dirty="0"/>
              <a:t> </a:t>
            </a:r>
            <a:r>
              <a:rPr lang="sk-SK" b="1" i="1" dirty="0" err="1"/>
              <a:t>něco</a:t>
            </a:r>
            <a:r>
              <a:rPr lang="sk-SK" b="1" i="1" dirty="0"/>
              <a:t>, </a:t>
            </a:r>
            <a:r>
              <a:rPr lang="sk-SK" b="1" i="1" dirty="0" err="1"/>
              <a:t>co</a:t>
            </a:r>
            <a:r>
              <a:rPr lang="sk-SK" b="1" i="1" dirty="0"/>
              <a:t> by </a:t>
            </a:r>
            <a:r>
              <a:rPr lang="sk-SK" b="1" i="1" dirty="0" err="1"/>
              <a:t>bylo</a:t>
            </a:r>
            <a:r>
              <a:rPr lang="sk-SK" b="1" i="1" dirty="0"/>
              <a:t> aspoň tak 	dobré, </a:t>
            </a:r>
            <a:r>
              <a:rPr lang="sk-SK" b="1" i="1" dirty="0" err="1"/>
              <a:t>jako</a:t>
            </a:r>
            <a:r>
              <a:rPr lang="sk-SK" b="1" i="1" dirty="0"/>
              <a:t> </a:t>
            </a:r>
            <a:r>
              <a:rPr lang="sk-SK" b="1" i="1" dirty="0" err="1"/>
              <a:t>neříci</a:t>
            </a:r>
            <a:r>
              <a:rPr lang="sk-SK" b="1" i="1" dirty="0"/>
              <a:t> </a:t>
            </a:r>
            <a:r>
              <a:rPr lang="sk-SK" b="1" i="1" dirty="0" err="1"/>
              <a:t>nic</a:t>
            </a:r>
            <a:r>
              <a:rPr lang="sk-SK" b="1" i="1" dirty="0"/>
              <a:t>“</a:t>
            </a:r>
          </a:p>
          <a:p>
            <a:pPr marL="0" indent="0">
              <a:buNone/>
            </a:pPr>
            <a:r>
              <a:rPr lang="sk-SK" b="1" i="1" dirty="0"/>
              <a:t>			</a:t>
            </a:r>
          </a:p>
          <a:p>
            <a:pPr marL="0" indent="0">
              <a:buNone/>
            </a:pPr>
            <a:r>
              <a:rPr lang="sk-SK" b="1" i="1" dirty="0"/>
              <a:t>				</a:t>
            </a:r>
            <a:r>
              <a:rPr lang="sk-SK" i="1" dirty="0"/>
              <a:t>Ludwig Wittgenstein</a:t>
            </a:r>
          </a:p>
          <a:p>
            <a:pPr lvl="8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709787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í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Motív2</Template>
  <TotalTime>155</TotalTime>
  <Words>311</Words>
  <Application>Microsoft Office PowerPoint</Application>
  <PresentationFormat>Prezentácia na obrazovke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0" baseType="lpstr">
      <vt:lpstr>Arial</vt:lpstr>
      <vt:lpstr>Calibri</vt:lpstr>
      <vt:lpstr>Motív2</vt:lpstr>
      <vt:lpstr>Práca s emóciami v KI</vt:lpstr>
      <vt:lpstr>Ciele KI </vt:lpstr>
      <vt:lpstr>Krátka ukážka</vt:lpstr>
      <vt:lpstr>Čo vieme o klientovi?</vt:lpstr>
      <vt:lpstr>Zásady práce s emóciami v KI</vt:lpstr>
      <vt:lpstr>Ako môžeme reagovať?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PSB_446 Praktikum pracovní psychologie</dc:title>
  <dc:creator>Barunka</dc:creator>
  <cp:lastModifiedBy>Arnold Ponesz</cp:lastModifiedBy>
  <cp:revision>23</cp:revision>
  <dcterms:created xsi:type="dcterms:W3CDTF">2016-09-25T13:01:43Z</dcterms:created>
  <dcterms:modified xsi:type="dcterms:W3CDTF">2020-03-18T20:18:00Z</dcterms:modified>
</cp:coreProperties>
</file>