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1" r:id="rId6"/>
    <p:sldId id="258" r:id="rId7"/>
    <p:sldId id="259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67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99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18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34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21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3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0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16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8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75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2EE40D3-3359-4F51-B51F-CF554D9C05D4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9AA5DA0-C540-4C1B-90D1-AD2DD534BE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14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20FA42-64A8-4D92-B287-B7EB426F6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612" y="833626"/>
            <a:ext cx="4796987" cy="1681316"/>
          </a:xfrm>
        </p:spPr>
        <p:txBody>
          <a:bodyPr/>
          <a:lstStyle/>
          <a:p>
            <a:r>
              <a:rPr lang="cs-CZ" dirty="0"/>
              <a:t>Mák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8B2521-7F16-4E4D-A402-40A447E1C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985046"/>
            <a:ext cx="5406587" cy="872954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Psychologie v kontextu adiktologie</a:t>
            </a:r>
          </a:p>
          <a:p>
            <a:r>
              <a:rPr lang="cs-CZ" dirty="0">
                <a:solidFill>
                  <a:schemeClr val="bg1"/>
                </a:solidFill>
              </a:rPr>
              <a:t>Kristýna Jáglová</a:t>
            </a:r>
          </a:p>
        </p:txBody>
      </p:sp>
    </p:spTree>
    <p:extLst>
      <p:ext uri="{BB962C8B-B14F-4D97-AF65-F5344CB8AC3E}">
        <p14:creationId xmlns:p14="http://schemas.microsoft.com/office/powerpoint/2010/main" val="56755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04CDA-E99A-4720-95D1-143778461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20303"/>
            <a:ext cx="7729728" cy="1188720"/>
          </a:xfrm>
        </p:spPr>
        <p:txBody>
          <a:bodyPr/>
          <a:lstStyle/>
          <a:p>
            <a:r>
              <a:rPr lang="cs-CZ" dirty="0"/>
              <a:t>Mák v </a:t>
            </a:r>
            <a:r>
              <a:rPr lang="cs-CZ" dirty="0" err="1"/>
              <a:t>čr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4CFD3-E5A8-4FC8-87D3-FBFB0E2D8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akceptovaný (legální)</a:t>
            </a:r>
          </a:p>
          <a:p>
            <a:r>
              <a:rPr lang="cs-CZ" dirty="0"/>
              <a:t>pochutina (buchty  s mákem, …)</a:t>
            </a:r>
          </a:p>
          <a:p>
            <a:r>
              <a:rPr lang="cs-CZ" dirty="0"/>
              <a:t>využití ve farmaceutickém průmyslu – makovina – nahrubo namleté makovice a 15 cm stonku</a:t>
            </a:r>
          </a:p>
          <a:p>
            <a:r>
              <a:rPr lang="cs-CZ" dirty="0"/>
              <a:t>cechovní norma – Český modrý mák</a:t>
            </a:r>
          </a:p>
          <a:p>
            <a:pPr lvl="1"/>
            <a:r>
              <a:rPr lang="cs-CZ" dirty="0"/>
              <a:t>několik odrůd</a:t>
            </a:r>
          </a:p>
          <a:p>
            <a:pPr lvl="1"/>
            <a:r>
              <a:rPr lang="cs-CZ" dirty="0"/>
              <a:t>garantovaný nižší obsah morfinových alkaloidů (pod 20mg/kg)</a:t>
            </a:r>
          </a:p>
          <a:p>
            <a:r>
              <a:rPr lang="cs-CZ" dirty="0"/>
              <a:t>od roku 2006 největší producent a vývozce makového semene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75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CAC70-C694-4506-9C3A-4A7D4972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pěstování máku v </a:t>
            </a:r>
            <a:r>
              <a:rPr lang="cs-CZ" dirty="0" err="1"/>
              <a:t>Čr</a:t>
            </a:r>
            <a:r>
              <a:rPr lang="cs-CZ" dirty="0"/>
              <a:t> v obdobích 1920 – 2018 (</a:t>
            </a:r>
            <a:r>
              <a:rPr lang="cs-CZ" dirty="0" err="1"/>
              <a:t>čsú</a:t>
            </a:r>
            <a:r>
              <a:rPr lang="cs-CZ" dirty="0"/>
              <a:t>)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53D416F-A8D8-4B17-851C-B3497E0D20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997"/>
          <a:stretch/>
        </p:blipFill>
        <p:spPr>
          <a:xfrm>
            <a:off x="788367" y="2809874"/>
            <a:ext cx="10440720" cy="29500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FCA84D8-3917-4CA6-815A-D6ADEAC07792}"/>
              </a:ext>
            </a:extLst>
          </p:cNvPr>
          <p:cNvSpPr txBox="1"/>
          <p:nvPr/>
        </p:nvSpPr>
        <p:spPr>
          <a:xfrm>
            <a:off x="9072979" y="6027938"/>
            <a:ext cx="28586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http://ceskymodrymak.cz/cs/mak/obecne-informace</a:t>
            </a:r>
          </a:p>
        </p:txBody>
      </p:sp>
    </p:spTree>
    <p:extLst>
      <p:ext uri="{BB962C8B-B14F-4D97-AF65-F5344CB8AC3E}">
        <p14:creationId xmlns:p14="http://schemas.microsoft.com/office/powerpoint/2010/main" val="264466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8B180-C2A4-46EA-ABE6-B2D08C40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pěstování máku v </a:t>
            </a:r>
            <a:r>
              <a:rPr lang="cs-CZ" dirty="0" err="1"/>
              <a:t>čr</a:t>
            </a:r>
            <a:r>
              <a:rPr lang="cs-CZ" dirty="0"/>
              <a:t> v posledních letech (</a:t>
            </a:r>
            <a:r>
              <a:rPr lang="cs-CZ" dirty="0" err="1"/>
              <a:t>čsú</a:t>
            </a:r>
            <a:r>
              <a:rPr lang="cs-CZ" dirty="0"/>
              <a:t>)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34BDDDD-FF34-49A8-8BE8-D393250B2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968"/>
          <a:stretch/>
        </p:blipFill>
        <p:spPr>
          <a:xfrm>
            <a:off x="1200718" y="2654159"/>
            <a:ext cx="9790564" cy="34455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7EC19EC-85D1-48BC-BD3D-4A6A664D8007}"/>
              </a:ext>
            </a:extLst>
          </p:cNvPr>
          <p:cNvSpPr txBox="1"/>
          <p:nvPr/>
        </p:nvSpPr>
        <p:spPr>
          <a:xfrm>
            <a:off x="9144000" y="6374167"/>
            <a:ext cx="29118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http://ceskymodrymak.cz/cs/mak/obecne-informace</a:t>
            </a:r>
          </a:p>
        </p:txBody>
      </p:sp>
    </p:spTree>
    <p:extLst>
      <p:ext uri="{BB962C8B-B14F-4D97-AF65-F5344CB8AC3E}">
        <p14:creationId xmlns:p14="http://schemas.microsoft.com/office/powerpoint/2010/main" val="324961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D9D99-BAB1-48A0-9FF6-6B6C195B7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mák v </a:t>
            </a:r>
            <a:r>
              <a:rPr lang="cs-CZ" dirty="0" err="1"/>
              <a:t>evropě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57421-F32C-42AC-A889-E1A5B3E43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akceptovaný a rozšířený ve střední a východní Evropě</a:t>
            </a:r>
          </a:p>
          <a:p>
            <a:r>
              <a:rPr lang="cs-CZ" dirty="0"/>
              <a:t> v tradičních pochutinách </a:t>
            </a:r>
          </a:p>
          <a:p>
            <a:pPr lvl="1"/>
            <a:r>
              <a:rPr lang="cs-CZ" dirty="0"/>
              <a:t>např.  Polsko, Ukrajina, Bělorusko, Slovensko</a:t>
            </a:r>
          </a:p>
          <a:p>
            <a:r>
              <a:rPr lang="cs-CZ" dirty="0"/>
              <a:t>omezeno </a:t>
            </a:r>
          </a:p>
          <a:p>
            <a:pPr lvl="1"/>
            <a:r>
              <a:rPr lang="cs-CZ" dirty="0"/>
              <a:t>předpisy a zákazy spojenými s výrobou omamných a psychotropních látek</a:t>
            </a:r>
          </a:p>
          <a:p>
            <a:pPr lvl="1"/>
            <a:r>
              <a:rPr lang="cs-CZ" dirty="0"/>
              <a:t>absencí dotací EU na výrobu, která je jinak u olejnin, obilnin a dalších plodin běžná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33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B9BBF-9385-4894-8B36-AFB7D36F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Mák ve světě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C0FC7-FB78-4816-BFA2-27BA1D6A6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akceptovaný v Turecku (velký producent a vývozce máku), Indii, Íránu</a:t>
            </a:r>
          </a:p>
          <a:p>
            <a:r>
              <a:rPr lang="cs-CZ" dirty="0"/>
              <a:t>zakázaný v Singapuru (kvůli spojitosti s drogami), Saudské Arábii (náboženské důvody), Spojených arabských emirátech, Tchaj-wanu</a:t>
            </a:r>
          </a:p>
          <a:p>
            <a:r>
              <a:rPr lang="cs-CZ" dirty="0"/>
              <a:t>falešně pozitivní test na narkotika – jeden z důvodů zákazu máku</a:t>
            </a:r>
          </a:p>
        </p:txBody>
      </p:sp>
    </p:spTree>
    <p:extLst>
      <p:ext uri="{BB962C8B-B14F-4D97-AF65-F5344CB8AC3E}">
        <p14:creationId xmlns:p14="http://schemas.microsoft.com/office/powerpoint/2010/main" val="3951940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2EF40-5D5F-42A8-977E-D824D668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v </a:t>
            </a:r>
            <a:r>
              <a:rPr lang="cs-CZ" dirty="0" err="1"/>
              <a:t>čr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F9168-5276-47C8-AB45-C02966FC5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92279"/>
            <a:ext cx="7729728" cy="405709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ohlašovací povinnost osob pěstujících mák setý</a:t>
            </a:r>
          </a:p>
          <a:p>
            <a:pPr lvl="1"/>
            <a:r>
              <a:rPr lang="cs-CZ" dirty="0"/>
              <a:t>na ploše větší než 100 m</a:t>
            </a:r>
            <a:r>
              <a:rPr lang="cs-CZ" baseline="30000" dirty="0"/>
              <a:t>2</a:t>
            </a:r>
          </a:p>
          <a:p>
            <a:pPr lvl="1"/>
            <a:r>
              <a:rPr lang="cs-CZ" dirty="0"/>
              <a:t>§ 29 Zákona č. 167/1998 Sb., O návykových látkách a o změně některých dalších zákonů s účinností od 1. ledna 1999</a:t>
            </a:r>
          </a:p>
          <a:p>
            <a:r>
              <a:rPr lang="cs-CZ" dirty="0"/>
              <a:t>informační povinnosti příjemce potravin v místě určení</a:t>
            </a:r>
          </a:p>
          <a:p>
            <a:pPr lvl="1"/>
            <a:r>
              <a:rPr lang="cs-CZ" dirty="0"/>
              <a:t>Vyhláška č. 172/2015 Sb., O informační povinnosti příjemce potravin v místě určení s účinností od 1. srpna 2015, zařazuje mák ke skupině plodin s oznamovací povinností nejméně 48 hodin před dovozem.</a:t>
            </a:r>
          </a:p>
          <a:p>
            <a:r>
              <a:rPr lang="cs-CZ" dirty="0"/>
              <a:t>maximální obsah morfinových alkaloidů pro použití v potravinářství  (max. 0,8% morfiových alkaloidů)</a:t>
            </a:r>
          </a:p>
          <a:p>
            <a:pPr lvl="1"/>
            <a:r>
              <a:rPr lang="cs-CZ" dirty="0"/>
              <a:t>Vyhláška č. 399/2013 Sb. s účinností od 1. ledna 2014 stanovuje maximální obsah morfinových alkaloidů na povrchu semene máku setého semenného pro použití v potravinářství na 25 mg/kg (§ 12) a stanovuje fyzikální a chemické požadavky na jakost olejnatých semen (příloha č. 9 k vyhlášce č. 329/1997 Sb.).</a:t>
            </a:r>
          </a:p>
          <a:p>
            <a:r>
              <a:rPr lang="cs-CZ" dirty="0"/>
              <a:t>zakázáno z máku získávat opium</a:t>
            </a:r>
          </a:p>
        </p:txBody>
      </p:sp>
    </p:spTree>
    <p:extLst>
      <p:ext uri="{BB962C8B-B14F-4D97-AF65-F5344CB8AC3E}">
        <p14:creationId xmlns:p14="http://schemas.microsoft.com/office/powerpoint/2010/main" val="189029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3E4D0-6130-4BC6-B2C3-12127B3CA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alkaloidy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D5B75-9B7E-4A25-87FF-4B9527BE7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9592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mák obsahuje mnoho alkaloidů </a:t>
            </a:r>
          </a:p>
          <a:p>
            <a:pPr lvl="1"/>
            <a:r>
              <a:rPr lang="cs-CZ" dirty="0"/>
              <a:t>mléčná šťáva (latex) obsahuje až 80 alkaloidů</a:t>
            </a:r>
          </a:p>
          <a:p>
            <a:pPr lvl="1"/>
            <a:r>
              <a:rPr lang="cs-CZ" dirty="0"/>
              <a:t>maková semena alkaloidy neobsahují, ale mohou být jimi kontaminována (při poškození, sklizni) </a:t>
            </a:r>
          </a:p>
          <a:p>
            <a:r>
              <a:rPr lang="cs-CZ" dirty="0"/>
              <a:t>morfin – přibližně 10% hmotnosti surového opia, silné analgetikum, návykový</a:t>
            </a:r>
          </a:p>
          <a:p>
            <a:pPr lvl="1"/>
            <a:r>
              <a:rPr lang="cs-CZ" dirty="0"/>
              <a:t>heroin – derivát morfinu, návykový</a:t>
            </a:r>
          </a:p>
          <a:p>
            <a:r>
              <a:rPr lang="cs-CZ" dirty="0"/>
              <a:t>kodein – slabší účinky než morfin</a:t>
            </a:r>
          </a:p>
          <a:p>
            <a:r>
              <a:rPr lang="cs-CZ" dirty="0"/>
              <a:t>papaverin – uvolňuje stahy hladkého svalstva</a:t>
            </a:r>
          </a:p>
          <a:p>
            <a:endParaRPr lang="cs-CZ" dirty="0"/>
          </a:p>
          <a:p>
            <a:r>
              <a:rPr lang="cs-CZ" dirty="0" err="1"/>
              <a:t>glaucin</a:t>
            </a:r>
            <a:r>
              <a:rPr lang="cs-CZ" dirty="0"/>
              <a:t> – „nepravé opium“, proti kašli, antagonista adrenalinu</a:t>
            </a:r>
          </a:p>
          <a:p>
            <a:r>
              <a:rPr lang="cs-CZ" dirty="0"/>
              <a:t>narkotin (</a:t>
            </a:r>
            <a:r>
              <a:rPr lang="cs-CZ" dirty="0" err="1"/>
              <a:t>noskapin</a:t>
            </a:r>
            <a:r>
              <a:rPr lang="cs-CZ" dirty="0"/>
              <a:t>) – slabší narkotický a analgetický účinek (zesiluje účinky morfia)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128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02218-BB3F-4B39-B485-2D58E05A9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„opiová sklizeň“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3B969C-1D61-408F-B8AC-71668D044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experimenty – závislí narkomani</a:t>
            </a:r>
          </a:p>
          <a:p>
            <a:r>
              <a:rPr lang="cs-CZ" dirty="0"/>
              <a:t>z dozrávajícího máku se snaží (většinou) narkomané získat opiové mléko (latex)</a:t>
            </a:r>
          </a:p>
          <a:p>
            <a:r>
              <a:rPr lang="cs-CZ" dirty="0"/>
              <a:t>nařezávání makovic</a:t>
            </a:r>
          </a:p>
          <a:p>
            <a:r>
              <a:rPr lang="cs-CZ" dirty="0"/>
              <a:t>český mák oproti asijskému obsahuje minimum opiátu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97231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147</TotalTime>
  <Words>488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Mák</vt:lpstr>
      <vt:lpstr>Mák v čr</vt:lpstr>
      <vt:lpstr>vývoj pěstování máku v Čr v obdobích 1920 – 2018 (čsú)</vt:lpstr>
      <vt:lpstr>vývoj pěstování máku v čr v posledních letech (čsú)</vt:lpstr>
      <vt:lpstr>mák v evropě</vt:lpstr>
      <vt:lpstr>Mák ve světě</vt:lpstr>
      <vt:lpstr>legislativa v čr</vt:lpstr>
      <vt:lpstr>alkaloidy</vt:lpstr>
      <vt:lpstr>„opiová sklizeň“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Mák</dc:title>
  <dc:creator>Kristýna Jáglová</dc:creator>
  <cp:lastModifiedBy>Kristýna Jáglová</cp:lastModifiedBy>
  <cp:revision>12</cp:revision>
  <dcterms:created xsi:type="dcterms:W3CDTF">2020-03-30T13:46:41Z</dcterms:created>
  <dcterms:modified xsi:type="dcterms:W3CDTF">2020-03-30T16:14:06Z</dcterms:modified>
</cp:coreProperties>
</file>