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97945D6-FF8D-4AF7-A5C6-522825D1AF81}" type="datetimeFigureOut">
              <a:rPr lang="cs-CZ" smtClean="0"/>
              <a:t>21.5.2014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2244539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7945D6-FF8D-4AF7-A5C6-522825D1AF81}" type="datetimeFigureOut">
              <a:rPr lang="cs-CZ" smtClean="0"/>
              <a:t>21.5.2014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2796982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7945D6-FF8D-4AF7-A5C6-522825D1AF81}" type="datetimeFigureOut">
              <a:rPr lang="cs-CZ" smtClean="0"/>
              <a:t>21.5.2014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375422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7945D6-FF8D-4AF7-A5C6-522825D1AF81}" type="datetimeFigureOut">
              <a:rPr lang="cs-CZ" smtClean="0"/>
              <a:t>21.5.2014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115069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97945D6-FF8D-4AF7-A5C6-522825D1AF81}" type="datetimeFigureOut">
              <a:rPr lang="cs-CZ" smtClean="0"/>
              <a:t>21.5.2014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203780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97945D6-FF8D-4AF7-A5C6-522825D1AF81}" type="datetimeFigureOut">
              <a:rPr lang="cs-CZ" smtClean="0"/>
              <a:t>21.5.2014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2782930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97945D6-FF8D-4AF7-A5C6-522825D1AF81}" type="datetimeFigureOut">
              <a:rPr lang="cs-CZ" smtClean="0"/>
              <a:t>21.5.2014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376307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97945D6-FF8D-4AF7-A5C6-522825D1AF81}" type="datetimeFigureOut">
              <a:rPr lang="cs-CZ" smtClean="0"/>
              <a:t>21.5.2014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358308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97945D6-FF8D-4AF7-A5C6-522825D1AF81}" type="datetimeFigureOut">
              <a:rPr lang="cs-CZ" smtClean="0"/>
              <a:t>21.5.2014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3282700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97945D6-FF8D-4AF7-A5C6-522825D1AF81}" type="datetimeFigureOut">
              <a:rPr lang="cs-CZ" smtClean="0"/>
              <a:t>21.5.2014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1195651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97945D6-FF8D-4AF7-A5C6-522825D1AF81}" type="datetimeFigureOut">
              <a:rPr lang="cs-CZ" smtClean="0"/>
              <a:t>21.5.2014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B6ACE0-47E1-48A2-914F-F18EED1F6CC5}" type="slidenum">
              <a:rPr lang="cs-CZ" smtClean="0"/>
              <a:t>‹#›</a:t>
            </a:fld>
            <a:endParaRPr lang="cs-CZ"/>
          </a:p>
        </p:txBody>
      </p:sp>
    </p:spTree>
    <p:extLst>
      <p:ext uri="{BB962C8B-B14F-4D97-AF65-F5344CB8AC3E}">
        <p14:creationId xmlns:p14="http://schemas.microsoft.com/office/powerpoint/2010/main" val="231226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945D6-FF8D-4AF7-A5C6-522825D1AF81}" type="datetimeFigureOut">
              <a:rPr lang="cs-CZ" smtClean="0"/>
              <a:t>21.5.2014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6ACE0-47E1-48A2-914F-F18EED1F6CC5}" type="slidenum">
              <a:rPr lang="cs-CZ" smtClean="0"/>
              <a:t>‹#›</a:t>
            </a:fld>
            <a:endParaRPr lang="cs-CZ"/>
          </a:p>
        </p:txBody>
      </p:sp>
    </p:spTree>
    <p:extLst>
      <p:ext uri="{BB962C8B-B14F-4D97-AF65-F5344CB8AC3E}">
        <p14:creationId xmlns:p14="http://schemas.microsoft.com/office/powerpoint/2010/main" val="426147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971600" y="908720"/>
            <a:ext cx="7632848" cy="4524315"/>
          </a:xfrm>
          <a:prstGeom prst="rect">
            <a:avLst/>
          </a:prstGeom>
        </p:spPr>
        <p:txBody>
          <a:bodyPr wrap="square">
            <a:spAutoFit/>
          </a:bodyPr>
          <a:lstStyle/>
          <a:p>
            <a:r>
              <a:rPr lang="fr-CA" sz="2400" b="1" dirty="0" smtClean="0"/>
              <a:t>Théâtre québécois</a:t>
            </a:r>
            <a:endParaRPr lang="cs-CZ" sz="2400" b="1" dirty="0" smtClean="0"/>
          </a:p>
          <a:p>
            <a:r>
              <a:rPr lang="fr-CA" sz="2400" b="1" dirty="0" smtClean="0"/>
              <a:t>Petr </a:t>
            </a:r>
            <a:r>
              <a:rPr lang="fr-CA" sz="2400" b="1" dirty="0" err="1" smtClean="0"/>
              <a:t>Kyloušek</a:t>
            </a:r>
            <a:endParaRPr lang="cs-CZ" sz="2400" b="1" dirty="0" smtClean="0"/>
          </a:p>
          <a:p>
            <a:endParaRPr lang="cs-CZ" sz="2400" b="1" dirty="0"/>
          </a:p>
          <a:p>
            <a:r>
              <a:rPr lang="fr-CA" sz="2400" b="1" dirty="0"/>
              <a:t>I</a:t>
            </a:r>
            <a:r>
              <a:rPr lang="fr-CA" sz="2400" b="1" dirty="0" smtClean="0"/>
              <a:t>. </a:t>
            </a:r>
            <a:r>
              <a:rPr lang="fr-CA" sz="2400" b="1" dirty="0"/>
              <a:t>Théâtre en Nouvelle-France</a:t>
            </a:r>
            <a:endParaRPr lang="cs-CZ" sz="2400" dirty="0"/>
          </a:p>
          <a:p>
            <a:r>
              <a:rPr lang="fr-CA" sz="2400" b="1" dirty="0" smtClean="0"/>
              <a:t>I</a:t>
            </a:r>
            <a:r>
              <a:rPr lang="cs-CZ" sz="2400" b="1" dirty="0" smtClean="0"/>
              <a:t>I.</a:t>
            </a:r>
            <a:r>
              <a:rPr lang="fr-CA" sz="2400" b="1" dirty="0" smtClean="0"/>
              <a:t> </a:t>
            </a:r>
            <a:r>
              <a:rPr lang="fr-CA" sz="2400" b="1" dirty="0"/>
              <a:t>Théâtre canadien entre la Conquête et la Confédération (1760-1867)</a:t>
            </a:r>
            <a:endParaRPr lang="cs-CZ" sz="2400" dirty="0"/>
          </a:p>
          <a:p>
            <a:r>
              <a:rPr lang="cs-CZ" sz="2400" b="1" dirty="0" smtClean="0"/>
              <a:t>III.</a:t>
            </a:r>
            <a:r>
              <a:rPr lang="fr-CA" sz="2400" b="1" dirty="0" smtClean="0"/>
              <a:t> </a:t>
            </a:r>
            <a:r>
              <a:rPr lang="fr-CA" sz="2400" b="1" dirty="0"/>
              <a:t>Constitution du théâtre canadien français (1867-1930)</a:t>
            </a:r>
            <a:endParaRPr lang="cs-CZ" sz="2400" dirty="0"/>
          </a:p>
          <a:p>
            <a:r>
              <a:rPr lang="cs-CZ" sz="2400" b="1" dirty="0" smtClean="0"/>
              <a:t>IV</a:t>
            </a:r>
            <a:r>
              <a:rPr lang="fr-CA" sz="2400" b="1" dirty="0" smtClean="0"/>
              <a:t>. </a:t>
            </a:r>
            <a:r>
              <a:rPr lang="fr-CA" sz="2400" b="1" dirty="0"/>
              <a:t>Vers la modernité (1930-1960)</a:t>
            </a:r>
            <a:endParaRPr lang="cs-CZ" sz="2400" dirty="0"/>
          </a:p>
          <a:p>
            <a:r>
              <a:rPr lang="cs-CZ" sz="2400" b="1" dirty="0" smtClean="0"/>
              <a:t>V</a:t>
            </a:r>
            <a:r>
              <a:rPr lang="fr-CA" sz="2400" b="1" dirty="0" smtClean="0"/>
              <a:t>. </a:t>
            </a:r>
            <a:r>
              <a:rPr lang="fr-CA" sz="2400" b="1" dirty="0"/>
              <a:t>La Révolution tranquille et son influence sur le théâtre</a:t>
            </a:r>
            <a:endParaRPr lang="cs-CZ" sz="2400" dirty="0"/>
          </a:p>
          <a:p>
            <a:r>
              <a:rPr lang="cs-CZ" sz="2400" b="1" dirty="0" smtClean="0"/>
              <a:t>VI</a:t>
            </a:r>
            <a:r>
              <a:rPr lang="fr-CA" sz="2400" b="1" dirty="0" smtClean="0"/>
              <a:t>. </a:t>
            </a:r>
            <a:r>
              <a:rPr lang="fr-CA" sz="2400" b="1" dirty="0"/>
              <a:t>Situation du théâtre québécois après 1980</a:t>
            </a:r>
            <a:endParaRPr lang="cs-CZ" sz="2400" b="1" dirty="0"/>
          </a:p>
          <a:p>
            <a:endParaRPr lang="cs-CZ" sz="2400" dirty="0" smtClean="0"/>
          </a:p>
          <a:p>
            <a:endParaRPr lang="cs-CZ" sz="2400" dirty="0"/>
          </a:p>
        </p:txBody>
      </p:sp>
    </p:spTree>
    <p:extLst>
      <p:ext uri="{BB962C8B-B14F-4D97-AF65-F5344CB8AC3E}">
        <p14:creationId xmlns:p14="http://schemas.microsoft.com/office/powerpoint/2010/main" val="2390607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55576" y="620688"/>
            <a:ext cx="7704856" cy="4893647"/>
          </a:xfrm>
          <a:prstGeom prst="rect">
            <a:avLst/>
          </a:prstGeom>
        </p:spPr>
        <p:txBody>
          <a:bodyPr wrap="square">
            <a:spAutoFit/>
          </a:bodyPr>
          <a:lstStyle/>
          <a:p>
            <a:r>
              <a:rPr lang="fr-CA" sz="2400" b="1" dirty="0" smtClean="0"/>
              <a:t>Influence de Sarah Bernard et des acteurs français</a:t>
            </a:r>
          </a:p>
          <a:p>
            <a:endParaRPr lang="fr-CA" sz="2400" dirty="0" smtClean="0"/>
          </a:p>
          <a:p>
            <a:r>
              <a:rPr lang="fr-CA" sz="2400" dirty="0" smtClean="0"/>
              <a:t>Ses </a:t>
            </a:r>
            <a:r>
              <a:rPr lang="fr-CA" sz="2400" dirty="0"/>
              <a:t>retours répétés au Québec, avec un séjour ne dépassant jamais une semaine (décembre 1880, avril 1891, février 1896, novembre 1905, janvier 1911, juin 1911, octobre 1916, mars 1917), ont eu des conséquences </a:t>
            </a:r>
            <a:r>
              <a:rPr lang="fr-CA" sz="2400" dirty="0" smtClean="0"/>
              <a:t>multiples:</a:t>
            </a:r>
          </a:p>
          <a:p>
            <a:r>
              <a:rPr lang="fr-CA" sz="2400" dirty="0" smtClean="0"/>
              <a:t>- exemple de femme émancipée</a:t>
            </a:r>
          </a:p>
          <a:p>
            <a:r>
              <a:rPr lang="fr-CA" sz="2400" dirty="0" smtClean="0"/>
              <a:t>- dramaturgie osée: sa </a:t>
            </a:r>
            <a:r>
              <a:rPr lang="fr-CA" sz="2400" dirty="0"/>
              <a:t>toute première pièce </a:t>
            </a:r>
            <a:r>
              <a:rPr lang="fr-CA" sz="2400" i="1" dirty="0"/>
              <a:t>Adrienne Lecouvreur</a:t>
            </a:r>
            <a:r>
              <a:rPr lang="fr-CA" sz="2400" dirty="0"/>
              <a:t> (auteurs : Eugène Scribe et Ernest </a:t>
            </a:r>
            <a:r>
              <a:rPr lang="fr-CA" sz="2400" dirty="0" err="1"/>
              <a:t>Legouvé</a:t>
            </a:r>
            <a:r>
              <a:rPr lang="fr-CA" sz="2400" dirty="0"/>
              <a:t>), jouée à Montréal en pleine période de l’Avent (1890), a été jugée immorale par les autorités ecclésiastiques de Montréal et de Québec.</a:t>
            </a:r>
            <a:endParaRPr lang="fr-CA" sz="2400" dirty="0" smtClean="0"/>
          </a:p>
          <a:p>
            <a:r>
              <a:rPr lang="fr-CA" sz="2400" dirty="0" smtClean="0"/>
              <a:t>Résistance au Trust newyorkais en 1905.</a:t>
            </a:r>
            <a:endParaRPr lang="fr-CA" sz="2400" dirty="0"/>
          </a:p>
        </p:txBody>
      </p:sp>
    </p:spTree>
    <p:extLst>
      <p:ext uri="{BB962C8B-B14F-4D97-AF65-F5344CB8AC3E}">
        <p14:creationId xmlns:p14="http://schemas.microsoft.com/office/powerpoint/2010/main" val="147766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755576" y="692696"/>
            <a:ext cx="7848872" cy="5016758"/>
          </a:xfrm>
          <a:prstGeom prst="rect">
            <a:avLst/>
          </a:prstGeom>
        </p:spPr>
        <p:txBody>
          <a:bodyPr wrap="square">
            <a:spAutoFit/>
          </a:bodyPr>
          <a:lstStyle/>
          <a:p>
            <a:r>
              <a:rPr lang="fr-CA" sz="2000" b="1" dirty="0"/>
              <a:t>Production </a:t>
            </a:r>
            <a:r>
              <a:rPr lang="fr-CA" sz="2000" b="1" dirty="0" smtClean="0"/>
              <a:t>dramatique diversifiée</a:t>
            </a:r>
            <a:endParaRPr lang="fr-CA" sz="2000" dirty="0" smtClean="0"/>
          </a:p>
          <a:p>
            <a:pPr marL="285750" indent="-285750">
              <a:buFontTx/>
              <a:buChar char="-"/>
            </a:pPr>
            <a:r>
              <a:rPr lang="fr-CA" sz="2000" dirty="0" smtClean="0"/>
              <a:t>drame historique</a:t>
            </a:r>
          </a:p>
          <a:p>
            <a:pPr marL="285750" indent="-285750">
              <a:buFontTx/>
              <a:buChar char="-"/>
            </a:pPr>
            <a:r>
              <a:rPr lang="fr-CA" sz="2000" dirty="0" smtClean="0"/>
              <a:t>drame bourgeois</a:t>
            </a:r>
          </a:p>
          <a:p>
            <a:pPr marL="285750" indent="-285750">
              <a:buFontTx/>
              <a:buChar char="-"/>
            </a:pPr>
            <a:r>
              <a:rPr lang="fr-CA" sz="2000" dirty="0" smtClean="0"/>
              <a:t>comédie de boulevard</a:t>
            </a:r>
          </a:p>
          <a:p>
            <a:pPr marL="285750" indent="-285750">
              <a:buFontTx/>
              <a:buChar char="-"/>
            </a:pPr>
            <a:r>
              <a:rPr lang="fr-CA" sz="2000" dirty="0" smtClean="0"/>
              <a:t>vaudeville américain</a:t>
            </a:r>
          </a:p>
          <a:p>
            <a:pPr marL="285750" indent="-285750">
              <a:buFontTx/>
              <a:buChar char="-"/>
            </a:pPr>
            <a:r>
              <a:rPr lang="fr-CA" sz="2000" dirty="0" smtClean="0"/>
              <a:t>café-concert</a:t>
            </a:r>
          </a:p>
          <a:p>
            <a:pPr marL="285750" indent="-285750">
              <a:buFontTx/>
              <a:buChar char="-"/>
            </a:pPr>
            <a:r>
              <a:rPr lang="fr-CA" sz="2000" dirty="0" smtClean="0"/>
              <a:t>drame religieux: </a:t>
            </a:r>
            <a:r>
              <a:rPr lang="fr-CA" sz="2000" dirty="0"/>
              <a:t>Lorsque </a:t>
            </a:r>
            <a:r>
              <a:rPr lang="fr-CA" sz="2000" b="1" dirty="0"/>
              <a:t>Julien Daoust</a:t>
            </a:r>
            <a:r>
              <a:rPr lang="fr-CA" sz="2000" dirty="0"/>
              <a:t> crée, le 10 mars 1902 au Monument National, </a:t>
            </a:r>
            <a:r>
              <a:rPr lang="fr-CA" sz="2000" b="1" i="1" dirty="0"/>
              <a:t>La Passion</a:t>
            </a:r>
            <a:r>
              <a:rPr lang="fr-CA" sz="2000" dirty="0"/>
              <a:t> de </a:t>
            </a:r>
            <a:r>
              <a:rPr lang="fr-CA" sz="2000" b="1" dirty="0"/>
              <a:t>Germain Beaulieu</a:t>
            </a:r>
            <a:r>
              <a:rPr lang="fr-CA" sz="2000" dirty="0"/>
              <a:t>, la représentation de la figure du Christ, incarnée par Daoust, attire bien, par cette bravade contre l’un des interdits de l’Église, la condamnation officielle de l’arche­vêque de Montréal (comme d’ailleurs à New York et à Paris, pour les mêmes raisons), mais une tolérance de fait est appliquée. </a:t>
            </a:r>
            <a:r>
              <a:rPr lang="fr-CA" sz="2000" i="1" dirty="0"/>
              <a:t>La Passion</a:t>
            </a:r>
            <a:r>
              <a:rPr lang="fr-CA" sz="2000" dirty="0"/>
              <a:t> attire 40.000 spectateurs en quatre semaines en inaugurant la grande mode des drames religieux (</a:t>
            </a:r>
            <a:r>
              <a:rPr lang="fr-CA" sz="2000" i="1" dirty="0"/>
              <a:t>Le Triomphe de la Croix</a:t>
            </a:r>
            <a:r>
              <a:rPr lang="fr-CA" sz="2000" dirty="0"/>
              <a:t>, </a:t>
            </a:r>
            <a:r>
              <a:rPr lang="fr-CA" sz="2000" i="1" dirty="0"/>
              <a:t>Pour le Christ</a:t>
            </a:r>
            <a:r>
              <a:rPr lang="fr-CA" sz="2000" dirty="0"/>
              <a:t>, </a:t>
            </a:r>
            <a:r>
              <a:rPr lang="fr-CA" sz="2000" i="1" dirty="0"/>
              <a:t>Le Défenseur de la Foi</a:t>
            </a:r>
            <a:r>
              <a:rPr lang="fr-CA" sz="2000" dirty="0"/>
              <a:t>, </a:t>
            </a:r>
            <a:r>
              <a:rPr lang="fr-CA" sz="2000" i="1" dirty="0"/>
              <a:t>Le Rédempteur</a:t>
            </a:r>
            <a:r>
              <a:rPr lang="fr-CA" sz="2000" dirty="0"/>
              <a:t>), cette fois déjà sans le Christ représenté directement.</a:t>
            </a:r>
            <a:endParaRPr lang="cs-CZ" sz="2000" dirty="0"/>
          </a:p>
        </p:txBody>
      </p:sp>
    </p:spTree>
    <p:extLst>
      <p:ext uri="{BB962C8B-B14F-4D97-AF65-F5344CB8AC3E}">
        <p14:creationId xmlns:p14="http://schemas.microsoft.com/office/powerpoint/2010/main" val="2508398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971600" y="548680"/>
            <a:ext cx="7056784" cy="5324535"/>
          </a:xfrm>
          <a:prstGeom prst="rect">
            <a:avLst/>
          </a:prstGeom>
        </p:spPr>
        <p:txBody>
          <a:bodyPr wrap="square">
            <a:spAutoFit/>
          </a:bodyPr>
          <a:lstStyle/>
          <a:p>
            <a:r>
              <a:rPr lang="cs-CZ" sz="2000" b="1" dirty="0" smtClean="0"/>
              <a:t>IV</a:t>
            </a:r>
            <a:r>
              <a:rPr lang="fr-CA" sz="2000" b="1" dirty="0" smtClean="0"/>
              <a:t>. Vers la modernité (1930-1960)</a:t>
            </a:r>
          </a:p>
          <a:p>
            <a:r>
              <a:rPr lang="fr-CA" sz="2000" dirty="0" smtClean="0"/>
              <a:t>Crise du théâtre: concurrence du cinéma, crise économique, déclin des grandes scènes bourgeoises</a:t>
            </a:r>
          </a:p>
          <a:p>
            <a:endParaRPr lang="fr-CA" sz="2000" dirty="0"/>
          </a:p>
          <a:p>
            <a:r>
              <a:rPr lang="fr-CA" sz="2000" dirty="0" smtClean="0"/>
              <a:t>Vers le théâtre de qualité</a:t>
            </a:r>
          </a:p>
          <a:p>
            <a:r>
              <a:rPr lang="fr-CA" sz="2000" b="1" dirty="0" err="1"/>
              <a:t>Montreal</a:t>
            </a:r>
            <a:r>
              <a:rPr lang="fr-CA" sz="2000" b="1" dirty="0"/>
              <a:t> </a:t>
            </a:r>
            <a:r>
              <a:rPr lang="fr-CA" sz="2000" b="1" dirty="0" err="1"/>
              <a:t>Repertory</a:t>
            </a:r>
            <a:r>
              <a:rPr lang="fr-CA" sz="2000" b="1" dirty="0"/>
              <a:t> Theater</a:t>
            </a:r>
            <a:r>
              <a:rPr lang="fr-CA" sz="2000" dirty="0"/>
              <a:t> (1930, scène bilingue, créée et conduite par la dramaturge Martha Allan), le</a:t>
            </a:r>
            <a:r>
              <a:rPr lang="fr-CA" sz="2000" b="1" dirty="0"/>
              <a:t> Théâtre Stella</a:t>
            </a:r>
            <a:r>
              <a:rPr lang="fr-CA" sz="2000" dirty="0"/>
              <a:t> (1930-1935, dirigé par Fred Barry et Albert Duquesne alias Albert Simard</a:t>
            </a:r>
            <a:r>
              <a:rPr lang="fr-CA" sz="2000" dirty="0" smtClean="0"/>
              <a:t>).</a:t>
            </a:r>
          </a:p>
          <a:p>
            <a:r>
              <a:rPr lang="fr-CA" sz="2000" dirty="0" smtClean="0"/>
              <a:t>Un </a:t>
            </a:r>
            <a:r>
              <a:rPr lang="fr-CA" sz="2000" dirty="0"/>
              <a:t>autre pôle de qualité se constitue autour du père </a:t>
            </a:r>
            <a:r>
              <a:rPr lang="fr-CA" sz="2000" b="1" dirty="0"/>
              <a:t>Émile Legault</a:t>
            </a:r>
            <a:r>
              <a:rPr lang="fr-CA" sz="2000" dirty="0"/>
              <a:t> et du</a:t>
            </a:r>
            <a:r>
              <a:rPr lang="fr-CA" sz="2000" b="1" dirty="0"/>
              <a:t> </a:t>
            </a:r>
            <a:r>
              <a:rPr lang="fr-CA" sz="2000" dirty="0"/>
              <a:t>jésuite </a:t>
            </a:r>
            <a:r>
              <a:rPr lang="fr-CA" sz="2000" b="1" dirty="0"/>
              <a:t>Paul Bélanger</a:t>
            </a:r>
            <a:r>
              <a:rPr lang="fr-CA" sz="2000" dirty="0"/>
              <a:t> qui ont fondé dirigé une troupe d’amateurs du Collège Saint- Laurent – les </a:t>
            </a:r>
            <a:r>
              <a:rPr lang="fr-CA" sz="2000" b="1" i="1" dirty="0"/>
              <a:t>Compagnons de Saint-Laurent</a:t>
            </a:r>
            <a:r>
              <a:rPr lang="fr-CA" sz="2000" dirty="0"/>
              <a:t> (1937-1952) qui sera non seulement un centre de formation des futurs grands </a:t>
            </a:r>
            <a:r>
              <a:rPr lang="fr-CA" sz="2000" dirty="0" smtClean="0"/>
              <a:t>acteurs, </a:t>
            </a:r>
            <a:r>
              <a:rPr lang="fr-CA" sz="2000" dirty="0"/>
              <a:t>metteurs en scènes et dramaturges professionnels, mais aussi un centre de réflexion théorique et critique grâce à la revue </a:t>
            </a:r>
            <a:r>
              <a:rPr lang="fr-CA" sz="2000" i="1" dirty="0"/>
              <a:t>Cahiers des </a:t>
            </a:r>
            <a:r>
              <a:rPr lang="fr-CA" sz="2000" i="1" dirty="0" err="1"/>
              <a:t>Compagons</a:t>
            </a:r>
            <a:r>
              <a:rPr lang="fr-CA" sz="2000" dirty="0"/>
              <a:t> (1944-1947).</a:t>
            </a:r>
            <a:endParaRPr lang="cs-CZ" sz="2000" dirty="0"/>
          </a:p>
        </p:txBody>
      </p:sp>
    </p:spTree>
    <p:extLst>
      <p:ext uri="{BB962C8B-B14F-4D97-AF65-F5344CB8AC3E}">
        <p14:creationId xmlns:p14="http://schemas.microsoft.com/office/powerpoint/2010/main" val="161289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548680"/>
            <a:ext cx="7704856" cy="6001643"/>
          </a:xfrm>
          <a:prstGeom prst="rect">
            <a:avLst/>
          </a:prstGeom>
        </p:spPr>
        <p:txBody>
          <a:bodyPr wrap="square">
            <a:spAutoFit/>
          </a:bodyPr>
          <a:lstStyle/>
          <a:p>
            <a:r>
              <a:rPr lang="fr-CA" sz="2400" b="1" dirty="0" smtClean="0"/>
              <a:t>Nouvelles conceptions dramaturgiques</a:t>
            </a:r>
          </a:p>
          <a:p>
            <a:endParaRPr lang="fr-CA" sz="2400" dirty="0" smtClean="0"/>
          </a:p>
          <a:p>
            <a:r>
              <a:rPr lang="fr-CA" sz="2400" dirty="0" smtClean="0"/>
              <a:t>Jacques </a:t>
            </a:r>
            <a:r>
              <a:rPr lang="fr-CA" sz="2400" dirty="0"/>
              <a:t>Copeau, Lugné-Poe, Pierre-Louis Jouvet, Charles Dullin, mais aussi Constantin </a:t>
            </a:r>
            <a:r>
              <a:rPr lang="fr-CA" sz="2400" dirty="0" err="1"/>
              <a:t>Serguéïévitch</a:t>
            </a:r>
            <a:r>
              <a:rPr lang="fr-CA" sz="2400" dirty="0"/>
              <a:t> </a:t>
            </a:r>
            <a:r>
              <a:rPr lang="fr-CA" sz="2400" dirty="0" smtClean="0"/>
              <a:t>Stanislavski</a:t>
            </a:r>
          </a:p>
          <a:p>
            <a:endParaRPr lang="fr-CA" sz="2400" dirty="0" smtClean="0"/>
          </a:p>
          <a:p>
            <a:r>
              <a:rPr lang="fr-CA" sz="2400" dirty="0" smtClean="0"/>
              <a:t>Présence des acteurs français: </a:t>
            </a:r>
            <a:r>
              <a:rPr lang="fr-CA" sz="2400" dirty="0"/>
              <a:t>Jean </a:t>
            </a:r>
            <a:r>
              <a:rPr lang="fr-CA" sz="2400" dirty="0" smtClean="0"/>
              <a:t>Vilar, </a:t>
            </a:r>
            <a:r>
              <a:rPr lang="fr-CA" sz="2400" dirty="0" err="1"/>
              <a:t>Ludmila</a:t>
            </a:r>
            <a:r>
              <a:rPr lang="fr-CA" sz="2400" dirty="0"/>
              <a:t> </a:t>
            </a:r>
            <a:r>
              <a:rPr lang="fr-CA" sz="2400" dirty="0" smtClean="0"/>
              <a:t>Pitoëff; </a:t>
            </a:r>
            <a:r>
              <a:rPr lang="fr-CA" sz="2400" dirty="0"/>
              <a:t>Louis Jouvet </a:t>
            </a:r>
            <a:r>
              <a:rPr lang="fr-CA" sz="2400" dirty="0" smtClean="0"/>
              <a:t>en </a:t>
            </a:r>
            <a:r>
              <a:rPr lang="fr-CA" sz="2400" dirty="0"/>
              <a:t>1948, suivi par la troupe de Jean-Louis Barrault (1952), par le </a:t>
            </a:r>
            <a:r>
              <a:rPr lang="fr-CA" sz="2400" i="1" dirty="0"/>
              <a:t>Théâtre National Populaire</a:t>
            </a:r>
            <a:r>
              <a:rPr lang="fr-CA" sz="2400" dirty="0"/>
              <a:t>, avec Jean Vilar et Gérard Philippe (1954), et par la </a:t>
            </a:r>
            <a:r>
              <a:rPr lang="fr-CA" sz="2400" i="1" dirty="0"/>
              <a:t>Comédie française</a:t>
            </a:r>
            <a:r>
              <a:rPr lang="fr-CA" sz="2400" dirty="0"/>
              <a:t> (1955</a:t>
            </a:r>
            <a:r>
              <a:rPr lang="fr-CA" sz="2400" dirty="0" smtClean="0"/>
              <a:t>)</a:t>
            </a:r>
          </a:p>
          <a:p>
            <a:endParaRPr lang="fr-CA" sz="2400" dirty="0"/>
          </a:p>
          <a:p>
            <a:r>
              <a:rPr lang="fr-CA" sz="2400" b="1" dirty="0" smtClean="0"/>
              <a:t>Naissance des dramaturgies canadiennes</a:t>
            </a:r>
            <a:endParaRPr lang="fr-CA" sz="2400" dirty="0" smtClean="0"/>
          </a:p>
          <a:p>
            <a:r>
              <a:rPr lang="fr-CA" sz="2400" dirty="0" smtClean="0"/>
              <a:t>Gratien Gélinas</a:t>
            </a:r>
          </a:p>
          <a:p>
            <a:r>
              <a:rPr lang="fr-CA" sz="2400" dirty="0" smtClean="0"/>
              <a:t>Claude </a:t>
            </a:r>
            <a:r>
              <a:rPr lang="fr-CA" sz="2400" dirty="0" err="1" smtClean="0"/>
              <a:t>Gauvreau</a:t>
            </a:r>
            <a:r>
              <a:rPr lang="fr-CA" sz="2400" dirty="0" smtClean="0"/>
              <a:t>: Refus global</a:t>
            </a:r>
          </a:p>
          <a:p>
            <a:endParaRPr lang="fr-CA" sz="2400" dirty="0" smtClean="0"/>
          </a:p>
          <a:p>
            <a:endParaRPr lang="cs-CZ" sz="2400" dirty="0"/>
          </a:p>
        </p:txBody>
      </p:sp>
    </p:spTree>
    <p:extLst>
      <p:ext uri="{BB962C8B-B14F-4D97-AF65-F5344CB8AC3E}">
        <p14:creationId xmlns:p14="http://schemas.microsoft.com/office/powerpoint/2010/main" val="1927055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692696"/>
            <a:ext cx="7848872" cy="4708981"/>
          </a:xfrm>
          <a:prstGeom prst="rect">
            <a:avLst/>
          </a:prstGeom>
        </p:spPr>
        <p:txBody>
          <a:bodyPr wrap="square">
            <a:spAutoFit/>
          </a:bodyPr>
          <a:lstStyle/>
          <a:p>
            <a:r>
              <a:rPr lang="fr-CA" sz="2000" b="1" dirty="0" smtClean="0"/>
              <a:t>Diversification des scènes</a:t>
            </a:r>
          </a:p>
          <a:p>
            <a:r>
              <a:rPr lang="fr-CA" sz="2000" b="1" dirty="0" smtClean="0"/>
              <a:t>Grands théâtres</a:t>
            </a:r>
            <a:endParaRPr lang="fr-CA" sz="2000" b="1" dirty="0"/>
          </a:p>
          <a:p>
            <a:r>
              <a:rPr lang="fr-CA" sz="2000" b="1" dirty="0" smtClean="0"/>
              <a:t>Le </a:t>
            </a:r>
            <a:r>
              <a:rPr lang="fr-CA" sz="2000" b="1" dirty="0"/>
              <a:t>Théâtre du Rideau Vert</a:t>
            </a:r>
            <a:r>
              <a:rPr lang="fr-CA" sz="2000" dirty="0"/>
              <a:t> (1948), </a:t>
            </a:r>
            <a:r>
              <a:rPr lang="fr-CA" sz="2000" b="1" dirty="0"/>
              <a:t>Jeune-Scène</a:t>
            </a:r>
            <a:r>
              <a:rPr lang="fr-CA" sz="2000" dirty="0"/>
              <a:t> (1950; Marcel Dubé), </a:t>
            </a:r>
            <a:r>
              <a:rPr lang="fr-CA" sz="2000" b="1" dirty="0"/>
              <a:t>Théâtre du Nouveau Monde</a:t>
            </a:r>
            <a:r>
              <a:rPr lang="fr-CA" sz="2000" dirty="0"/>
              <a:t> (1951), </a:t>
            </a:r>
            <a:r>
              <a:rPr lang="fr-CA" sz="2000" b="1" dirty="0"/>
              <a:t>Comédie-Canadienne</a:t>
            </a:r>
            <a:r>
              <a:rPr lang="fr-CA" sz="2000" dirty="0"/>
              <a:t> (1958, fondée par Gélinas) et </a:t>
            </a:r>
            <a:r>
              <a:rPr lang="fr-CA" sz="2000" b="1" dirty="0"/>
              <a:t>Théâtre Populaire de Québec</a:t>
            </a:r>
            <a:r>
              <a:rPr lang="fr-CA" sz="2000" dirty="0"/>
              <a:t> (1963; création qui n’est pas sans rappeler le TNP de Jean Vilar à Paris; la spécificité du TPQ consistait à ne disposer d’aucune scène fixe, mais d’organiser ses représentations en tournée permanente à travers le pays</a:t>
            </a:r>
            <a:r>
              <a:rPr lang="fr-CA" sz="2000" dirty="0" smtClean="0"/>
              <a:t>).</a:t>
            </a:r>
          </a:p>
          <a:p>
            <a:endParaRPr lang="fr-CA" sz="2000" dirty="0"/>
          </a:p>
          <a:p>
            <a:r>
              <a:rPr lang="fr-CA" sz="2000" b="1" dirty="0" smtClean="0"/>
              <a:t>Scènes expérimentales</a:t>
            </a:r>
            <a:endParaRPr lang="fr-CA" sz="2000" dirty="0" smtClean="0"/>
          </a:p>
          <a:p>
            <a:r>
              <a:rPr lang="fr-CA" sz="2000" b="1" dirty="0"/>
              <a:t>« théâtres de poche </a:t>
            </a:r>
            <a:r>
              <a:rPr lang="fr-CA" sz="2000" b="1" dirty="0" smtClean="0"/>
              <a:t>»</a:t>
            </a:r>
            <a:r>
              <a:rPr lang="fr-CA" sz="2000" dirty="0" smtClean="0"/>
              <a:t> : </a:t>
            </a:r>
            <a:r>
              <a:rPr lang="fr-CA" sz="2000" dirty="0"/>
              <a:t>les </a:t>
            </a:r>
            <a:r>
              <a:rPr lang="fr-CA" sz="2000" b="1" dirty="0"/>
              <a:t>Apprentis-Sorciers</a:t>
            </a:r>
            <a:r>
              <a:rPr lang="fr-CA" sz="2000" dirty="0"/>
              <a:t> (1954), les </a:t>
            </a:r>
            <a:r>
              <a:rPr lang="fr-CA" sz="2000" b="1" dirty="0"/>
              <a:t>Saltimbanques</a:t>
            </a:r>
            <a:r>
              <a:rPr lang="fr-CA" sz="2000" dirty="0"/>
              <a:t> (1962, fondés par les dissidents des Apprentis-Sorciers), </a:t>
            </a:r>
            <a:r>
              <a:rPr lang="fr-CA" sz="2000" b="1" dirty="0"/>
              <a:t>Théâtre de </a:t>
            </a:r>
            <a:r>
              <a:rPr lang="fr-CA" sz="2000" b="1" dirty="0" err="1"/>
              <a:t>Quat’Sous</a:t>
            </a:r>
            <a:r>
              <a:rPr lang="fr-CA" sz="2000" dirty="0"/>
              <a:t> (1954), </a:t>
            </a:r>
            <a:r>
              <a:rPr lang="fr-CA" sz="2000" b="1" dirty="0"/>
              <a:t>Théâtre de Dix-Heures</a:t>
            </a:r>
            <a:r>
              <a:rPr lang="fr-CA" sz="2000" dirty="0"/>
              <a:t> (1956),</a:t>
            </a:r>
            <a:r>
              <a:rPr lang="fr-CA" sz="2000" b="1" dirty="0"/>
              <a:t> Égrégore</a:t>
            </a:r>
            <a:r>
              <a:rPr lang="fr-CA" sz="2000" dirty="0"/>
              <a:t> (1959). À Québec ce seront</a:t>
            </a:r>
            <a:r>
              <a:rPr lang="fr-CA" sz="2000" i="1" dirty="0"/>
              <a:t> </a:t>
            </a:r>
            <a:r>
              <a:rPr lang="fr-CA" sz="2000" b="1" dirty="0"/>
              <a:t>La </a:t>
            </a:r>
            <a:r>
              <a:rPr lang="fr-CA" sz="2000" b="1" dirty="0" err="1"/>
              <a:t>Fenière</a:t>
            </a:r>
            <a:r>
              <a:rPr lang="fr-CA" sz="2000" dirty="0"/>
              <a:t>, </a:t>
            </a:r>
            <a:r>
              <a:rPr lang="fr-CA" sz="2000" b="1" dirty="0"/>
              <a:t>L’Estoc</a:t>
            </a:r>
            <a:r>
              <a:rPr lang="fr-CA" sz="2000" dirty="0"/>
              <a:t> (1957) et </a:t>
            </a:r>
            <a:r>
              <a:rPr lang="fr-CA" sz="2000" b="1" dirty="0"/>
              <a:t>Petit Théâtre de la Basoche</a:t>
            </a:r>
            <a:r>
              <a:rPr lang="fr-CA" sz="2000" dirty="0"/>
              <a:t> (1958), à Sherbrooke </a:t>
            </a:r>
            <a:r>
              <a:rPr lang="fr-CA" sz="2000" b="1" dirty="0"/>
              <a:t>Atelier</a:t>
            </a:r>
            <a:r>
              <a:rPr lang="fr-CA" sz="2000" dirty="0"/>
              <a:t> (1960).</a:t>
            </a:r>
            <a:endParaRPr lang="cs-CZ" sz="2000" b="1" dirty="0"/>
          </a:p>
        </p:txBody>
      </p:sp>
    </p:spTree>
    <p:extLst>
      <p:ext uri="{BB962C8B-B14F-4D97-AF65-F5344CB8AC3E}">
        <p14:creationId xmlns:p14="http://schemas.microsoft.com/office/powerpoint/2010/main" val="4214911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971600" y="620689"/>
            <a:ext cx="7560840" cy="5632311"/>
          </a:xfrm>
          <a:prstGeom prst="rect">
            <a:avLst/>
          </a:prstGeom>
        </p:spPr>
        <p:txBody>
          <a:bodyPr wrap="square">
            <a:spAutoFit/>
          </a:bodyPr>
          <a:lstStyle/>
          <a:p>
            <a:r>
              <a:rPr lang="cs-CZ" sz="2000" b="1" dirty="0" smtClean="0"/>
              <a:t>V</a:t>
            </a:r>
            <a:r>
              <a:rPr lang="fr-CA" sz="2000" b="1" dirty="0" smtClean="0"/>
              <a:t>. La Révolution tranquille et son influence sur le théâtre</a:t>
            </a:r>
          </a:p>
          <a:p>
            <a:endParaRPr lang="fr-CA" sz="2000" b="1" dirty="0"/>
          </a:p>
          <a:p>
            <a:r>
              <a:rPr lang="fr-CA" sz="2000" b="1" dirty="0" smtClean="0"/>
              <a:t>Financement public</a:t>
            </a:r>
          </a:p>
          <a:p>
            <a:r>
              <a:rPr lang="fr-CA" sz="2000" dirty="0"/>
              <a:t>Au niveau fédéral, le gouvernement libéral de Louis Stephen Saint-Laurent crée le </a:t>
            </a:r>
            <a:r>
              <a:rPr lang="fr-CA" sz="2000" i="1" dirty="0"/>
              <a:t>Canada Council for the Arts</a:t>
            </a:r>
            <a:r>
              <a:rPr lang="fr-CA" sz="2000" dirty="0"/>
              <a:t>, </a:t>
            </a:r>
            <a:r>
              <a:rPr lang="fr-CA" sz="2000" i="1" dirty="0"/>
              <a:t>Conseil des Arts du Canada</a:t>
            </a:r>
            <a:r>
              <a:rPr lang="fr-CA" sz="2000" dirty="0"/>
              <a:t> qui dès, 1957, subventionne le </a:t>
            </a:r>
            <a:r>
              <a:rPr lang="fr-CA" sz="2000" i="1" dirty="0"/>
              <a:t>Théâtre du Nouveau monde</a:t>
            </a:r>
            <a:r>
              <a:rPr lang="fr-CA" sz="2000" dirty="0"/>
              <a:t>, </a:t>
            </a:r>
            <a:r>
              <a:rPr lang="fr-CA" sz="2000" i="1" dirty="0" err="1"/>
              <a:t>Montreal</a:t>
            </a:r>
            <a:r>
              <a:rPr lang="fr-CA" sz="2000" i="1" dirty="0"/>
              <a:t> </a:t>
            </a:r>
            <a:r>
              <a:rPr lang="fr-CA" sz="2000" i="1" dirty="0" err="1"/>
              <a:t>Repertory</a:t>
            </a:r>
            <a:r>
              <a:rPr lang="fr-CA" sz="2000" i="1" dirty="0"/>
              <a:t> </a:t>
            </a:r>
            <a:r>
              <a:rPr lang="fr-CA" sz="2000" i="1" dirty="0" err="1"/>
              <a:t>Theatre</a:t>
            </a:r>
            <a:r>
              <a:rPr lang="fr-CA" sz="2000" dirty="0"/>
              <a:t> et </a:t>
            </a:r>
            <a:r>
              <a:rPr lang="fr-CA" sz="2000" i="1" dirty="0"/>
              <a:t>Comédie-Canadienne</a:t>
            </a:r>
            <a:r>
              <a:rPr lang="fr-CA" sz="2000" dirty="0" smtClean="0"/>
              <a:t>.</a:t>
            </a:r>
          </a:p>
          <a:p>
            <a:r>
              <a:rPr lang="fr-CA" sz="2000" dirty="0" smtClean="0"/>
              <a:t>À partir des années 1960 le financement provincial</a:t>
            </a:r>
            <a:endParaRPr lang="fr-CA" sz="2000" dirty="0"/>
          </a:p>
          <a:p>
            <a:r>
              <a:rPr lang="fr-CA" sz="2000" dirty="0"/>
              <a:t>Un Ministère québécois de la </a:t>
            </a:r>
            <a:r>
              <a:rPr lang="fr-CA" sz="2000" b="1" dirty="0"/>
              <a:t>Culture</a:t>
            </a:r>
            <a:r>
              <a:rPr lang="fr-CA" sz="2000" dirty="0"/>
              <a:t> et un Ministère québécois de l’</a:t>
            </a:r>
            <a:r>
              <a:rPr lang="fr-CA" sz="2000" b="1" dirty="0"/>
              <a:t>Éducation</a:t>
            </a:r>
            <a:r>
              <a:rPr lang="fr-CA" sz="2000" dirty="0"/>
              <a:t> sont constitués. Ceux-ci confient à </a:t>
            </a:r>
            <a:r>
              <a:rPr lang="fr-CA" sz="2000" b="1" dirty="0"/>
              <a:t>Jean Gascon</a:t>
            </a:r>
            <a:r>
              <a:rPr lang="fr-CA" sz="2000" dirty="0"/>
              <a:t> la création, en 1960, de l’</a:t>
            </a:r>
            <a:r>
              <a:rPr lang="fr-CA" sz="2000" b="1" dirty="0"/>
              <a:t>École nationale de théâtre/National </a:t>
            </a:r>
            <a:r>
              <a:rPr lang="fr-CA" sz="2000" b="1" dirty="0" err="1"/>
              <a:t>Theatre</a:t>
            </a:r>
            <a:r>
              <a:rPr lang="fr-CA" sz="2000" b="1" dirty="0"/>
              <a:t> </a:t>
            </a:r>
            <a:r>
              <a:rPr lang="fr-CA" sz="2000" b="1" dirty="0" err="1"/>
              <a:t>School</a:t>
            </a:r>
            <a:r>
              <a:rPr lang="fr-CA" sz="2000" dirty="0"/>
              <a:t>. Le modèle en a été le Old Vic </a:t>
            </a:r>
            <a:r>
              <a:rPr lang="fr-CA" sz="2000" dirty="0" err="1"/>
              <a:t>Theatre</a:t>
            </a:r>
            <a:r>
              <a:rPr lang="fr-CA" sz="2000" dirty="0"/>
              <a:t> </a:t>
            </a:r>
            <a:r>
              <a:rPr lang="fr-CA" sz="2000" dirty="0" err="1"/>
              <a:t>School</a:t>
            </a:r>
            <a:r>
              <a:rPr lang="fr-CA" sz="2000" dirty="0"/>
              <a:t> of London, dirigé Michel Saint-Denis, neveu et élève de Jacques Copeau</a:t>
            </a:r>
            <a:r>
              <a:rPr lang="fr-CA" sz="2000" dirty="0" smtClean="0"/>
              <a:t>.</a:t>
            </a:r>
          </a:p>
          <a:p>
            <a:endParaRPr lang="fr-CA" sz="2000" dirty="0"/>
          </a:p>
          <a:p>
            <a:r>
              <a:rPr lang="fr-CA" sz="2000" dirty="0"/>
              <a:t>Deux périodiques de critique et de réflexion théorique paraissent : </a:t>
            </a:r>
            <a:r>
              <a:rPr lang="fr-CA" sz="2000" i="1" dirty="0"/>
              <a:t>Canada Drama/Art dramatique canadien</a:t>
            </a:r>
            <a:r>
              <a:rPr lang="fr-CA" sz="2000" dirty="0"/>
              <a:t> (1975) et </a:t>
            </a:r>
            <a:r>
              <a:rPr lang="fr-CA" sz="2000" i="1" dirty="0"/>
              <a:t>Cahiers de théâtre Jeu</a:t>
            </a:r>
            <a:r>
              <a:rPr lang="fr-CA" sz="2000" dirty="0"/>
              <a:t> (1976). </a:t>
            </a:r>
            <a:endParaRPr lang="cs-CZ" sz="2000" dirty="0"/>
          </a:p>
          <a:p>
            <a:endParaRPr lang="cs-CZ" sz="2000" dirty="0"/>
          </a:p>
        </p:txBody>
      </p:sp>
    </p:spTree>
    <p:extLst>
      <p:ext uri="{BB962C8B-B14F-4D97-AF65-F5344CB8AC3E}">
        <p14:creationId xmlns:p14="http://schemas.microsoft.com/office/powerpoint/2010/main" val="2092372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55576" y="620689"/>
            <a:ext cx="8064896" cy="3416320"/>
          </a:xfrm>
          <a:prstGeom prst="rect">
            <a:avLst/>
          </a:prstGeom>
        </p:spPr>
        <p:txBody>
          <a:bodyPr wrap="square">
            <a:spAutoFit/>
          </a:bodyPr>
          <a:lstStyle/>
          <a:p>
            <a:r>
              <a:rPr lang="fr-CA" sz="2400" dirty="0"/>
              <a:t>Les paroles de Robert </a:t>
            </a:r>
            <a:r>
              <a:rPr lang="fr-CA" sz="2400" dirty="0" err="1"/>
              <a:t>Gurik</a:t>
            </a:r>
            <a:r>
              <a:rPr lang="fr-CA" sz="2400" dirty="0"/>
              <a:t> attestent l’assurance des artistes québécois : « </a:t>
            </a:r>
            <a:r>
              <a:rPr lang="fr-CA" sz="2400" i="1" dirty="0"/>
              <a:t>Il y a à Montréal présentement vingt-cinq jeunes auteurs dramatiques. Qu’il y ait seulement cinq qui aient du talent, et cette ville devient une des capitales mondiales du théâtre. »</a:t>
            </a:r>
            <a:r>
              <a:rPr lang="fr-CA" sz="2400" baseline="30000" dirty="0"/>
              <a:t> </a:t>
            </a:r>
            <a:r>
              <a:rPr lang="fr-CA" sz="2400" dirty="0"/>
              <a:t>La période 1965-1972 marque le haut de la vague : 110 pièces mises en scène et publiées, 50 publiées seulement, 225 mise en scène seulement, 135 pièces jouées à la radio, plus d’une vingtaine à la télévision.</a:t>
            </a:r>
            <a:r>
              <a:rPr lang="cs-CZ" sz="2400" dirty="0" smtClean="0">
                <a:effectLst/>
              </a:rPr>
              <a:t> </a:t>
            </a:r>
            <a:r>
              <a:rPr lang="cs-CZ" sz="2400" dirty="0" err="1"/>
              <a:t>Cité</a:t>
            </a:r>
            <a:r>
              <a:rPr lang="cs-CZ" sz="2400" dirty="0"/>
              <a:t> par </a:t>
            </a:r>
            <a:r>
              <a:rPr lang="cs-CZ" sz="2400" dirty="0" err="1"/>
              <a:t>Pierre</a:t>
            </a:r>
            <a:r>
              <a:rPr lang="cs-CZ" sz="2400" dirty="0"/>
              <a:t> </a:t>
            </a:r>
            <a:r>
              <a:rPr lang="cs-CZ" sz="2400" dirty="0" err="1"/>
              <a:t>Desrosiers</a:t>
            </a:r>
            <a:r>
              <a:rPr lang="cs-CZ" sz="2400" dirty="0"/>
              <a:t> </a:t>
            </a:r>
            <a:r>
              <a:rPr lang="cs-CZ" sz="2400" dirty="0" err="1"/>
              <a:t>dans</a:t>
            </a:r>
            <a:r>
              <a:rPr lang="cs-CZ" sz="2400" dirty="0"/>
              <a:t> </a:t>
            </a:r>
            <a:r>
              <a:rPr lang="cs-CZ" sz="2400" i="1" dirty="0" err="1"/>
              <a:t>Culture</a:t>
            </a:r>
            <a:r>
              <a:rPr lang="cs-CZ" sz="2400" i="1" dirty="0"/>
              <a:t> </a:t>
            </a:r>
            <a:r>
              <a:rPr lang="cs-CZ" sz="2400" i="1" dirty="0" err="1"/>
              <a:t>vivante</a:t>
            </a:r>
            <a:r>
              <a:rPr lang="cs-CZ" sz="2400" dirty="0"/>
              <a:t>, n</a:t>
            </a:r>
            <a:r>
              <a:rPr lang="cs-CZ" sz="2400" baseline="30000" dirty="0"/>
              <a:t>o</a:t>
            </a:r>
            <a:r>
              <a:rPr lang="cs-CZ" sz="2400" dirty="0"/>
              <a:t>. 5, 1967, p. 76.</a:t>
            </a:r>
          </a:p>
        </p:txBody>
      </p:sp>
    </p:spTree>
    <p:extLst>
      <p:ext uri="{BB962C8B-B14F-4D97-AF65-F5344CB8AC3E}">
        <p14:creationId xmlns:p14="http://schemas.microsoft.com/office/powerpoint/2010/main" val="1483650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683568" y="620688"/>
            <a:ext cx="7632848" cy="2308324"/>
          </a:xfrm>
          <a:prstGeom prst="rect">
            <a:avLst/>
          </a:prstGeom>
        </p:spPr>
        <p:txBody>
          <a:bodyPr wrap="square">
            <a:spAutoFit/>
          </a:bodyPr>
          <a:lstStyle/>
          <a:p>
            <a:r>
              <a:rPr lang="cs-CZ" sz="2400" b="1" dirty="0" smtClean="0"/>
              <a:t>VI</a:t>
            </a:r>
            <a:r>
              <a:rPr lang="fr-CA" sz="2400" b="1" dirty="0" smtClean="0"/>
              <a:t>. Situation du théâtre québécois après 1980</a:t>
            </a:r>
          </a:p>
          <a:p>
            <a:endParaRPr lang="fr-CA" sz="2400" b="1" dirty="0"/>
          </a:p>
          <a:p>
            <a:r>
              <a:rPr lang="fr-CA" sz="2400" b="1" dirty="0" smtClean="0"/>
              <a:t>Nouveauté: ouverture à l’altérité</a:t>
            </a:r>
          </a:p>
          <a:p>
            <a:r>
              <a:rPr lang="fr-CA" sz="2400" dirty="0" smtClean="0"/>
              <a:t>altérité féministe et homosexuelle</a:t>
            </a:r>
          </a:p>
          <a:p>
            <a:r>
              <a:rPr lang="fr-CA" sz="2400" dirty="0" smtClean="0"/>
              <a:t>altérité immigrée</a:t>
            </a:r>
          </a:p>
          <a:p>
            <a:r>
              <a:rPr lang="fr-CA" sz="2400" dirty="0" smtClean="0"/>
              <a:t>altérité amérindienne</a:t>
            </a:r>
            <a:endParaRPr lang="cs-CZ" sz="2400" dirty="0"/>
          </a:p>
        </p:txBody>
      </p:sp>
    </p:spTree>
    <p:extLst>
      <p:ext uri="{BB962C8B-B14F-4D97-AF65-F5344CB8AC3E}">
        <p14:creationId xmlns:p14="http://schemas.microsoft.com/office/powerpoint/2010/main" val="2247525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83568" y="620688"/>
            <a:ext cx="8280920" cy="5940088"/>
          </a:xfrm>
          <a:prstGeom prst="rect">
            <a:avLst/>
          </a:prstGeom>
        </p:spPr>
        <p:txBody>
          <a:bodyPr wrap="square">
            <a:spAutoFit/>
          </a:bodyPr>
          <a:lstStyle/>
          <a:p>
            <a:r>
              <a:rPr lang="fr-CA" sz="2000" b="1" dirty="0" smtClean="0"/>
              <a:t>I. Théâtre en Nouvelle-France</a:t>
            </a:r>
            <a:endParaRPr lang="cs-CZ" sz="2000" dirty="0" smtClean="0"/>
          </a:p>
          <a:p>
            <a:endParaRPr lang="cs-CZ" sz="2000" dirty="0" smtClean="0"/>
          </a:p>
          <a:p>
            <a:r>
              <a:rPr lang="fr-CA" sz="2000" dirty="0" smtClean="0"/>
              <a:t>Port-Royal </a:t>
            </a:r>
            <a:r>
              <a:rPr lang="fr-CA" sz="2000" dirty="0"/>
              <a:t>en Acadie le 14 novembre </a:t>
            </a:r>
            <a:r>
              <a:rPr lang="fr-CA" sz="2000" dirty="0" smtClean="0"/>
              <a:t>1606</a:t>
            </a:r>
            <a:endParaRPr lang="cs-CZ" sz="2000" dirty="0" smtClean="0"/>
          </a:p>
          <a:p>
            <a:r>
              <a:rPr lang="fr-CA" sz="2000" dirty="0" smtClean="0"/>
              <a:t>Le </a:t>
            </a:r>
            <a:r>
              <a:rPr lang="fr-CA" sz="2000" i="1" dirty="0"/>
              <a:t>Théâtre de Neptune</a:t>
            </a:r>
            <a:r>
              <a:rPr lang="fr-CA" sz="2000" dirty="0"/>
              <a:t> de </a:t>
            </a:r>
            <a:r>
              <a:rPr lang="fr-CA" sz="2000" b="1" dirty="0"/>
              <a:t>Marc </a:t>
            </a:r>
            <a:r>
              <a:rPr lang="fr-CA" sz="2000" b="1" dirty="0" err="1"/>
              <a:t>Lescarbot</a:t>
            </a:r>
            <a:r>
              <a:rPr lang="fr-CA" sz="2000" dirty="0"/>
              <a:t> est une « gaillardise en rimes », un morceau de circonstance pour fêter un retour d’expédition du sieur de </a:t>
            </a:r>
            <a:r>
              <a:rPr lang="fr-CA" sz="2000" dirty="0" err="1" smtClean="0"/>
              <a:t>Poutrincourt</a:t>
            </a:r>
            <a:r>
              <a:rPr lang="cs-CZ" sz="2000" dirty="0" smtClean="0"/>
              <a:t>.</a:t>
            </a:r>
          </a:p>
          <a:p>
            <a:r>
              <a:rPr lang="fr-CA" sz="2000" dirty="0" smtClean="0"/>
              <a:t>78 </a:t>
            </a:r>
            <a:r>
              <a:rPr lang="fr-CA" sz="2000" dirty="0"/>
              <a:t>vers sur 238 entre quatre personnages représentant les sauvages. Le texte contient cinq lexèmes micmacs</a:t>
            </a:r>
            <a:r>
              <a:rPr lang="fr-CA" sz="2000" dirty="0" smtClean="0"/>
              <a:t>.</a:t>
            </a:r>
            <a:endParaRPr lang="cs-CZ" sz="2000" dirty="0" smtClean="0"/>
          </a:p>
          <a:p>
            <a:endParaRPr lang="cs-CZ" sz="2000" dirty="0"/>
          </a:p>
          <a:p>
            <a:r>
              <a:rPr lang="fr-CA" sz="2000" dirty="0"/>
              <a:t>La présence « linguistique » est encore plus marquée dans les spectacles jésuites qui comportent de longues répliques et tirades en diverses langues </a:t>
            </a:r>
            <a:r>
              <a:rPr lang="fr-CA" sz="2000" dirty="0" smtClean="0"/>
              <a:t>amérindiennes</a:t>
            </a:r>
            <a:r>
              <a:rPr lang="cs-CZ" sz="2000" dirty="0" smtClean="0"/>
              <a:t>: </a:t>
            </a:r>
            <a:r>
              <a:rPr lang="fr-CA" sz="2000" dirty="0"/>
              <a:t>il est attesté que les rôles du sauvage huron, du prisonnier huron, de l’Algonquin, du </a:t>
            </a:r>
            <a:r>
              <a:rPr lang="fr-CA" sz="2000" dirty="0" err="1"/>
              <a:t>Nez-Percé</a:t>
            </a:r>
            <a:r>
              <a:rPr lang="fr-CA" sz="2000" dirty="0"/>
              <a:t> et de l’étranger du Nord ont été joué par de jeunes écoliers qui ont appris à réciter les répliques en langues autochtones</a:t>
            </a:r>
            <a:endParaRPr lang="cs-CZ" sz="2000" dirty="0"/>
          </a:p>
          <a:p>
            <a:endParaRPr lang="cs-CZ" sz="2000" dirty="0"/>
          </a:p>
          <a:p>
            <a:r>
              <a:rPr lang="cs-CZ" sz="2000" dirty="0" smtClean="0"/>
              <a:t>E</a:t>
            </a:r>
            <a:r>
              <a:rPr lang="fr-CA" sz="2000" dirty="0" smtClean="0"/>
              <a:t>n </a:t>
            </a:r>
            <a:r>
              <a:rPr lang="fr-CA" sz="2000" dirty="0"/>
              <a:t>1646,  la représentation, dix ans après la première parisienne, du </a:t>
            </a:r>
            <a:r>
              <a:rPr lang="fr-CA" sz="2000" i="1" dirty="0"/>
              <a:t>Cid </a:t>
            </a:r>
            <a:r>
              <a:rPr lang="fr-CA" sz="2000" dirty="0"/>
              <a:t>de Corneille, mis en scène au magasin de la compagnie des Cent-Associés à Québec. Plusieurs autres pièces de Corneille sont jouées entre 1646 et </a:t>
            </a:r>
            <a:r>
              <a:rPr lang="fr-CA" sz="2000" dirty="0" smtClean="0"/>
              <a:t>1694</a:t>
            </a:r>
            <a:r>
              <a:rPr lang="cs-CZ" sz="2000" dirty="0" smtClean="0"/>
              <a:t>.</a:t>
            </a:r>
            <a:endParaRPr lang="cs-CZ" sz="2000" dirty="0"/>
          </a:p>
        </p:txBody>
      </p:sp>
    </p:spTree>
    <p:extLst>
      <p:ext uri="{BB962C8B-B14F-4D97-AF65-F5344CB8AC3E}">
        <p14:creationId xmlns:p14="http://schemas.microsoft.com/office/powerpoint/2010/main" val="3897729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55576" y="548681"/>
            <a:ext cx="8064896" cy="5262979"/>
          </a:xfrm>
          <a:prstGeom prst="rect">
            <a:avLst/>
          </a:prstGeom>
        </p:spPr>
        <p:txBody>
          <a:bodyPr wrap="square">
            <a:spAutoFit/>
          </a:bodyPr>
          <a:lstStyle/>
          <a:p>
            <a:r>
              <a:rPr lang="fr-CA" sz="2400" b="1" dirty="0" smtClean="0"/>
              <a:t>I</a:t>
            </a:r>
            <a:r>
              <a:rPr lang="cs-CZ" sz="2400" b="1" dirty="0" smtClean="0"/>
              <a:t>I.</a:t>
            </a:r>
            <a:r>
              <a:rPr lang="fr-CA" sz="2400" b="1" dirty="0" smtClean="0"/>
              <a:t> Théâtre canadien entre la Conquête et la Confédération (1760-1867)</a:t>
            </a:r>
            <a:endParaRPr lang="cs-CZ" sz="2400" b="1" dirty="0" smtClean="0"/>
          </a:p>
          <a:p>
            <a:endParaRPr lang="cs-CZ" sz="2400" b="1" dirty="0"/>
          </a:p>
          <a:p>
            <a:r>
              <a:rPr lang="fr-CA" sz="2400" i="1" dirty="0"/>
              <a:t>« Si le goût du théâtre s’implanta rapidement et fermement à Montréal, c’est aux soldats de garnison et aux artistes de langue anglaise que nous le devons. </a:t>
            </a:r>
            <a:r>
              <a:rPr lang="fr-CA" sz="2400" i="1" dirty="0" smtClean="0"/>
              <a:t>»</a:t>
            </a:r>
            <a:r>
              <a:rPr lang="cs-CZ" sz="2400" i="1" dirty="0" smtClean="0"/>
              <a:t> </a:t>
            </a:r>
            <a:r>
              <a:rPr lang="fr-CA" sz="2400" dirty="0" smtClean="0"/>
              <a:t>(Jean Béraud)</a:t>
            </a:r>
          </a:p>
          <a:p>
            <a:endParaRPr lang="fr-CA" sz="2400" dirty="0" smtClean="0"/>
          </a:p>
          <a:p>
            <a:r>
              <a:rPr lang="fr-CA" sz="2400" dirty="0" smtClean="0"/>
              <a:t>Si </a:t>
            </a:r>
            <a:r>
              <a:rPr lang="fr-CA" sz="2400" dirty="0"/>
              <a:t>le 15 avril 1765 déjà le public de Québec assiste à la représentation de </a:t>
            </a:r>
            <a:r>
              <a:rPr lang="fr-CA" sz="2400" i="1" dirty="0"/>
              <a:t>Dom Juan</a:t>
            </a:r>
            <a:r>
              <a:rPr lang="fr-CA" sz="2400" dirty="0"/>
              <a:t> de Molière, la vie théâtrale, à Québec et à Montréal, ne se </a:t>
            </a:r>
            <a:r>
              <a:rPr lang="fr-CA" sz="2400" dirty="0" smtClean="0"/>
              <a:t>développe </a:t>
            </a:r>
            <a:r>
              <a:rPr lang="fr-CA" sz="2400" dirty="0"/>
              <a:t>véritablement qu’après 1774. Jusqu’en 1786, les auteurs français dominent (Molière, Pierre et Thomas Corneille, Voltaire, Beaumarchais, Destouches), ensuite ils alternent avec les auteurs anglais (Shakespeare, Swift).</a:t>
            </a:r>
            <a:endParaRPr lang="cs-CZ" sz="2400" dirty="0"/>
          </a:p>
        </p:txBody>
      </p:sp>
    </p:spTree>
    <p:extLst>
      <p:ext uri="{BB962C8B-B14F-4D97-AF65-F5344CB8AC3E}">
        <p14:creationId xmlns:p14="http://schemas.microsoft.com/office/powerpoint/2010/main" val="3416428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755576" y="620688"/>
            <a:ext cx="7920880" cy="6001643"/>
          </a:xfrm>
          <a:prstGeom prst="rect">
            <a:avLst/>
          </a:prstGeom>
        </p:spPr>
        <p:txBody>
          <a:bodyPr wrap="square">
            <a:spAutoFit/>
          </a:bodyPr>
          <a:lstStyle/>
          <a:p>
            <a:r>
              <a:rPr lang="fr-CA" sz="2400" b="1" dirty="0" smtClean="0"/>
              <a:t>Institutions</a:t>
            </a:r>
          </a:p>
          <a:p>
            <a:r>
              <a:rPr lang="fr-CA" sz="2400" b="1" dirty="0" smtClean="0"/>
              <a:t>troupes, acteurs</a:t>
            </a:r>
          </a:p>
          <a:p>
            <a:r>
              <a:rPr lang="fr-CA" sz="2400" dirty="0" smtClean="0"/>
              <a:t>insertion </a:t>
            </a:r>
            <a:r>
              <a:rPr lang="fr-CA" sz="2400" dirty="0"/>
              <a:t>du Canada dans les circuits saisonniers des troupes théâtrales ambulantes états-uniennes, notamment celles qui se déplacent entre Philadelphia - New York – Boston – Albany </a:t>
            </a:r>
            <a:endParaRPr lang="fr-CA" sz="2400" dirty="0" smtClean="0"/>
          </a:p>
          <a:p>
            <a:r>
              <a:rPr lang="fr-CA" sz="2400" b="1" dirty="0" smtClean="0"/>
              <a:t>système de l’</a:t>
            </a:r>
            <a:r>
              <a:rPr lang="fr-CA" sz="2400" b="1" dirty="0" err="1" smtClean="0"/>
              <a:t>actor</a:t>
            </a:r>
            <a:r>
              <a:rPr lang="fr-CA" sz="2400" b="1" dirty="0" smtClean="0"/>
              <a:t>-manager</a:t>
            </a:r>
            <a:r>
              <a:rPr lang="fr-CA" sz="2400" dirty="0" smtClean="0"/>
              <a:t>: </a:t>
            </a:r>
            <a:r>
              <a:rPr lang="fr-CA" sz="2400" dirty="0"/>
              <a:t>Edward Allen qui dirigeait la troupe newyorkaise </a:t>
            </a:r>
            <a:r>
              <a:rPr lang="fr-CA" sz="2400" i="1" dirty="0"/>
              <a:t>The Old American </a:t>
            </a:r>
            <a:r>
              <a:rPr lang="fr-CA" sz="2400" i="1" dirty="0" err="1"/>
              <a:t>Company</a:t>
            </a:r>
            <a:r>
              <a:rPr lang="fr-CA" sz="2400" dirty="0"/>
              <a:t>, James </a:t>
            </a:r>
            <a:r>
              <a:rPr lang="fr-CA" sz="2400" dirty="0" err="1"/>
              <a:t>Ormsby</a:t>
            </a:r>
            <a:r>
              <a:rPr lang="fr-CA" sz="2400" dirty="0"/>
              <a:t> qui était à la tête de l’</a:t>
            </a:r>
            <a:r>
              <a:rPr lang="fr-CA" sz="2400" i="1" dirty="0"/>
              <a:t>Albany </a:t>
            </a:r>
            <a:r>
              <a:rPr lang="fr-CA" sz="2400" i="1" dirty="0" err="1"/>
              <a:t>Theatre</a:t>
            </a:r>
            <a:r>
              <a:rPr lang="fr-CA" sz="2400" dirty="0"/>
              <a:t>, Edmund </a:t>
            </a:r>
            <a:r>
              <a:rPr lang="fr-CA" sz="2400" dirty="0" smtClean="0"/>
              <a:t>Kean, etc.</a:t>
            </a:r>
          </a:p>
          <a:p>
            <a:r>
              <a:rPr lang="fr-CA" sz="2400" b="1" dirty="0" smtClean="0"/>
              <a:t>troupes locales d’amateurs:  </a:t>
            </a:r>
            <a:r>
              <a:rPr lang="fr-CA" sz="2400" i="1" dirty="0"/>
              <a:t>Jeunes Messieurs canadiens</a:t>
            </a:r>
            <a:r>
              <a:rPr lang="fr-CA" sz="2400" dirty="0"/>
              <a:t> (1791) à Québec ou </a:t>
            </a:r>
            <a:r>
              <a:rPr lang="fr-CA" sz="2400" i="1" dirty="0"/>
              <a:t>Théâtre de société</a:t>
            </a:r>
            <a:r>
              <a:rPr lang="fr-CA" sz="2400" dirty="0"/>
              <a:t> (1789) et </a:t>
            </a:r>
            <a:r>
              <a:rPr lang="fr-CA" sz="2400" i="1" dirty="0"/>
              <a:t>Amateurs typographes</a:t>
            </a:r>
            <a:r>
              <a:rPr lang="fr-CA" sz="2400" dirty="0"/>
              <a:t> (1839) à </a:t>
            </a:r>
            <a:r>
              <a:rPr lang="fr-CA" sz="2400" dirty="0" smtClean="0"/>
              <a:t>Montréal</a:t>
            </a:r>
          </a:p>
          <a:p>
            <a:r>
              <a:rPr lang="fr-CA" sz="2400" b="1" dirty="0" smtClean="0"/>
              <a:t>théâtres des collèges</a:t>
            </a:r>
            <a:r>
              <a:rPr lang="fr-CA" sz="2400" dirty="0" smtClean="0"/>
              <a:t> (jésuites, oratoriens)</a:t>
            </a:r>
          </a:p>
          <a:p>
            <a:r>
              <a:rPr lang="fr-CA" sz="2400" b="1" dirty="0" smtClean="0"/>
              <a:t>cirque:  </a:t>
            </a:r>
            <a:r>
              <a:rPr lang="fr-CA" sz="2400" dirty="0"/>
              <a:t>John Bill </a:t>
            </a:r>
            <a:r>
              <a:rPr lang="fr-CA" sz="2400" dirty="0" err="1" smtClean="0"/>
              <a:t>Ricketts</a:t>
            </a:r>
            <a:endParaRPr lang="fr-CA" sz="2400" dirty="0" smtClean="0"/>
          </a:p>
          <a:p>
            <a:r>
              <a:rPr lang="fr-CA" sz="2400" dirty="0" smtClean="0"/>
              <a:t>fondation </a:t>
            </a:r>
            <a:r>
              <a:rPr lang="fr-CA" sz="2400" dirty="0"/>
              <a:t>du </a:t>
            </a:r>
            <a:r>
              <a:rPr lang="fr-CA" sz="2400" b="1" dirty="0"/>
              <a:t>Cirque royal</a:t>
            </a:r>
            <a:r>
              <a:rPr lang="fr-CA" sz="2400" dirty="0"/>
              <a:t> (1824) par William West a C.W. Blanchard, à </a:t>
            </a:r>
            <a:r>
              <a:rPr lang="fr-CA" sz="2400" dirty="0" smtClean="0"/>
              <a:t>Québec</a:t>
            </a:r>
            <a:endParaRPr lang="cs-CZ" sz="2400" dirty="0"/>
          </a:p>
        </p:txBody>
      </p:sp>
    </p:spTree>
    <p:extLst>
      <p:ext uri="{BB962C8B-B14F-4D97-AF65-F5344CB8AC3E}">
        <p14:creationId xmlns:p14="http://schemas.microsoft.com/office/powerpoint/2010/main" val="1221895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548680"/>
            <a:ext cx="7920880" cy="3785652"/>
          </a:xfrm>
          <a:prstGeom prst="rect">
            <a:avLst/>
          </a:prstGeom>
        </p:spPr>
        <p:txBody>
          <a:bodyPr wrap="square">
            <a:spAutoFit/>
          </a:bodyPr>
          <a:lstStyle/>
          <a:p>
            <a:r>
              <a:rPr lang="fr-CA" sz="2400" b="1" dirty="0" smtClean="0"/>
              <a:t>Salles </a:t>
            </a:r>
            <a:r>
              <a:rPr lang="fr-CA" sz="2400" b="1" dirty="0"/>
              <a:t>de </a:t>
            </a:r>
            <a:r>
              <a:rPr lang="fr-CA" sz="2400" b="1" dirty="0" smtClean="0"/>
              <a:t>spectacles</a:t>
            </a:r>
          </a:p>
          <a:p>
            <a:endParaRPr lang="fr-CA" sz="2400" dirty="0"/>
          </a:p>
          <a:p>
            <a:r>
              <a:rPr lang="fr-CA" sz="2400" dirty="0" smtClean="0"/>
              <a:t>Entre </a:t>
            </a:r>
            <a:r>
              <a:rPr lang="fr-CA" sz="2400" dirty="0"/>
              <a:t>1764-1805 une trentaine de salles, temporaires, apparaissent dont la moitié sert aux spectacles en français. Les premiers théâtres, au sens propre du mot, s’ouvrent à Montréal en 1804, 1806, 1808, mais leur activité n’est souvent que de courte durée. En 1825 enfin, une grande scène est inaugurée, celle du </a:t>
            </a:r>
            <a:r>
              <a:rPr lang="fr-CA" sz="2400" b="1" dirty="0"/>
              <a:t>Théâtre Royal</a:t>
            </a:r>
            <a:r>
              <a:rPr lang="fr-CA" sz="2400" dirty="0"/>
              <a:t> (Royal </a:t>
            </a:r>
            <a:r>
              <a:rPr lang="fr-CA" sz="2400" dirty="0" err="1"/>
              <a:t>Theatre</a:t>
            </a:r>
            <a:r>
              <a:rPr lang="fr-CA" sz="2400" dirty="0"/>
              <a:t>) avec un millier de places. À Québec, le Cirque Royal est transformé en </a:t>
            </a:r>
            <a:r>
              <a:rPr lang="fr-CA" sz="2400" b="1" dirty="0"/>
              <a:t>Théâtre Royal</a:t>
            </a:r>
            <a:r>
              <a:rPr lang="fr-CA" sz="2400" dirty="0"/>
              <a:t> en 1832.</a:t>
            </a:r>
            <a:endParaRPr lang="cs-CZ" sz="2400" dirty="0"/>
          </a:p>
        </p:txBody>
      </p:sp>
    </p:spTree>
    <p:extLst>
      <p:ext uri="{BB962C8B-B14F-4D97-AF65-F5344CB8AC3E}">
        <p14:creationId xmlns:p14="http://schemas.microsoft.com/office/powerpoint/2010/main" val="289292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620689"/>
            <a:ext cx="8064896" cy="6001643"/>
          </a:xfrm>
          <a:prstGeom prst="rect">
            <a:avLst/>
          </a:prstGeom>
        </p:spPr>
        <p:txBody>
          <a:bodyPr wrap="square">
            <a:spAutoFit/>
          </a:bodyPr>
          <a:lstStyle/>
          <a:p>
            <a:r>
              <a:rPr lang="cs-CZ" sz="2400" b="1" dirty="0" smtClean="0"/>
              <a:t>III.</a:t>
            </a:r>
            <a:r>
              <a:rPr lang="fr-CA" sz="2400" b="1" dirty="0" smtClean="0"/>
              <a:t> Constitution du théâtre canadien français (1867-1930)</a:t>
            </a:r>
          </a:p>
          <a:p>
            <a:r>
              <a:rPr lang="fr-CA" sz="2400" dirty="0" smtClean="0"/>
              <a:t>Le </a:t>
            </a:r>
            <a:r>
              <a:rPr lang="fr-CA" sz="2400" dirty="0"/>
              <a:t>théâtre francophone se développe tout au long du 19</a:t>
            </a:r>
            <a:r>
              <a:rPr lang="fr-CA" sz="2400" baseline="30000" dirty="0"/>
              <a:t>e</a:t>
            </a:r>
            <a:r>
              <a:rPr lang="fr-CA" sz="2400" dirty="0"/>
              <a:t> siècle à l’ombre du théâtre anglophone. Entre 1765 et 1858 on répertorie 225 soirées de théâtre francophone, contre 1450 anglophones. Il ne s’agira pas, pendant longtemps, d’une production très originale. Toujours est-il qu’elle est loin d’être négligeable. En 1933 Georges </a:t>
            </a:r>
            <a:r>
              <a:rPr lang="fr-CA" sz="2400" dirty="0" err="1"/>
              <a:t>Bellerive</a:t>
            </a:r>
            <a:r>
              <a:rPr lang="fr-CA" sz="2400" dirty="0"/>
              <a:t> dénombrera dans son répertoire d’auteurs dramatiques anciens et contemporains 95 auteurs dramatiques masculins, 17 féminins et 22 auteurs d’opéras ou d’opérette</a:t>
            </a:r>
            <a:r>
              <a:rPr lang="fr-CA" sz="2400" dirty="0" smtClean="0"/>
              <a:t>.</a:t>
            </a:r>
          </a:p>
          <a:p>
            <a:r>
              <a:rPr lang="fr-CA" sz="2400" dirty="0"/>
              <a:t>Or, en 1967, Jean-Guy Sabourin constate déjà: </a:t>
            </a:r>
            <a:r>
              <a:rPr lang="fr-CA" sz="2400" i="1" dirty="0"/>
              <a:t>« Vingt-sept compagnies permanentes, une centaine de boîtes à chansons, une cinquantaine de centres d’art répartis à travers le Québec, 300.000 spectateurs, voilà la vie des arts du spectacle au Québec. Plus de quatre-vingt-dix pour cent des spectateurs sur scène sont donnés en langue française. </a:t>
            </a:r>
            <a:r>
              <a:rPr lang="fr-CA" sz="2400" i="1" dirty="0" smtClean="0"/>
              <a:t>»</a:t>
            </a:r>
            <a:endParaRPr lang="cs-CZ" sz="2400" dirty="0"/>
          </a:p>
        </p:txBody>
      </p:sp>
    </p:spTree>
    <p:extLst>
      <p:ext uri="{BB962C8B-B14F-4D97-AF65-F5344CB8AC3E}">
        <p14:creationId xmlns:p14="http://schemas.microsoft.com/office/powerpoint/2010/main" val="3070447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11560" y="476672"/>
            <a:ext cx="8208912" cy="5262979"/>
          </a:xfrm>
          <a:prstGeom prst="rect">
            <a:avLst/>
          </a:prstGeom>
        </p:spPr>
        <p:txBody>
          <a:bodyPr wrap="square">
            <a:spAutoFit/>
          </a:bodyPr>
          <a:lstStyle/>
          <a:p>
            <a:r>
              <a:rPr lang="fr-CA" sz="2400" b="1" dirty="0" smtClean="0"/>
              <a:t>Nouvelles salles</a:t>
            </a:r>
          </a:p>
          <a:p>
            <a:r>
              <a:rPr lang="fr-CA" sz="2400" dirty="0" smtClean="0"/>
              <a:t>rue Sainte-Catherine à Montréal: </a:t>
            </a:r>
            <a:r>
              <a:rPr lang="fr-CA" sz="2400" b="1" dirty="0"/>
              <a:t>Dominion</a:t>
            </a:r>
            <a:r>
              <a:rPr lang="fr-CA" sz="2400" dirty="0"/>
              <a:t> (1870), </a:t>
            </a:r>
            <a:r>
              <a:rPr lang="fr-CA" sz="2400" b="1" dirty="0"/>
              <a:t>Académie de Musique</a:t>
            </a:r>
            <a:r>
              <a:rPr lang="fr-CA" sz="2400" dirty="0"/>
              <a:t> (</a:t>
            </a:r>
            <a:r>
              <a:rPr lang="fr-CA" sz="2400" b="1" dirty="0" err="1"/>
              <a:t>Academy</a:t>
            </a:r>
            <a:r>
              <a:rPr lang="fr-CA" sz="2400" b="1" dirty="0"/>
              <a:t> of Music</a:t>
            </a:r>
            <a:r>
              <a:rPr lang="fr-CA" sz="2400" dirty="0"/>
              <a:t>; 1874, 2000 places, financée par Hugh Allan), </a:t>
            </a:r>
            <a:r>
              <a:rPr lang="fr-CA" sz="2400" b="1" dirty="0" err="1"/>
              <a:t>Her</a:t>
            </a:r>
            <a:r>
              <a:rPr lang="fr-CA" sz="2400" b="1" dirty="0"/>
              <a:t> </a:t>
            </a:r>
            <a:r>
              <a:rPr lang="fr-CA" sz="2400" b="1" dirty="0" err="1"/>
              <a:t>Majesty’s</a:t>
            </a:r>
            <a:r>
              <a:rPr lang="fr-CA" sz="2400" b="1" dirty="0"/>
              <a:t> </a:t>
            </a:r>
            <a:r>
              <a:rPr lang="fr-CA" sz="2400" b="1" dirty="0" err="1"/>
              <a:t>Theatre</a:t>
            </a:r>
            <a:r>
              <a:rPr lang="fr-CA" sz="2400" dirty="0"/>
              <a:t>  (</a:t>
            </a:r>
            <a:r>
              <a:rPr lang="fr-CA" sz="2400" b="1" dirty="0"/>
              <a:t>Théâtre de sa Majesté</a:t>
            </a:r>
            <a:r>
              <a:rPr lang="fr-CA" sz="2400" dirty="0"/>
              <a:t>, 1898), </a:t>
            </a:r>
            <a:r>
              <a:rPr lang="fr-CA" sz="2400" b="1" dirty="0"/>
              <a:t>Albert Hall</a:t>
            </a:r>
            <a:r>
              <a:rPr lang="fr-CA" sz="2400" dirty="0"/>
              <a:t> (1880), </a:t>
            </a:r>
            <a:r>
              <a:rPr lang="fr-CA" sz="2400" b="1" dirty="0"/>
              <a:t>Monument National</a:t>
            </a:r>
            <a:r>
              <a:rPr lang="fr-CA" sz="2400" dirty="0"/>
              <a:t> (scène française, ouverte en </a:t>
            </a:r>
            <a:r>
              <a:rPr lang="fr-CA" sz="2400" dirty="0" smtClean="0"/>
              <a:t>1893; fondé par la </a:t>
            </a:r>
            <a:r>
              <a:rPr lang="fr-CA" sz="2400" i="1" dirty="0" smtClean="0"/>
              <a:t>Société Saint-Jean-Baptiste</a:t>
            </a:r>
            <a:r>
              <a:rPr lang="fr-CA" sz="2400" dirty="0" smtClean="0"/>
              <a:t>), </a:t>
            </a:r>
            <a:r>
              <a:rPr lang="fr-CA" sz="2400" b="1" dirty="0"/>
              <a:t>Théâtre des Variétés</a:t>
            </a:r>
            <a:r>
              <a:rPr lang="fr-CA" sz="2400" dirty="0"/>
              <a:t> (français; 1898), </a:t>
            </a:r>
            <a:r>
              <a:rPr lang="fr-CA" sz="2400" b="1" dirty="0"/>
              <a:t>Théâtre National</a:t>
            </a:r>
            <a:r>
              <a:rPr lang="fr-CA" sz="2400" dirty="0"/>
              <a:t> (français; 1900), </a:t>
            </a:r>
            <a:r>
              <a:rPr lang="fr-CA" sz="2400" b="1" dirty="0"/>
              <a:t>Théâtre Canadien</a:t>
            </a:r>
            <a:r>
              <a:rPr lang="fr-CA" sz="2400" dirty="0"/>
              <a:t> (français; 1911</a:t>
            </a:r>
            <a:r>
              <a:rPr lang="fr-CA" sz="2400" dirty="0" smtClean="0"/>
              <a:t>)</a:t>
            </a:r>
          </a:p>
          <a:p>
            <a:r>
              <a:rPr lang="fr-CA" sz="2400" dirty="0"/>
              <a:t>Québec dispose du </a:t>
            </a:r>
            <a:r>
              <a:rPr lang="fr-CA" sz="2400" b="1" dirty="0"/>
              <a:t>Théâtre Jacques-Cartier</a:t>
            </a:r>
            <a:r>
              <a:rPr lang="fr-CA" sz="2400" dirty="0"/>
              <a:t>, nouvellement reconstruit (1874) et concurrencé par l’</a:t>
            </a:r>
            <a:r>
              <a:rPr lang="fr-CA" sz="2400" b="1" dirty="0"/>
              <a:t>Académie de musique</a:t>
            </a:r>
            <a:r>
              <a:rPr lang="fr-CA" sz="2400" dirty="0"/>
              <a:t> et </a:t>
            </a:r>
            <a:r>
              <a:rPr lang="fr-CA" sz="2400" b="1" dirty="0"/>
              <a:t>Victoria Hall</a:t>
            </a:r>
            <a:r>
              <a:rPr lang="fr-CA" sz="2400" dirty="0"/>
              <a:t>. À Ottawa le </a:t>
            </a:r>
            <a:r>
              <a:rPr lang="fr-CA" sz="2400" b="1" dirty="0"/>
              <a:t>Grand </a:t>
            </a:r>
            <a:r>
              <a:rPr lang="fr-CA" sz="2400" b="1" dirty="0" err="1"/>
              <a:t>Opera</a:t>
            </a:r>
            <a:r>
              <a:rPr lang="fr-CA" sz="2400" b="1" dirty="0"/>
              <a:t> House</a:t>
            </a:r>
            <a:r>
              <a:rPr lang="fr-CA" sz="2400" dirty="0"/>
              <a:t> (1873) offre des spectacles en français, aussi bien que la salle de l’</a:t>
            </a:r>
            <a:r>
              <a:rPr lang="fr-CA" sz="2400" b="1" dirty="0"/>
              <a:t>Institut Canadien-Français</a:t>
            </a:r>
            <a:r>
              <a:rPr lang="fr-CA" sz="2400" dirty="0"/>
              <a:t> avec ses mille </a:t>
            </a:r>
            <a:r>
              <a:rPr lang="fr-CA" sz="2400" dirty="0" smtClean="0"/>
              <a:t>places.</a:t>
            </a:r>
          </a:p>
          <a:p>
            <a:endParaRPr lang="cs-CZ" sz="2400" dirty="0"/>
          </a:p>
        </p:txBody>
      </p:sp>
    </p:spTree>
    <p:extLst>
      <p:ext uri="{BB962C8B-B14F-4D97-AF65-F5344CB8AC3E}">
        <p14:creationId xmlns:p14="http://schemas.microsoft.com/office/powerpoint/2010/main" val="828222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83568" y="548681"/>
            <a:ext cx="7992888" cy="5940088"/>
          </a:xfrm>
          <a:prstGeom prst="rect">
            <a:avLst/>
          </a:prstGeom>
        </p:spPr>
        <p:txBody>
          <a:bodyPr wrap="square">
            <a:spAutoFit/>
          </a:bodyPr>
          <a:lstStyle/>
          <a:p>
            <a:r>
              <a:rPr lang="fr-CA" sz="2000" b="1" dirty="0" smtClean="0"/>
              <a:t>Gestion</a:t>
            </a:r>
          </a:p>
          <a:p>
            <a:r>
              <a:rPr lang="fr-CA" sz="2000" dirty="0" smtClean="0"/>
              <a:t>La </a:t>
            </a:r>
            <a:r>
              <a:rPr lang="fr-CA" sz="2000" dirty="0"/>
              <a:t>pratique de l’</a:t>
            </a:r>
            <a:r>
              <a:rPr lang="fr-CA" sz="2000" i="1" dirty="0" err="1"/>
              <a:t>actor</a:t>
            </a:r>
            <a:r>
              <a:rPr lang="fr-CA" sz="2000" i="1" dirty="0"/>
              <a:t>-manager</a:t>
            </a:r>
            <a:r>
              <a:rPr lang="fr-CA" sz="2000" dirty="0"/>
              <a:t> a été progressivement remplacée par les </a:t>
            </a:r>
            <a:r>
              <a:rPr lang="fr-CA" sz="2000" b="1" dirty="0"/>
              <a:t>troupes itinérantes</a:t>
            </a:r>
            <a:r>
              <a:rPr lang="fr-CA" sz="2000" dirty="0"/>
              <a:t>. Dès 1860, le développement des chemins de fer aidant, le Canada se voit intégré dans les </a:t>
            </a:r>
            <a:r>
              <a:rPr lang="fr-CA" sz="2000" b="1" dirty="0"/>
              <a:t>circuits des grandes compagnies théâtrales états-uniennes</a:t>
            </a:r>
            <a:r>
              <a:rPr lang="fr-CA" sz="2000" dirty="0"/>
              <a:t>, newyorkaises. Le théâtre devient l’objet d’une exploitation commerciale </a:t>
            </a:r>
            <a:r>
              <a:rPr lang="fr-CA" sz="2000" dirty="0" smtClean="0"/>
              <a:t>systématique liée aux grands </a:t>
            </a:r>
            <a:r>
              <a:rPr lang="fr-CA" sz="2000" dirty="0"/>
              <a:t>succès de </a:t>
            </a:r>
            <a:r>
              <a:rPr lang="fr-CA" sz="2000" dirty="0" smtClean="0"/>
              <a:t>Broadway.</a:t>
            </a:r>
          </a:p>
          <a:p>
            <a:endParaRPr lang="fr-CA" sz="2000" dirty="0"/>
          </a:p>
          <a:p>
            <a:r>
              <a:rPr lang="fr-CA" sz="2000" dirty="0"/>
              <a:t>Dès 1890, un </a:t>
            </a:r>
            <a:r>
              <a:rPr lang="fr-CA" sz="2000" dirty="0" smtClean="0"/>
              <a:t>phénomène </a:t>
            </a:r>
            <a:r>
              <a:rPr lang="fr-CA" sz="2000" dirty="0"/>
              <a:t>de monopole apparaît: le </a:t>
            </a:r>
            <a:r>
              <a:rPr lang="fr-CA" sz="2000" b="1" i="1" dirty="0"/>
              <a:t>Trust</a:t>
            </a:r>
            <a:r>
              <a:rPr lang="fr-CA" sz="2000" dirty="0"/>
              <a:t> (ou </a:t>
            </a:r>
            <a:r>
              <a:rPr lang="fr-CA" sz="2000" b="1" i="1" dirty="0" err="1"/>
              <a:t>Syndicate</a:t>
            </a:r>
            <a:r>
              <a:rPr lang="fr-CA" sz="2000" dirty="0"/>
              <a:t>; fondé, juridiquement, en 1896 seulement) réunissant de puissants producteurs</a:t>
            </a:r>
            <a:r>
              <a:rPr lang="fr-CA" sz="2000" dirty="0" smtClean="0"/>
              <a:t>.</a:t>
            </a:r>
          </a:p>
          <a:p>
            <a:r>
              <a:rPr lang="fr-CA" sz="2000" dirty="0" smtClean="0"/>
              <a:t>Fin de la pratique du </a:t>
            </a:r>
            <a:r>
              <a:rPr lang="fr-CA" sz="2000" b="1" i="1" dirty="0" smtClean="0"/>
              <a:t>stock system</a:t>
            </a:r>
            <a:r>
              <a:rPr lang="fr-CA" sz="2000" i="1" dirty="0" smtClean="0"/>
              <a:t>,</a:t>
            </a:r>
            <a:r>
              <a:rPr lang="fr-CA" sz="2000" b="1" i="1" dirty="0" smtClean="0"/>
              <a:t> </a:t>
            </a:r>
            <a:r>
              <a:rPr lang="fr-CA" sz="2000" i="1" dirty="0" smtClean="0"/>
              <a:t>remplacé par </a:t>
            </a:r>
            <a:r>
              <a:rPr lang="fr-CA" sz="2000" dirty="0"/>
              <a:t>un système rationalisé de tournées contractées à partir d’un plan central, le soi-disant </a:t>
            </a:r>
            <a:r>
              <a:rPr lang="fr-CA" sz="2000" b="1" i="1" dirty="0"/>
              <a:t>travelling </a:t>
            </a:r>
            <a:r>
              <a:rPr lang="fr-CA" sz="2000" b="1" i="1" dirty="0" err="1"/>
              <a:t>combination</a:t>
            </a:r>
            <a:r>
              <a:rPr lang="fr-CA" sz="2000" b="1" i="1" dirty="0"/>
              <a:t> system</a:t>
            </a:r>
            <a:r>
              <a:rPr lang="fr-CA" sz="2000" dirty="0"/>
              <a:t>. À commencer par 1892, les théâtres de l’Ontario et du Québec passent sous le contrôle du Trust newyorkais</a:t>
            </a:r>
            <a:r>
              <a:rPr lang="fr-CA" sz="2000" dirty="0" smtClean="0"/>
              <a:t>. Seulement, en 1896, le Canada est rangé dans la catégorie B qui exclut le grand théâtre.</a:t>
            </a:r>
          </a:p>
          <a:p>
            <a:r>
              <a:rPr lang="fr-CA" sz="2000" dirty="0"/>
              <a:t>Avec l’appui des autorités, un nouveau théâtre prestigieux est construit - </a:t>
            </a:r>
            <a:r>
              <a:rPr lang="fr-CA" sz="2000" b="1" dirty="0" err="1"/>
              <a:t>Her</a:t>
            </a:r>
            <a:r>
              <a:rPr lang="fr-CA" sz="2000" b="1" dirty="0"/>
              <a:t> </a:t>
            </a:r>
            <a:r>
              <a:rPr lang="fr-CA" sz="2000" b="1" dirty="0" err="1"/>
              <a:t>Majesty’s</a:t>
            </a:r>
            <a:r>
              <a:rPr lang="fr-CA" sz="2000" b="1" dirty="0"/>
              <a:t> Theater</a:t>
            </a:r>
            <a:r>
              <a:rPr lang="fr-CA" sz="2000" dirty="0"/>
              <a:t> (1898; 2000 places) et le maire </a:t>
            </a:r>
            <a:r>
              <a:rPr lang="fr-CA" sz="2000" dirty="0" err="1"/>
              <a:t>Préfontaine</a:t>
            </a:r>
            <a:r>
              <a:rPr lang="fr-CA" sz="2000" dirty="0"/>
              <a:t> salue chaleureusement l’inauguration de ce </a:t>
            </a:r>
            <a:r>
              <a:rPr lang="fr-CA" sz="2000" i="1" dirty="0"/>
              <a:t>First Class Theater</a:t>
            </a:r>
            <a:r>
              <a:rPr lang="fr-CA" sz="2000" dirty="0"/>
              <a:t>. </a:t>
            </a:r>
            <a:endParaRPr lang="cs-CZ" sz="2000" dirty="0"/>
          </a:p>
        </p:txBody>
      </p:sp>
    </p:spTree>
    <p:extLst>
      <p:ext uri="{BB962C8B-B14F-4D97-AF65-F5344CB8AC3E}">
        <p14:creationId xmlns:p14="http://schemas.microsoft.com/office/powerpoint/2010/main" val="3994155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55576" y="620689"/>
            <a:ext cx="7848872" cy="5632311"/>
          </a:xfrm>
          <a:prstGeom prst="rect">
            <a:avLst/>
          </a:prstGeom>
        </p:spPr>
        <p:txBody>
          <a:bodyPr wrap="square">
            <a:spAutoFit/>
          </a:bodyPr>
          <a:lstStyle/>
          <a:p>
            <a:r>
              <a:rPr lang="fr-CA" sz="2400" b="1" dirty="0" smtClean="0"/>
              <a:t>Professionnalisation</a:t>
            </a:r>
          </a:p>
          <a:p>
            <a:r>
              <a:rPr lang="fr-CA" sz="2400" dirty="0"/>
              <a:t>Les performances théâtrales en français </a:t>
            </a:r>
            <a:r>
              <a:rPr lang="fr-CA" sz="2400" dirty="0" smtClean="0"/>
              <a:t>dépendaient longtemps de </a:t>
            </a:r>
            <a:r>
              <a:rPr lang="fr-CA" sz="2400" dirty="0"/>
              <a:t>l’existence des troupes d’amateurs, tels </a:t>
            </a:r>
            <a:r>
              <a:rPr lang="fr-CA" sz="2400" i="1" dirty="0"/>
              <a:t>Amateurs typographes</a:t>
            </a:r>
            <a:r>
              <a:rPr lang="fr-CA" sz="2400" dirty="0"/>
              <a:t>,</a:t>
            </a:r>
            <a:r>
              <a:rPr lang="fr-CA" sz="2400" i="1" dirty="0"/>
              <a:t> Société des amateurs canadiens</a:t>
            </a:r>
            <a:r>
              <a:rPr lang="fr-CA" sz="2400" dirty="0"/>
              <a:t>,</a:t>
            </a:r>
            <a:r>
              <a:rPr lang="fr-CA" sz="2400" i="1" dirty="0"/>
              <a:t> Compagnie des jeunes amateurs canadiens</a:t>
            </a:r>
            <a:r>
              <a:rPr lang="fr-CA" sz="2400" dirty="0"/>
              <a:t> ou bien </a:t>
            </a:r>
            <a:r>
              <a:rPr lang="fr-CA" sz="2400" i="1" dirty="0"/>
              <a:t>Cercle Jacques-Cartier</a:t>
            </a:r>
            <a:r>
              <a:rPr lang="fr-CA" sz="2400" dirty="0"/>
              <a:t> (1875-1890) qui, sous la direction de Joseph-George </a:t>
            </a:r>
            <a:r>
              <a:rPr lang="fr-CA" sz="2400" dirty="0" err="1"/>
              <a:t>McGown</a:t>
            </a:r>
            <a:r>
              <a:rPr lang="fr-CA" sz="2400" dirty="0"/>
              <a:t>, a préfiguré le travail systématique de formation professionnelle d’</a:t>
            </a:r>
            <a:r>
              <a:rPr lang="fr-CA" sz="2400" dirty="0" err="1"/>
              <a:t>Elzéar</a:t>
            </a:r>
            <a:r>
              <a:rPr lang="fr-CA" sz="2400" dirty="0"/>
              <a:t> Roy </a:t>
            </a:r>
            <a:r>
              <a:rPr lang="fr-CA" sz="2400" dirty="0" smtClean="0"/>
              <a:t> au Monument national, qui a eu l’idée d’or­ganiser </a:t>
            </a:r>
            <a:r>
              <a:rPr lang="fr-CA" sz="2400" dirty="0"/>
              <a:t>des cours d’élocution, un atelier pratique d’exer­cices dramatiques: les </a:t>
            </a:r>
            <a:r>
              <a:rPr lang="fr-CA" sz="2400" b="1" dirty="0"/>
              <a:t>Soirées de famille</a:t>
            </a:r>
            <a:r>
              <a:rPr lang="fr-CA" sz="2400" dirty="0"/>
              <a:t> débutent le 30 septembre 1898 et se poursuivent jusqu’en 1901. La troupe </a:t>
            </a:r>
            <a:r>
              <a:rPr lang="fr-CA" sz="2400" dirty="0" err="1"/>
              <a:t>amateure</a:t>
            </a:r>
            <a:r>
              <a:rPr lang="fr-CA" sz="2400" dirty="0"/>
              <a:t> ainsi formée étonnait par sa stabilité (26 membres réguliers, 30 occasion­nels), son dynamisme et son rythme de production (30 à 35 spectacles en saison).</a:t>
            </a:r>
            <a:endParaRPr lang="fr-CA" sz="2400" b="1" dirty="0"/>
          </a:p>
        </p:txBody>
      </p:sp>
    </p:spTree>
    <p:extLst>
      <p:ext uri="{BB962C8B-B14F-4D97-AF65-F5344CB8AC3E}">
        <p14:creationId xmlns:p14="http://schemas.microsoft.com/office/powerpoint/2010/main" val="263412427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1213</Words>
  <Application>Microsoft Office PowerPoint</Application>
  <PresentationFormat>Předvádění na obrazovce (4:3)</PresentationFormat>
  <Paragraphs>97</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user</dc:creator>
  <cp:lastModifiedBy>user</cp:lastModifiedBy>
  <cp:revision>8</cp:revision>
  <dcterms:created xsi:type="dcterms:W3CDTF">2014-05-21T13:12:47Z</dcterms:created>
  <dcterms:modified xsi:type="dcterms:W3CDTF">2014-05-21T14:18:07Z</dcterms:modified>
</cp:coreProperties>
</file>