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9" r:id="rId3"/>
    <p:sldId id="367" r:id="rId4"/>
    <p:sldId id="360" r:id="rId5"/>
    <p:sldId id="355" r:id="rId6"/>
    <p:sldId id="366" r:id="rId7"/>
    <p:sldId id="368" r:id="rId8"/>
    <p:sldId id="369" r:id="rId9"/>
    <p:sldId id="370" r:id="rId10"/>
    <p:sldId id="371" r:id="rId11"/>
    <p:sldId id="373" r:id="rId12"/>
    <p:sldId id="374" r:id="rId13"/>
    <p:sldId id="375" r:id="rId14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21/05/2020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21/05/2020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430B0-4080-4D35-B877-61192B60C7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41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09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35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8557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397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413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782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11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35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1109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9103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369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30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21/05/2020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21/05/2020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21/05/2020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4600" y="828478"/>
            <a:ext cx="10325845" cy="3329581"/>
          </a:xfrm>
        </p:spPr>
        <p:txBody>
          <a:bodyPr>
            <a:noAutofit/>
          </a:bodyPr>
          <a:lstStyle/>
          <a:p>
            <a:pPr algn="ctr"/>
            <a:r>
              <a:rPr lang="cs-CZ" altLang="cs-CZ" sz="5400" b="1" dirty="0">
                <a:cs typeface="Calibri" panose="020F0502020204030204" pitchFamily="34" charset="0"/>
              </a:rPr>
              <a:t>Stylistika (5)</a:t>
            </a:r>
            <a:endParaRPr lang="fr-FR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700" y="4267200"/>
            <a:ext cx="8761412" cy="2260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800" cap="none" dirty="0"/>
          </a:p>
          <a:p>
            <a:endParaRPr lang="fr-FR" sz="4800" cap="none" dirty="0"/>
          </a:p>
        </p:txBody>
      </p:sp>
    </p:spTree>
    <p:extLst>
      <p:ext uri="{BB962C8B-B14F-4D97-AF65-F5344CB8AC3E}">
        <p14:creationId xmlns:p14="http://schemas.microsoft.com/office/powerpoint/2010/main" val="370768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Charakteristika reklamního stylu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Konativní funkce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(té podřízena funkce referenční, tj. informovat). Pro reklamu je typická i funkce poetická – využívání řečnických tropů a figur k upoutání pozornosti na formu místo obsahu sdělení (manipulace).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Kontakt nepřímý, veřejná komunikace jednosměrná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(monolog, často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for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-mou fiktivního dialogu: otázky, imperativy, zájmena 2. os.).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Pečlivá připravenost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(odborníci na reklamní strategie, využití poznatků z psychologie).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Kondenzovanost: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drahý mediální prostor, boj o pozornost adresáta.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Asymetrie: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zadavatel reklamy (často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mezinár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korporace)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konzument.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Vývojové tendence: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multimodálnost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propojení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rekl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kampaní v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jednotli-vých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médiích (+ sociální sítě), parazitismus na jiných stylech a žánrech.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9611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168793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reklamní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Formální hledisko: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logo firmy a název produktu, slogan, strukturovanost textu a zakomponování obrazové složky (tištěná reklama).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Morfologické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tvarosloví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– nesklonnost cizích slov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u prodejců Ford, od      L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̔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Oréal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Váš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místo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svůj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(kvůli možnosti užití velkého písmene = zdvořilost); časté superlativy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nejjemnější, nejlepší…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);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slovotvorba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– tvoření deminutiv (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porcička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kávička, zdravíčko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produktivní prefixy a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prefixoidy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jako 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super-, ultra-, mikro-, </a:t>
            </a:r>
            <a:r>
              <a:rPr lang="cs-CZ" altLang="cs-CZ" sz="2200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multi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-, bio-, dermo-, nano-...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superpřenosný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ultralehký,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biokrém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dermočistící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…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Lexikální hledisko: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odborné a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pseudoodborné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termíny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šampon s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Filloxanem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cizí výrazy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last moment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hodnotící slovní zásoba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skvělý, lahodný, svěží…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módní slova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vychytaný,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vymazlený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nadupaný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).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tópicos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publicitarios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 – odkazy k obecně přijímaným představám a hodnotám (kulturní stereotypy, zdraví, rodina, úspěch atd.) &gt; odpovídající slovní zásoba (pozitivní konotace produktu).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3818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168793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reklamní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Syntaktické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jednoduché věty a neslovesné výpovědi, souvětí převážně souřadná nebo juxtapozice. Parcelace výpovědi (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Rexona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. Nezradí tě; Tesco. Na všem záleží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). Syntaktický paralelismus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Vyvinut v Německu, vyroben v Česku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), trojčlenné struktury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Tak jemná, hladká, lahodná.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Lindt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). Větná modalita: tázací věty (často v titulku), řečnické otázky; imperativy – výzvy ke koupi či pozvání, často zdvojené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Nakup a vyhraj; Objevte a získejte…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Řečnické tropy a figury: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tropy (metafora, metonymie, synekdocha…), figury (rým, aliterace, anafora, epifora, epanastrofa, personifikace…), hra se slovy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a významy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Něco dobrého na zub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– kartáček </a:t>
            </a:r>
            <a:r>
              <a:rPr lang="cs-CZ" altLang="cs-CZ" sz="2200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Spokar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.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Nikoliv umělecký záměr, nýbrž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mani-pulační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strategie (odvedení pozornosti od obsahu k formě). </a:t>
            </a: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8439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059736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reklamní komunikace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Tištěná reklama	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(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tisková: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noviny, časopisy; 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venkovní: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billboardy)</a:t>
            </a:r>
          </a:p>
          <a:p>
            <a:pPr marL="228600" indent="-22860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Audiální reklama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(rozhlasové spoty)</a:t>
            </a:r>
          </a:p>
          <a:p>
            <a:pPr marL="228600" indent="-22860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Audiovizuální reklama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  </a:t>
            </a:r>
            <a:r>
              <a:rPr lang="cs-CZ" altLang="cs-CZ" sz="2500" dirty="0">
                <a:solidFill>
                  <a:schemeClr val="tx1"/>
                </a:solidFill>
                <a:latin typeface="+mn-lt"/>
              </a:rPr>
              <a:t>(televizní a internetové spoty, teleshopping)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Font typeface="+mj-lt"/>
              <a:buAutoNum type="arabicParenR"/>
              <a:defRPr/>
            </a:pPr>
            <a:endParaRPr lang="cs-CZ" altLang="cs-CZ" sz="26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260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				</a:t>
            </a: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663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publicistický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Sféra mediální komunikace.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B. Havránek (Pražský lingvistický kroužek) – zatím ještě nejasné vymezení novinářského jazyka a stylu. Termín </a:t>
            </a:r>
            <a:r>
              <a:rPr lang="cs-CZ" altLang="cs-CZ" i="1" dirty="0" err="1">
                <a:solidFill>
                  <a:schemeClr val="tx1"/>
                </a:solidFill>
                <a:latin typeface="+mn-lt"/>
              </a:rPr>
              <a:t>publi-cistický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 styl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užíván až od 50. let minulého století: Fr. Trávníček (1953) –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publ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styl jako jeden ze 6 slohů vyznačující se srozumitelností a informační funkcí. K.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Hausenblas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(1955) – hlavní funkce agitační, přesvědčovací, teprve za ní funkce vzdělávací (výchovná) a informační. Dnes další (interní) rozlišení tohoto stylu na </a:t>
            </a:r>
            <a:r>
              <a:rPr lang="cs-CZ" alt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a) zpravodajský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(informační funkce), </a:t>
            </a:r>
            <a:r>
              <a:rPr lang="cs-CZ" alt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b) publicistický / analytický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(přesvědčovací funkce) a </a:t>
            </a:r>
            <a:r>
              <a:rPr lang="cs-CZ" alt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c) publicisticko-beletristický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(i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este-tická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funkce). Termín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žurnalistický jazyk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/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styl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není pokládán za přesný (může znamenat i profesní jazyk novinářů).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Jazykovědné články o rozhlasovém jazyce již za 1. republiky (V. Mathesius – účinnost a srozumitelnost rozhlasové řeči, aktuální členění větné), ve 2. pol. 20. století i studie o televizní publicistice (K. </a:t>
            </a:r>
            <a:r>
              <a:rPr lang="cs-CZ" altLang="cs-CZ" sz="2000" dirty="0" err="1">
                <a:solidFill>
                  <a:schemeClr val="tx1"/>
                </a:solidFill>
                <a:latin typeface="+mn-lt"/>
              </a:rPr>
              <a:t>Hausenblas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– nepřímý kontakt jako slohotvorný činitel), kritika výslovnosti a složitosti syntaktických struktur. Od 90. let výzkum jazyka reklamy, sportovních pořadů a politických debat (pragmatické hledisko). </a:t>
            </a:r>
          </a:p>
        </p:txBody>
      </p:sp>
    </p:spTree>
    <p:extLst>
      <p:ext uri="{BB962C8B-B14F-4D97-AF65-F5344CB8AC3E}">
        <p14:creationId xmlns:p14="http://schemas.microsoft.com/office/powerpoint/2010/main" val="3223288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publicistický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cíle: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informovat (zpravodajství), přesvědčovat (publicistika), důležitá je i aktuálnost.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role: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mediální organizace (korporace) spíše nežli konkrétní autor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čtenář bez výraznějšího vymezení. Asymetrický vztah.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Základní kód: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verbální, spisovná čeština (s nespisovnými prvky), psaná i mluvená forma; vizuální složka (fotografie, grafické prvky, barvy – tendence k vizualizaci &gt; redukce textu). Multimodální texty.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Normy: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relativně ustálené modely, příručky a učebnice s normami pro jednotlivé žánry + interní normy mediálních organizací (vnitřní cenzura). ČT a ČR: kodexy, snaha o kultivovanost, spisovnost, nestrannost, vyváženost, věcnost, cenzura určitých výrazů. </a:t>
            </a:r>
          </a:p>
        </p:txBody>
      </p:sp>
    </p:spTree>
    <p:extLst>
      <p:ext uri="{BB962C8B-B14F-4D97-AF65-F5344CB8AC3E}">
        <p14:creationId xmlns:p14="http://schemas.microsoft.com/office/powerpoint/2010/main" val="748280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Charakteristika publicistického stylu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Konativní a referenční funkce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(v autorských žánrech také emotivní, v beletristických i poetická)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Kontakt nepřímý, veřejná komunikace jednosměrná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Připravenost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(ale zároveň rychlá produkce; kontrolu usnadňuje ustálenost modelů a formulací)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Asymetrie: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mediální korporace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čtenář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Vývojové tendence: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dynamická sféra, posílení vlivu recipientů (komentáře a diskuse pod články), tendence k redukci textu či mluveného slova na úkor grafických prostředků,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multimodálnost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rychlost na úkor přesnosti a propracovanosti. Po jazykové stránce posilující neformálnost, žánrová hyb-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ridizace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Stírání tradičních rozdílů mezi bulvárem a seriózními zprávami (rozsah a výstavba textů, expresivnost…).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3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168793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mediální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5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Automatizace a aktualizace: 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protichůdné tendence.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Automatizace: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 ustálené formulace a modely výstavby textu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Aktualizace: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 nespisovné výrazy (</a:t>
            </a:r>
            <a:r>
              <a:rPr lang="cs-CZ" altLang="cs-CZ" sz="21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Lampasák v čele kraje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), nečekaná slovní spojení (</a:t>
            </a:r>
            <a:r>
              <a:rPr lang="cs-CZ" altLang="cs-CZ" sz="21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Pře-hlídka policejních svalů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), rétorické a poetizující formulace (např. řečnické otázky a odpovědi). Prostředky aktualizace se časem mění v automatizované (</a:t>
            </a:r>
            <a:r>
              <a:rPr lang="cs-CZ" altLang="cs-CZ" sz="21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vlajková loď, vrcholek ledovce, politická aréna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Nespecifičnost: 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přejímání výrazových prostředků z jiných sfér (např. vědecká a spor-</a:t>
            </a:r>
            <a:r>
              <a:rPr lang="cs-CZ" altLang="cs-CZ" sz="2100" dirty="0" err="1">
                <a:solidFill>
                  <a:schemeClr val="tx1"/>
                </a:solidFill>
                <a:latin typeface="+mn-lt"/>
              </a:rPr>
              <a:t>tovní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 terminologie).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Tendence k neformálnosti: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 hovorovost, nespisovnost až </a:t>
            </a:r>
            <a:r>
              <a:rPr lang="cs-CZ" altLang="cs-CZ" sz="2100" dirty="0" err="1">
                <a:solidFill>
                  <a:schemeClr val="tx1"/>
                </a:solidFill>
                <a:latin typeface="+mn-lt"/>
              </a:rPr>
              <a:t>slangovost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altLang="cs-CZ" sz="21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naštvat, sbalit, od-skákat si, obchoďák, finančák, animák, řidičák…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). Nejnižší úroveň v mluvené formě – sportovní komentátoři; nejkultivovanější – moderátoři (čtená promluva).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1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Syntax: 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relativně nekomplikovaná a málo příznaková, jednoduché věty a souřadná souvětí (přehlednost, srozumitelnost). Časté citace, shrnutí cizí řeči a zhodnocení její pravdivosti (</a:t>
            </a:r>
            <a:r>
              <a:rPr lang="cs-CZ" altLang="cs-CZ" sz="21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prý, údajně</a:t>
            </a:r>
            <a:r>
              <a:rPr lang="cs-CZ" altLang="cs-CZ" sz="2100" dirty="0">
                <a:solidFill>
                  <a:schemeClr val="tx1"/>
                </a:solidFill>
                <a:latin typeface="+mn-lt"/>
              </a:rPr>
              <a:t>), přímá a nepřímá řeč.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67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059736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mediální komunikace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Velká žánrová rozmanitost + odlišnost podle jednotlivých médií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Psané 	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a) zpravodajské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	(zpráva, zpravodajský rozhovor, reportáž, 									 anketa – objektivní žánry informační)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				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b) analytické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		(úvodník, komentář, glosa, recenze –											 názorové žánry autorské, individuální styl)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				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c) beletristické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	(fejeton, sloupek, beletrizovaná reportáž, 										 story – subjektivní žánry, práce s jazykem)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5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arenR" startAt="2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Mluvené 	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a) zpravodajské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(zpráva, rozhovor)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					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b) publicistické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(politické debaty, diskusní pořady)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			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+ pořady dokumentární, umělecké, sportovní, pro děti…</a:t>
            </a: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7621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reklamní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Sféra reklamní komunikace.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Tištěná reklama existuje cca od 18. století (celkově ale už od starověku), ve 20. století velký rozmach v souvislosti s příchodem nových médií (rozhlas, televize). B. Havránek (PLK) – reklamní jazyk podřízen jazyku obchodnímu/hospodářskému (pracovnímu). Později reklamní styl klasifikován jako podtyp stylu publicistického (např. Čechová – Krčmová – Minářová, 2008). Během komunismu věnována reklamnímu jazyku malá pozornost, rozvoj bádání až od 90. let (K. Šebesta – reklamní komunikace z hlediska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Griceových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komunikačních maxim; Z.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Jettmarová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problémy překladu anglických reklamních textů). </a:t>
            </a:r>
            <a:endParaRPr lang="cs-CZ" altLang="cs-CZ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08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reklamní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cíle: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přesvědčovat, informovat o výrobku či službě, upoutat pozornost (při současném přehlcení reklamou klíčová funkce).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role: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zadavatel reklamy (+ agenturní kreativci)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vymezená cílová skupina (adresát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recipient = kdokoliv, kdo reklamu vidí/čte). Asymetrický vztah.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Základní kód: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čeština, forma mluvená i psaná, variety podle typu adresáta (často obecná čeština; komentátor mimo obraz většinou mluví spisovně). Angličtina (názvy výrobků, slogany), jiné jazyky pro navození autentické atmosféry (italština, španělština…) u tradičních výrobků. Důležitý je vztah mezi textem a obrazem (vysvětlení, konkretizace, vzájemné doplnění, hříčka…). Základní podoba reklamy – audiovizuální, heterogenní (obraz, hudba, grafika, typografie, mluvené a zpívané slovo).</a:t>
            </a:r>
          </a:p>
        </p:txBody>
      </p:sp>
    </p:spTree>
    <p:extLst>
      <p:ext uri="{BB962C8B-B14F-4D97-AF65-F5344CB8AC3E}">
        <p14:creationId xmlns:p14="http://schemas.microsoft.com/office/powerpoint/2010/main" val="28981101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reklamní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Normy: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Zákon o regulaci reklamy (1995) – zákaz napadání politických názorů, náboženství, ras a národností, omezení vulgarit. Snaha některých reklam překračovat tuto hranici pro upoutání pozornosti. Z jazykového hlediska nemožnost dodržovat tzv. zdvořilostní maximy (G. Leech): už samotný princip reklamy je nezdvořilý (zisk zadavatele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maxima skromnosti), základní jazykové prostředky rovněž (tykání, imperativy – direktivnost). Po pravopisné stránce časté porušování normy psaní velkých písmen (i ve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šp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.) – nejen názvy, ale i obecná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podst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. jména.</a:t>
            </a:r>
          </a:p>
        </p:txBody>
      </p:sp>
    </p:spTree>
    <p:extLst>
      <p:ext uri="{BB962C8B-B14F-4D97-AF65-F5344CB8AC3E}">
        <p14:creationId xmlns:p14="http://schemas.microsoft.com/office/powerpoint/2010/main" val="3976362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968</TotalTime>
  <Words>1460</Words>
  <Application>Microsoft Office PowerPoint</Application>
  <PresentationFormat>Širokoúhlá obrazovka</PresentationFormat>
  <Paragraphs>134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Stylistika (5)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361</cp:revision>
  <cp:lastPrinted>2020-02-23T14:46:05Z</cp:lastPrinted>
  <dcterms:created xsi:type="dcterms:W3CDTF">2019-10-17T09:02:16Z</dcterms:created>
  <dcterms:modified xsi:type="dcterms:W3CDTF">2020-05-21T14:15:06Z</dcterms:modified>
</cp:coreProperties>
</file>