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12192000"/>
  <p:notesSz cx="6858000" cy="9144000"/>
  <p:embeddedFontLst>
    <p:embeddedFont>
      <p:font typeface="Roboto"/>
      <p:regular r:id="rId53"/>
      <p:bold r:id="rId54"/>
      <p:italic r:id="rId55"/>
      <p:boldItalic r:id="rId56"/>
    </p:embeddedFont>
    <p:embeddedFont>
      <p:font typeface="Tahoma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9" roundtripDataSignature="AMtx7mhVT5v3+Vo7pBs7hKeQnaDjBmeA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-italic.fntdata"/><Relationship Id="rId10" Type="http://schemas.openxmlformats.org/officeDocument/2006/relationships/slide" Target="slides/slide5.xml"/><Relationship Id="rId54" Type="http://schemas.openxmlformats.org/officeDocument/2006/relationships/font" Target="fonts/Roboto-bold.fntdata"/><Relationship Id="rId13" Type="http://schemas.openxmlformats.org/officeDocument/2006/relationships/slide" Target="slides/slide8.xml"/><Relationship Id="rId57" Type="http://schemas.openxmlformats.org/officeDocument/2006/relationships/font" Target="fonts/Tahoma-regular.fntdata"/><Relationship Id="rId12" Type="http://schemas.openxmlformats.org/officeDocument/2006/relationships/slide" Target="slides/slide7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59" Type="http://customschemas.google.com/relationships/presentationmetadata" Target="metadata"/><Relationship Id="rId14" Type="http://schemas.openxmlformats.org/officeDocument/2006/relationships/slide" Target="slides/slide9.xml"/><Relationship Id="rId58" Type="http://schemas.openxmlformats.org/officeDocument/2006/relationships/font" Target="fonts/Tahom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f4d58aadf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f4d58aad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7f4d58aadf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f4d58aadf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f4d58aad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7f4d58aadf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f4d58aadf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f4d58aad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7f4d58aadf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1e09b4b7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1e09b4b7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71e09b4b71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f4d58aadf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f4d58aa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-CZ"/>
              <a:t>lidé se rozhodujou emočně, ale pak si to logicky obhajujou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-CZ"/>
              <a:t>existuje proto, že každý produkt vyrábí spusta značek, my se chceme obklopovat věcmi, co známe, pak </a:t>
            </a:r>
            <a:r>
              <a:rPr lang="cs-CZ"/>
              <a:t>saháme</a:t>
            </a:r>
            <a:r>
              <a:rPr lang="cs-CZ"/>
              <a:t> po známých značkách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-CZ"/>
              <a:t>nefunguje to na všechny, protože jsou extrémně znalí v oboru a soft skills na ně neplatí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7f4d58aadf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f4d58aadf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f4d58aad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Hero – jednorázové, sezónní kampaně s velkým zásahem, který dodává emoci, pak rychle klesá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Hub – pravidelný obsah, slouží k dlouhodobému budování značky: landing page, obsahové seriály…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Help/hygiene – zachytí potenciálního zákazníka ve chvíli, kdy řeší nějaký problém</a:t>
            </a:r>
            <a:endParaRPr/>
          </a:p>
        </p:txBody>
      </p:sp>
      <p:sp>
        <p:nvSpPr>
          <p:cNvPr id="229" name="Google Shape;229;g7f4d58aadf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1e09b4b71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1e09b4b7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71e09b4b71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1bd5fa52b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1bd5fa52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71bd5fa52b_0_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f52728ede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f52728ed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7f52728ede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f52728ede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f52728ed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•Laskavý humor, </a:t>
            </a:r>
            <a:r>
              <a:rPr b="1" lang="cs-CZ" sz="1100"/>
              <a:t>jsme pozitivní a milí</a:t>
            </a:r>
            <a:r>
              <a:rPr lang="cs-CZ" sz="1100"/>
              <a:t>, rozhodně nejsme jízliví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•Mluvíme stručně, jednoduše, používáme v komunikaci „zdravý rozum“ (charakteristika Gambrinovy postavy)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•</a:t>
            </a:r>
            <a:r>
              <a:rPr b="1" lang="cs-CZ" sz="1100"/>
              <a:t>Nebijeme se ale do prsou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•Nepotřebujeme se ale urputně bránit, jsme sebevědomí (ale ne arogantní)</a:t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7f52728ede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f52728ede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f52728ed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7f52728ede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f52728ede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f52728ed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7f52728ede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f52728ede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f52728ed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7f52728ede_0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f52728ede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f52728ed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7f52728ede_0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1e09b4b71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1e09b4b7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71e09b4b71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1bd5fa52b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1bd5fa52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/>
              <a:t>Online čtenář: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nemá čas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má problém a je </a:t>
            </a:r>
            <a:r>
              <a:rPr lang="cs-CZ"/>
              <a:t>nervózní</a:t>
            </a:r>
            <a:r>
              <a:rPr lang="cs-CZ"/>
              <a:t>, že ještě nezná řešení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je znuděný, nechce přemýšlet, chce interaktivitu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nevěří, protože na internetu může psát každý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71bd5fa52b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1bd5fa52b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1bd5fa52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71bd5fa52b_0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1bd5fa52b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1bd5fa52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-nechce kudrlinky</a:t>
            </a:r>
            <a:endParaRPr/>
          </a:p>
        </p:txBody>
      </p:sp>
      <p:sp>
        <p:nvSpPr>
          <p:cNvPr id="324" name="Google Shape;324;g71bd5fa52b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1bd5fa52b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1bd5fa52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71bd5fa52b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1bd5fa52b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1bd5fa52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Modální slovesa: </a:t>
            </a:r>
            <a:r>
              <a:rPr lang="cs-CZ"/>
              <a:t>muset, moct, mít, smět, chtít, hodlat, umět, dovést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40" name="Google Shape;340;g71bd5fa52b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1bd5fa52b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1bd5fa52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71bd5fa52b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1bd5fa52b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1bd5fa52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71bd5fa52b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1bd5fa52b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1bd5fa52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71bd5fa52b_0_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1bd5fa52b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1bd5fa52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71bd5fa52b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1e09b4b71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1e09b4b7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71e09b4b71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f4d58aadf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f4d58aad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7f4d58aadf_0_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f52728ede_6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f52728ede_6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7f52728ede_6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f4d58aadf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7f4d58aad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7f4d58aadf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f4d58aadf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f4d58aad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7f4d58aadf_0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f52728ede_6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f52728ede_6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7f52728ede_6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f52728ede_8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f52728ede_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7f52728ede_8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- špatná zpráva: je třeba mít trochu talentu, dobrá zpráva: není to výjimečný dar a dá se to brousit jako jakékoliv jiné řemeslo</a:t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- 70 % dospělých lidí chce a alespoň jednou za život zkusí napsat umělecký text (příběh)</a:t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- denně v ČR vyjde průměrně 50 ks knih (16 až 18 000 knih za rok), bestseller v Čechách je od 5000 ks, obvykle se próza začínajícícho autora vydá v nákladu 1000 ks</a:t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- od zvířat nás odlišuje příběh, ne komunikace samotná</a:t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/>
              <a:t>- příběh se dostal do všech žánrů včetně zpravodajství, dodává </a:t>
            </a:r>
            <a:r>
              <a:rPr b="1" lang="cs-CZ" sz="1100"/>
              <a:t>emoce</a:t>
            </a:r>
            <a:endParaRPr b="1"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f52728ede_9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7f52728ede_9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7f52728ede_9_2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f52728ede_6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f52728ede_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7f52728ede_6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f52728ede_8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f52728ede_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7f52728ede_8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7f52728ede_9_2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7f52728ede_9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7f52728ede_9_2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f52728ede_8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f52728ede_8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7f52728ede_8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f4d58aadf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f4d58aad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7f4d58aadf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f52728ede_7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7f52728ede_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7f52728ede_7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f52728ede_8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7f52728ede_8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7f52728ede_8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1e09b4b7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1e09b4b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71e09b4b7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1bd5fa52b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1bd5fa52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háček:  prvek, který podvědomě vzbuzuje otázku, na kterou chceme znát odpověď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př. </a:t>
            </a:r>
            <a:r>
              <a:rPr i="1" lang="cs-CZ"/>
              <a:t>Přemýšlíš někdy o tom, proč si vybral právě nás? </a:t>
            </a:r>
            <a:endParaRPr i="1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71bd5fa52b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f52728ede_8_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f52728ede_8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1" name="Google Shape;161;g7f52728ede_8_6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f52728ede_8_7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f52728ede_8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7f52728ede_8_7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f4d58aadf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f4d58aa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7f4d58aadf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>
  <p:cSld name="Úvodní sníme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5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46942" cy="105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ky text - dva sloupce">
  <p:cSld name="Obrázky text - dva sloupc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7" name="Google Shape;87;p14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b="1" sz="9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b="1" sz="9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 snímek">
  <p:cSld name="Prázdný sníme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verzní snímek s obrázkem">
  <p:cSld name="Inverzní snímek s obrázkem">
    <p:bg>
      <p:bgPr>
        <a:solidFill>
          <a:srgbClr val="4BC8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0" name="Google Shape;100;p16"/>
          <p:cNvSpPr/>
          <p:nvPr>
            <p:ph idx="2" type="pic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731" y="6048047"/>
            <a:ext cx="874748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nímek MUNI ARTS">
  <p:cSld name="Snímek MUNI ARTS">
    <p:bg>
      <p:bgPr>
        <a:solidFill>
          <a:srgbClr val="4BC8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2870" y="2019300"/>
            <a:ext cx="4147317" cy="283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BC8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nímek MUNI">
  <p:cSld name="Snímek MUNI">
    <p:bg>
      <p:bgPr>
        <a:solidFill>
          <a:schemeClr val="dk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50208" y="2434288"/>
            <a:ext cx="7673489" cy="1989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>
  <p:cSld name="Nadpis a obsah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" name="Google Shape;23;p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 – inverzní" showMasterSp="0">
  <p:cSld name="Úvodní snímek – inverzní">
    <p:bg>
      <p:bgPr>
        <a:solidFill>
          <a:srgbClr val="4BC8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5991" cy="104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podnadpis a obsah">
  <p:cSld name="Nadpis, podnadpis a obsah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porovnání">
  <p:cSld name="Nadpis a porovnání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4" type="body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obsah a text">
  <p:cSld name="Nadpis, obsah a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i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podnadpis a tři sloupce">
  <p:cSld name="Nadpis, podnadpis a tři sloupc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a text bez nadpisu">
  <p:cSld name="Obsah a text bez nadpisu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3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i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bez nadpisu">
  <p:cSld name="Obsah bez nadpisu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nkedin.com/in/kristyna-pilna/" TargetMode="External"/><Relationship Id="rId4" Type="http://schemas.openxmlformats.org/officeDocument/2006/relationships/hyperlink" Target="https://www.instagram.com/teena.velveteen/" TargetMode="External"/><Relationship Id="rId5" Type="http://schemas.openxmlformats.org/officeDocument/2006/relationships/hyperlink" Target="https://medium.com/@teena.velveteen" TargetMode="External"/><Relationship Id="rId6" Type="http://schemas.openxmlformats.org/officeDocument/2006/relationships/image" Target="../media/image34.jpg"/><Relationship Id="rId7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drive.google.com/file/d/1yYiuoG9K9YgjqgG6Nzz8E6eEvYN58jaK/view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naucmese.cz/kurz/tvurci-psani-2-0#termin-2020-06-05" TargetMode="External"/><Relationship Id="rId4" Type="http://schemas.openxmlformats.org/officeDocument/2006/relationships/hyperlink" Target="https://michaelaweikertova.cz/know-how/copytriky/" TargetMode="External"/><Relationship Id="rId5" Type="http://schemas.openxmlformats.org/officeDocument/2006/relationships/hyperlink" Target="https://ottobohus.cz/trilogie-zdarm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24.3.2020, Kristýna Pilná</a:t>
            </a:r>
            <a:endParaRPr sz="1800"/>
          </a:p>
        </p:txBody>
      </p:sp>
      <p:sp>
        <p:nvSpPr>
          <p:cNvPr id="115" name="Google Shape;115;p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6" name="Google Shape;116;p1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Copywriting ✏️</a:t>
            </a:r>
            <a:endParaRPr/>
          </a:p>
        </p:txBody>
      </p:sp>
      <p:sp>
        <p:nvSpPr>
          <p:cNvPr id="117" name="Google Shape;117;p1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Jak psát texty v době, kdy jsou všichni líný sledovat i videa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f4d58aadf_0_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96" name="Google Shape;196;g7f4d58aadf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988" y="152400"/>
            <a:ext cx="8725431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f4d58aadf_0_1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03" name="Google Shape;203;g7f4d58aadf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775" y="33325"/>
            <a:ext cx="9086850" cy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f4d58aadf_0_3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10" name="Google Shape;210;g7f4d58aadf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200" y="180975"/>
            <a:ext cx="9144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1e09b4b71_0_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g71e09b4b71_0_8"/>
          <p:cNvSpPr/>
          <p:nvPr>
            <p:ph idx="2" type="pic"/>
          </p:nvPr>
        </p:nvSpPr>
        <p:spPr>
          <a:xfrm>
            <a:off x="0" y="1"/>
            <a:ext cx="12192000" cy="584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0"/>
              <a:t>Content marketing</a:t>
            </a:r>
            <a:endParaRPr sz="1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f4d58aadf_0_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4" name="Google Shape;224;g7f4d58aadf_0_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Obsahový marketing</a:t>
            </a:r>
            <a:endParaRPr/>
          </a:p>
        </p:txBody>
      </p:sp>
      <p:sp>
        <p:nvSpPr>
          <p:cNvPr id="225" name="Google Shape;225;g7f4d58aadf_0_1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prodej prostřednictvím obsahu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frčí už od roku 1900 a vydání</a:t>
            </a:r>
            <a:r>
              <a:rPr lang="cs-CZ"/>
              <a:t> Michellinova průvodce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příběhem zjednodušuje volbu spotřebitele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navazuje vztah (můžeme upozadit cenu)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nefunguje na všechny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f4d58aadf_0_9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2" name="Google Shape;232;g7f4d58aadf_0_93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/>
              <a:t>Obsahová strategie (hero-hub-hygiene framework)</a:t>
            </a:r>
            <a:endParaRPr sz="3400"/>
          </a:p>
        </p:txBody>
      </p:sp>
      <p:pic>
        <p:nvPicPr>
          <p:cNvPr id="233" name="Google Shape;233;g7f4d58aadf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812" y="1665300"/>
            <a:ext cx="9994376" cy="40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1e09b4b71_0_1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0" name="Google Shape;240;g71e09b4b71_0_14"/>
          <p:cNvSpPr/>
          <p:nvPr>
            <p:ph idx="2" type="pic"/>
          </p:nvPr>
        </p:nvSpPr>
        <p:spPr>
          <a:xfrm>
            <a:off x="0" y="1"/>
            <a:ext cx="12192000" cy="584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0"/>
              <a:t>Tone of voice (TOV)</a:t>
            </a:r>
            <a:endParaRPr sz="10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1bd5fa52b_0_10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7" name="Google Shape;247;g71bd5fa52b_0_102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Nastavení tonality</a:t>
            </a:r>
            <a:endParaRPr/>
          </a:p>
        </p:txBody>
      </p:sp>
      <p:sp>
        <p:nvSpPr>
          <p:cNvPr id="248" name="Google Shape;248;g71bd5fa52b_0_102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Jak se naše publikum chová na sociálních sítích:</a:t>
            </a:r>
            <a:endParaRPr/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Kdo to je a v čem je jejich chováni specifické</a:t>
            </a:r>
            <a:endParaRPr/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Kde se naše cílová skupina v online prostoru pohybuje</a:t>
            </a:r>
            <a:endParaRPr/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Co u nich rezonuje a co naopak ne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f52728ede_0_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55" name="Google Shape;255;g7f52728ede_0_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Cílovka značky Gambrinus</a:t>
            </a:r>
            <a:endParaRPr/>
          </a:p>
        </p:txBody>
      </p:sp>
      <p:pic>
        <p:nvPicPr>
          <p:cNvPr id="256" name="Google Shape;256;g7f52728ed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551" y="1778001"/>
            <a:ext cx="8744901" cy="41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52728ede_0_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3" name="Google Shape;263;g7f52728ede_0_25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Tonalita značky Gambrinus</a:t>
            </a:r>
            <a:endParaRPr/>
          </a:p>
        </p:txBody>
      </p:sp>
      <p:pic>
        <p:nvPicPr>
          <p:cNvPr id="264" name="Google Shape;264;g7f52728ede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275" y="1778003"/>
            <a:ext cx="7919449" cy="35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3" name="Google Shape;123;p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mně 🔊</a:t>
            </a:r>
            <a:endParaRPr/>
          </a:p>
        </p:txBody>
      </p:sp>
      <p:sp>
        <p:nvSpPr>
          <p:cNvPr id="124" name="Google Shape;124;p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/>
              <a:t>Digital Campaign Specialist v Prazdroji</a:t>
            </a:r>
            <a:endParaRPr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/>
              <a:t>Kopík since 2015</a:t>
            </a:r>
            <a:endParaRPr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/>
              <a:t>Absolventka Social Media Akademie 2017</a:t>
            </a:r>
            <a:endParaRPr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/>
              <a:t>Wannabe slamerka</a:t>
            </a:r>
            <a:endParaRPr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 u="sng">
                <a:solidFill>
                  <a:schemeClr val="hlink"/>
                </a:solidFill>
                <a:hlinkClick r:id="rId3"/>
              </a:rPr>
              <a:t>linkedin.com/in/kristyna-pilna/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 u="sng">
                <a:solidFill>
                  <a:schemeClr val="dk2"/>
                </a:solidFill>
                <a:hlinkClick r:id="rId4"/>
              </a:rPr>
              <a:t>instagram.com/teena.velveteen/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 u="sng">
                <a:solidFill>
                  <a:schemeClr val="dk2"/>
                </a:solidFill>
                <a:hlinkClick r:id="rId5"/>
              </a:rPr>
              <a:t>medium.com/@teena.velveteen</a:t>
            </a:r>
            <a:endParaRPr sz="2600"/>
          </a:p>
        </p:txBody>
      </p:sp>
      <p:pic>
        <p:nvPicPr>
          <p:cNvPr id="125" name="Google Shape;12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8450" y="2725850"/>
            <a:ext cx="4006075" cy="397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68450" y="131850"/>
            <a:ext cx="4006074" cy="2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f52728ede_0_3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1" name="Google Shape;271;g7f52728ede_0_34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Nastavení tonality “od píky”</a:t>
            </a:r>
            <a:endParaRPr/>
          </a:p>
        </p:txBody>
      </p:sp>
      <p:sp>
        <p:nvSpPr>
          <p:cNvPr id="272" name="Google Shape;272;g7f52728ede_0_34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Tykáme nebo vykáme?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Oslovujeme jménem, příjmením?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Používáme pro značku i jiný než oficiální název nebo zkratku (Gambáč, Gábina)?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Jak o sobě určitě mluvit nechceme (Gambo)?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V jaké osobě o sobě mluvíme (ich-forma/er-forma)?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Unikátní styl jazyka a obraty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Používáme emoticony?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f52728ede_0_4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79" name="Google Shape;279;g7f52728ede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001" y="590776"/>
            <a:ext cx="5885200" cy="341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7f52728ede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375" y="2206400"/>
            <a:ext cx="5459350" cy="42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f52728ede_0_5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7" name="Google Shape;287;g7f52728ede_0_5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7f52728ede_0_51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g7f52728ede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225" y="981075"/>
            <a:ext cx="70675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f52728ede_0_6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96" name="Google Shape;296;g7f52728ede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75" y="553175"/>
            <a:ext cx="5647425" cy="40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7f52728ede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150" y="2226350"/>
            <a:ext cx="6369549" cy="35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1e09b4b71_0_2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04" name="Google Shape;304;g71e09b4b71_0_20"/>
          <p:cNvSpPr/>
          <p:nvPr>
            <p:ph idx="2" type="pic"/>
          </p:nvPr>
        </p:nvSpPr>
        <p:spPr>
          <a:xfrm>
            <a:off x="0" y="1"/>
            <a:ext cx="12192000" cy="584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0"/>
              <a:t>Psaní 2.0</a:t>
            </a:r>
            <a:endParaRPr sz="1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1bd5fa52b_0_1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1" name="Google Shape;311;g71bd5fa52b_0_18"/>
          <p:cNvSpPr txBox="1"/>
          <p:nvPr>
            <p:ph type="title"/>
          </p:nvPr>
        </p:nvSpPr>
        <p:spPr>
          <a:xfrm>
            <a:off x="720000" y="720000"/>
            <a:ext cx="10753200" cy="67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Offline versus online čtení</a:t>
            </a:r>
            <a:endParaRPr/>
          </a:p>
        </p:txBody>
      </p:sp>
      <p:pic>
        <p:nvPicPr>
          <p:cNvPr id="312" name="Google Shape;312;g71bd5fa52b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750" y="1807650"/>
            <a:ext cx="4544800" cy="45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71bd5fa52b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7850" y="1807650"/>
            <a:ext cx="4098600" cy="4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1bd5fa52b_0_3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20" name="Google Shape;320;g71bd5fa52b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400" y="304800"/>
            <a:ext cx="7431585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1bd5fa52b_0_4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7" name="Google Shape;327;g71bd5fa52b_0_47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Online čtenář</a:t>
            </a:r>
            <a:endParaRPr/>
          </a:p>
        </p:txBody>
      </p:sp>
      <p:sp>
        <p:nvSpPr>
          <p:cNvPr id="328" name="Google Shape;328;g71bd5fa52b_0_47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je v mindsetu: nechci to, nemám na to prachy ani čas, nezajímá mě to!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dekóduje, hledá záchytné body, čte selektivně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z nadpisu přečte 2–3 slova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z perexu </a:t>
            </a:r>
            <a:r>
              <a:rPr lang="cs-CZ"/>
              <a:t>přečte </a:t>
            </a:r>
            <a:r>
              <a:rPr lang="cs-CZ"/>
              <a:t>jen 5–8 slov první věty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potřebuje vést za ruku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1bd5fa52b_0_1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5" name="Google Shape;335;g71bd5fa52b_0_1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Nadpis</a:t>
            </a:r>
            <a:endParaRPr/>
          </a:p>
        </p:txBody>
      </p:sp>
      <p:sp>
        <p:nvSpPr>
          <p:cNvPr id="336" name="Google Shape;336;g71bd5fa52b_0_11"/>
          <p:cNvSpPr txBox="1"/>
          <p:nvPr>
            <p:ph idx="1" type="body"/>
          </p:nvPr>
        </p:nvSpPr>
        <p:spPr>
          <a:xfrm>
            <a:off x="720000" y="1692000"/>
            <a:ext cx="10753200" cy="45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čísla (psané číslovkou)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tázací zájmena (jak, proč,..)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hned nabízí odpověď (tipů, triků, cest, jednoduchých rad…)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je konkrétní, nastoluje otázku a příslib odpovědi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lang="cs-CZ"/>
              <a:t> ☝️ </a:t>
            </a:r>
            <a:r>
              <a:rPr i="1" lang="cs-CZ"/>
              <a:t>Při psaní článku nezačínejte nadpisem. (Kvalitní) nadpis a první větu zabere až ½ času celého psaní.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b="1" lang="cs-CZ">
                <a:solidFill>
                  <a:schemeClr val="dk2"/>
                </a:solidFill>
              </a:rPr>
              <a:t>Vymyslete nadpis k článku, který láká na na náš předmět.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2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1bd5fa52b_0_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3" name="Google Shape;343;g71bd5fa52b_0_26"/>
          <p:cNvSpPr txBox="1"/>
          <p:nvPr>
            <p:ph type="title"/>
          </p:nvPr>
        </p:nvSpPr>
        <p:spPr>
          <a:xfrm>
            <a:off x="719400" y="683575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Pravidla </a:t>
            </a:r>
            <a:r>
              <a:rPr b="0" lang="cs-CZ">
                <a:solidFill>
                  <a:schemeClr val="dk1"/>
                </a:solidFill>
              </a:rPr>
              <a:t>📋</a:t>
            </a:r>
            <a:endParaRPr/>
          </a:p>
        </p:txBody>
      </p:sp>
      <p:sp>
        <p:nvSpPr>
          <p:cNvPr id="344" name="Google Shape;344;g71bd5fa52b_0_26"/>
          <p:cNvSpPr txBox="1"/>
          <p:nvPr>
            <p:ph idx="1" type="body"/>
          </p:nvPr>
        </p:nvSpPr>
        <p:spPr>
          <a:xfrm>
            <a:off x="719400" y="145595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Šetříme s přídavnými jmény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Preferujeme běžný jazyk před termíny, žargony, cizími slovy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Škrtáme</a:t>
            </a:r>
            <a:r>
              <a:rPr lang="cs-CZ" strike="sngStrike"/>
              <a:t>, kde se dá</a:t>
            </a:r>
            <a:endParaRPr strike="sngStrike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Nepíšeme CAPS LOCKEM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Vykřičník maximálně jeden!!!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Vycpávková slova: samozřejmě, každopádně...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Používáme činný rod místo trpného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Vyhýbáme se modálním slovesům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1bd5fa52b_0_5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3" name="Google Shape;133;g71bd5fa52b_0_57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Obsah prezentace 🏁</a:t>
            </a:r>
            <a:endParaRPr/>
          </a:p>
        </p:txBody>
      </p:sp>
      <p:sp>
        <p:nvSpPr>
          <p:cNvPr id="134" name="Google Shape;134;g71bd5fa52b_0_57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Storytelling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Content marketing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Tonalita značky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Dos &amp; don’ts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Texty na sockách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1bd5fa52b_0_7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1" name="Google Shape;351;g71bd5fa52b_0_71"/>
          <p:cNvSpPr txBox="1"/>
          <p:nvPr>
            <p:ph type="title"/>
          </p:nvPr>
        </p:nvSpPr>
        <p:spPr>
          <a:xfrm>
            <a:off x="720000" y="585850"/>
            <a:ext cx="10753200" cy="62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Klišé </a:t>
            </a:r>
            <a:r>
              <a:rPr b="0" lang="cs-CZ">
                <a:solidFill>
                  <a:schemeClr val="dk1"/>
                </a:solidFill>
              </a:rPr>
              <a:t>🙅</a:t>
            </a:r>
            <a:endParaRPr/>
          </a:p>
        </p:txBody>
      </p:sp>
      <p:sp>
        <p:nvSpPr>
          <p:cNvPr id="352" name="Google Shape;352;g71bd5fa52b_0_71"/>
          <p:cNvSpPr txBox="1"/>
          <p:nvPr>
            <p:ph idx="1" type="body"/>
          </p:nvPr>
        </p:nvSpPr>
        <p:spPr>
          <a:xfrm>
            <a:off x="720000" y="1442025"/>
            <a:ext cx="10753200" cy="50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jsme tu pro vás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tvoříme lepší svět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víc než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na nás se můžete spolehnout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jsme flexibilní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podle vlastního výběru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kvalitní produkty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osobní přístup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dlouholetá historie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̶"/>
            </a:pPr>
            <a:r>
              <a:rPr lang="cs-CZ" sz="2200"/>
              <a:t>otevřená atmosféra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1bd5fa52b_0_8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9" name="Google Shape;359;g71bd5fa52b_0_8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Magická slova </a:t>
            </a:r>
            <a:r>
              <a:rPr b="0" lang="cs-CZ">
                <a:solidFill>
                  <a:schemeClr val="dk1"/>
                </a:solidFill>
              </a:rPr>
              <a:t>🙆</a:t>
            </a:r>
            <a:endParaRPr/>
          </a:p>
        </p:txBody>
      </p:sp>
      <p:sp>
        <p:nvSpPr>
          <p:cNvPr id="360" name="Google Shape;360;g71bd5fa52b_0_81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nové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ušetřete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jednoduše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dobře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zdarma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problém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1bd5fa52b_0_8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7" name="Google Shape;367;g71bd5fa52b_0_89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Vlastnosti versus benefity </a:t>
            </a:r>
            <a:r>
              <a:rPr b="0" lang="cs-CZ">
                <a:solidFill>
                  <a:schemeClr val="dk1"/>
                </a:solidFill>
              </a:rPr>
              <a:t>😵</a:t>
            </a:r>
            <a:endParaRPr/>
          </a:p>
        </p:txBody>
      </p:sp>
      <p:sp>
        <p:nvSpPr>
          <p:cNvPr id="368" name="Google Shape;368;g71bd5fa52b_0_89"/>
          <p:cNvSpPr txBox="1"/>
          <p:nvPr>
            <p:ph idx="1" type="body"/>
          </p:nvPr>
        </p:nvSpPr>
        <p:spPr>
          <a:xfrm>
            <a:off x="720000" y="1692000"/>
            <a:ext cx="107532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Vlastnost popisuje, benefit prodává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Z vlastnosti má radost výrobce, z benefitu zákazník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USP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0000DC"/>
                </a:solidFill>
              </a:rPr>
              <a:t>Přepište jednu z vlastností do prodejního benefitu:</a:t>
            </a:r>
            <a:endParaRPr b="1">
              <a:solidFill>
                <a:srgbClr val="0000DC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Hořkost nového piva Radegast Ratar je 50 IBU.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Fotoaparát Samsungu Galaxy S20 má rozlišení 108 Mpx.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Model Škoda Kamiq představuje virtuální asistentku Lauru.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1e09b4b71_0_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5" name="Google Shape;375;g71e09b4b71_0_26"/>
          <p:cNvSpPr/>
          <p:nvPr>
            <p:ph idx="2" type="pic"/>
          </p:nvPr>
        </p:nvSpPr>
        <p:spPr>
          <a:xfrm>
            <a:off x="0" y="1"/>
            <a:ext cx="12192000" cy="584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0"/>
              <a:t>Texty na sockách</a:t>
            </a:r>
            <a:endParaRPr sz="1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f4d58aadf_0_6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82" name="Google Shape;382;g7f4d58aadf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975" y="547688"/>
            <a:ext cx="4743450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f52728ede_6_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89" name="Google Shape;389;g7f52728ede_6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962" y="303113"/>
            <a:ext cx="5034085" cy="62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f4d58aadf_0_7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96" name="Google Shape;396;g7f4d58aadf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376" y="460813"/>
            <a:ext cx="4237250" cy="593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f4d58aadf_0_8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03" name="Google Shape;403;g7f4d58aadf_0_86" title="Martinus.cz - Nová edice je tu! #knihotriko _ Faceboo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4700" y="2765030"/>
            <a:ext cx="5588374" cy="31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7f4d58aadf_0_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000" y="532150"/>
            <a:ext cx="5051681" cy="409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f52728ede_6_1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11" name="Google Shape;411;g7f52728ede_6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875" y="450850"/>
            <a:ext cx="9297638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f52728ede_8_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18" name="Google Shape;418;g7f52728ede_8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250" y="469863"/>
            <a:ext cx="3890900" cy="59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1" name="Google Shape;141;p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Čech, to pisálek!</a:t>
            </a:r>
            <a:endParaRPr/>
          </a:p>
        </p:txBody>
      </p:sp>
      <p:sp>
        <p:nvSpPr>
          <p:cNvPr id="142" name="Google Shape;142;p3"/>
          <p:cNvSpPr txBox="1"/>
          <p:nvPr>
            <p:ph idx="1" type="body"/>
          </p:nvPr>
        </p:nvSpPr>
        <p:spPr>
          <a:xfrm>
            <a:off x="719400" y="1629789"/>
            <a:ext cx="107532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70 %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18 000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5000 ks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99" lvl="0" marL="252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f52728ede_9_23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25" name="Google Shape;425;g7f52728ede_9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675" y="307712"/>
            <a:ext cx="3747331" cy="59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7f52728ede_9_23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</a:t>
            </a:r>
            <a:endParaRPr/>
          </a:p>
        </p:txBody>
      </p:sp>
      <p:pic>
        <p:nvPicPr>
          <p:cNvPr id="427" name="Google Shape;427;g7f52728ede_9_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475" y="615400"/>
            <a:ext cx="6843325" cy="54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7f52728ede_9_235"/>
          <p:cNvSpPr txBox="1"/>
          <p:nvPr/>
        </p:nvSpPr>
        <p:spPr>
          <a:xfrm>
            <a:off x="304800" y="615388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f52728ede_6_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35" name="Google Shape;435;g7f52728ede_6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675" y="152400"/>
            <a:ext cx="444864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f52728ede_8_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42" name="Google Shape;442;g7f52728ede_8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50" y="1162575"/>
            <a:ext cx="3848100" cy="45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7f52728ede_8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250" y="1147750"/>
            <a:ext cx="384810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f52728ede_9_2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50" name="Google Shape;450;g7f52728ede_9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875" y="95250"/>
            <a:ext cx="7105650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f52728ede_8_2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57" name="Google Shape;457;g7f52728ede_8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838" y="0"/>
            <a:ext cx="4635731" cy="5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7f52728ede_8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875" y="6129350"/>
            <a:ext cx="519112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f4d58aadf_0_5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65" name="Google Shape;465;g7f4d58aadf_0_58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Účely příspěvků na sockách</a:t>
            </a:r>
            <a:endParaRPr/>
          </a:p>
        </p:txBody>
      </p:sp>
      <p:sp>
        <p:nvSpPr>
          <p:cNvPr id="466" name="Google Shape;466;g7f4d58aadf_0_58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Bavit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Vzdělávat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Ukazovat zákulisí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Pomáhat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Prodávat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f52728ede_7_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73" name="Google Shape;473;g7f52728ede_7_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Checklist</a:t>
            </a:r>
            <a:endParaRPr/>
          </a:p>
        </p:txBody>
      </p:sp>
      <p:sp>
        <p:nvSpPr>
          <p:cNvPr id="474" name="Google Shape;474;g7f52728ede_7_1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Znám cíl postu?​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Je to mobile first?​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Funguje to vizual first? (Facebook Text Overlay)​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Nervu do copy další dvě, tři sdělení?​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Drží to náš vizuální styl?​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Obsahuje CTA, vytváří to prostor pro interakci?​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2400"/>
              <a:t>Nezůstává ta reakce bez odezvy</a:t>
            </a:r>
            <a:r>
              <a:rPr lang="cs-CZ" sz="1800"/>
              <a:t>?​ 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75" name="Google Shape;475;g7f52728ede_7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7343">
            <a:off x="8871076" y="2005738"/>
            <a:ext cx="3395249" cy="50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f52728ede_8_3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2" name="Google Shape;482;g7f52728ede_8_37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Zdroje &amp; kam dál:</a:t>
            </a:r>
            <a:endParaRPr/>
          </a:p>
        </p:txBody>
      </p:sp>
      <p:sp>
        <p:nvSpPr>
          <p:cNvPr id="483" name="Google Shape;483;g7f52728ede_8_37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/>
              <a:t>Michelle Losekoot a René Nekuda: </a:t>
            </a:r>
            <a:r>
              <a:rPr lang="cs-CZ" sz="2600" u="sng">
                <a:solidFill>
                  <a:schemeClr val="hlink"/>
                </a:solidFill>
                <a:hlinkClick r:id="rId3"/>
              </a:rPr>
              <a:t>Tvůrčí psaní 2.0 (naucmese.cz)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/>
              <a:t>Michaela Weikertová: </a:t>
            </a:r>
            <a:r>
              <a:rPr lang="cs-CZ" sz="2600" u="sng">
                <a:solidFill>
                  <a:schemeClr val="hlink"/>
                </a:solidFill>
                <a:hlinkClick r:id="rId4"/>
              </a:rPr>
              <a:t>365 copy triků</a:t>
            </a:r>
            <a:r>
              <a:rPr lang="cs-CZ" sz="2600"/>
              <a:t> (e-book)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/>
              <a:t>Otto Bohuš: </a:t>
            </a:r>
            <a:r>
              <a:rPr lang="cs-CZ" sz="2600" u="sng">
                <a:solidFill>
                  <a:schemeClr val="hlink"/>
                </a:solidFill>
                <a:hlinkClick r:id="rId5"/>
              </a:rPr>
              <a:t>Pište jako copywriter</a:t>
            </a:r>
            <a:r>
              <a:rPr lang="cs-CZ" sz="2600"/>
              <a:t> (e-book/audiokniha)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̶"/>
            </a:pPr>
            <a:r>
              <a:rPr lang="cs-CZ" sz="2600"/>
              <a:t>Stephen King: O psaní (Memoáry o řemesle)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1e09b4b71_0_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9" name="Google Shape;149;g71e09b4b71_0_0"/>
          <p:cNvSpPr/>
          <p:nvPr>
            <p:ph idx="2" type="pic"/>
          </p:nvPr>
        </p:nvSpPr>
        <p:spPr>
          <a:xfrm>
            <a:off x="0" y="1"/>
            <a:ext cx="12192000" cy="584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0"/>
              <a:t>Storytelling</a:t>
            </a:r>
            <a:endParaRPr sz="1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1bd5fa52b_0_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6" name="Google Shape;156;g71bd5fa52b_0_2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Příběh...</a:t>
            </a:r>
            <a:endParaRPr/>
          </a:p>
        </p:txBody>
      </p:sp>
      <p:sp>
        <p:nvSpPr>
          <p:cNvPr id="157" name="Google Shape;157;g71bd5fa52b_0_2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nás odlišuje od zvířat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je forma prověřená časem i různými civilizacemi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pronikl</a:t>
            </a:r>
            <a:r>
              <a:rPr lang="cs-CZ"/>
              <a:t> do všech žánrů včetně zpravodajství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dodává emoce a vytváří intimní propojení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začíná otázkou “co kdyby”, odložená odpověď na otázku (“háček”)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chemeClr val="dk2"/>
                </a:solidFill>
              </a:rPr>
              <a:t>Vymyslete první větu příběhu se třemi háčky.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f52728ede_8_68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4" name="Google Shape;164;g7f52728ede_8_68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Stavba příběhu</a:t>
            </a:r>
            <a:endParaRPr/>
          </a:p>
        </p:txBody>
      </p:sp>
      <p:sp>
        <p:nvSpPr>
          <p:cNvPr id="165" name="Google Shape;165;g7f52728ede_8_681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66" name="Google Shape;166;g7f52728ede_8_681"/>
          <p:cNvGrpSpPr/>
          <p:nvPr/>
        </p:nvGrpSpPr>
        <p:grpSpPr>
          <a:xfrm>
            <a:off x="7509568" y="1586327"/>
            <a:ext cx="4407490" cy="4643951"/>
            <a:chOff x="5632317" y="1189775"/>
            <a:chExt cx="3305700" cy="3483050"/>
          </a:xfrm>
        </p:grpSpPr>
        <p:sp>
          <p:nvSpPr>
            <p:cNvPr id="167" name="Google Shape;167;g7f52728ede_8_68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Závěr (katarze)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g7f52728ede_8_68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Char char="●"/>
              </a:pPr>
              <a:r>
                <a:rPr lang="cs-CZ" sz="1800"/>
                <a:t>určuje vyznění celého příběhu, dává mu smysl</a:t>
              </a:r>
              <a:endParaRPr sz="1800"/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Char char="●"/>
              </a:pPr>
              <a:r>
                <a:rPr lang="cs-CZ" sz="1800"/>
                <a:t>ovlivní příběh bez ohledu na jeho délku</a:t>
              </a:r>
              <a:endParaRPr sz="1800"/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Char char="●"/>
              </a:pPr>
              <a:r>
                <a:rPr lang="cs-CZ" sz="1800"/>
                <a:t>uzavřenosti je důležitá část konců</a:t>
              </a:r>
              <a:endParaRPr sz="1800"/>
            </a:p>
            <a:p>
              <a:pPr indent="0" lvl="0" marL="457200" rtl="0" algn="l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69" name="Google Shape;169;g7f52728ede_8_681"/>
          <p:cNvGrpSpPr/>
          <p:nvPr/>
        </p:nvGrpSpPr>
        <p:grpSpPr>
          <a:xfrm>
            <a:off x="0" y="1586613"/>
            <a:ext cx="4729082" cy="4643665"/>
            <a:chOff x="0" y="1189989"/>
            <a:chExt cx="3546900" cy="3482836"/>
          </a:xfrm>
        </p:grpSpPr>
        <p:sp>
          <p:nvSpPr>
            <p:cNvPr id="170" name="Google Shape;170;g7f52728ede_8_68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Úvod (expozice)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g7f52728ede_8_681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●"/>
              </a:pPr>
              <a:r>
                <a:rPr lang="cs-CZ" sz="1800"/>
                <a:t>rozhoduje o tom, jestli se čtenář začte</a:t>
              </a:r>
              <a:endParaRPr sz="1800"/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●"/>
              </a:pPr>
              <a:r>
                <a:rPr lang="cs-CZ" sz="1800"/>
                <a:t>čas, místo, postava, atmosféra, tempo,..</a:t>
              </a:r>
              <a:endParaRPr sz="1800"/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●"/>
              </a:pPr>
              <a:r>
                <a:rPr lang="cs-CZ" sz="1800">
                  <a:solidFill>
                    <a:schemeClr val="dk1"/>
                  </a:solidFill>
                </a:rPr>
                <a:t>asi 20-25 % příběhu</a:t>
              </a:r>
              <a:endParaRPr sz="1800"/>
            </a:p>
            <a:p>
              <a:pPr indent="0" lvl="0" marL="0" rtl="0" algn="l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" name="Google Shape;172;g7f52728ede_8_681"/>
          <p:cNvGrpSpPr/>
          <p:nvPr/>
        </p:nvGrpSpPr>
        <p:grpSpPr>
          <a:xfrm>
            <a:off x="3925507" y="1586327"/>
            <a:ext cx="4407490" cy="4643951"/>
            <a:chOff x="2944204" y="1189775"/>
            <a:chExt cx="3305700" cy="3483050"/>
          </a:xfrm>
        </p:grpSpPr>
        <p:sp>
          <p:nvSpPr>
            <p:cNvPr id="173" name="Google Shape;173;g7f52728ede_8_68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Stať (peripetie)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g7f52728ede_8_681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42900" lvl="0" marL="457200" marR="0" rtl="0" algn="l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●"/>
              </a:pPr>
              <a:r>
                <a:rPr lang="cs-CZ" sz="1800"/>
                <a:t>p</a:t>
              </a:r>
              <a:r>
                <a:rPr lang="cs-CZ" sz="1800"/>
                <a:t>rostor pro zápletku</a:t>
              </a:r>
              <a:endParaRPr sz="1800"/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●"/>
              </a:pPr>
              <a:r>
                <a:rPr lang="cs-CZ" sz="1800"/>
                <a:t>je to jen oddalování konce, ale nedá se vypustit</a:t>
              </a:r>
              <a:endParaRPr sz="1800"/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●"/>
              </a:pPr>
              <a:r>
                <a:rPr lang="cs-CZ" sz="1800"/>
                <a:t>postavu poznáme ve vyhrocených situacích, které pokoušejí charakt</a:t>
              </a:r>
              <a:r>
                <a:rPr lang="cs-CZ" sz="1800">
                  <a:solidFill>
                    <a:schemeClr val="dk1"/>
                  </a:solidFill>
                </a:rPr>
                <a:t>er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900"/>
                </a:spcBef>
                <a:spcAft>
                  <a:spcPts val="190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f52728ede_8_70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1" name="Google Shape;181;g7f52728ede_8_704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Stavba příběhu</a:t>
            </a:r>
            <a:endParaRPr/>
          </a:p>
        </p:txBody>
      </p:sp>
      <p:sp>
        <p:nvSpPr>
          <p:cNvPr id="182" name="Google Shape;182;g7f52728ede_8_704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2400"/>
              <a:t>nejkrizovější bod je ve 2/3 příběhu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2400"/>
              <a:t>nepovedený konec je horší než nepovedený začátek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2400"/>
              <a:t>konec dokáže všechno povýšit nebo shodit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2400"/>
              <a:t>i život se dělí na příběh: mládí, dospělost a stáří (ve staří se snažíme všechno uzavřít)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2400"/>
              <a:t>den má příběh: ráno, škola/práce, večer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2400"/>
              <a:t>všechny části zastřešuje jeden prvek: uvěřitelnost (v rámci světa, ve kterém se příběh odehrává)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4d58aadf_0_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89" name="Google Shape;189;g7f4d58aad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725" y="233363"/>
            <a:ext cx="8972550" cy="63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2018-11-13T10:18:24Z</dcterms:created>
  <dc:creator>Ondřej Krajtl</dc:creator>
</cp:coreProperties>
</file>