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6858000" cx="12192000"/>
  <p:notesSz cx="6858000" cy="9144000"/>
  <p:embeddedFontLst>
    <p:embeddedFont>
      <p:font typeface="Tahoma"/>
      <p:regular r:id="rId22"/>
      <p:bold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120">
          <p15:clr>
            <a:srgbClr val="A4A3A4"/>
          </p15:clr>
        </p15:guide>
        <p15:guide id="2" orient="horz" pos="1272">
          <p15:clr>
            <a:srgbClr val="A4A3A4"/>
          </p15:clr>
        </p15:guide>
        <p15:guide id="3" orient="horz" pos="715">
          <p15:clr>
            <a:srgbClr val="A4A3A4"/>
          </p15:clr>
        </p15:guide>
        <p15:guide id="4" orient="horz" pos="3861">
          <p15:clr>
            <a:srgbClr val="A4A3A4"/>
          </p15:clr>
        </p15:guide>
        <p15:guide id="5" orient="horz" pos="3944">
          <p15:clr>
            <a:srgbClr val="A4A3A4"/>
          </p15:clr>
        </p15:guide>
        <p15:guide id="6" pos="428">
          <p15:clr>
            <a:srgbClr val="A4A3A4"/>
          </p15:clr>
        </p15:guide>
        <p15:guide id="7" pos="7224">
          <p15:clr>
            <a:srgbClr val="A4A3A4"/>
          </p15:clr>
        </p15:guide>
        <p15:guide id="8" pos="909">
          <p15:clr>
            <a:srgbClr val="A4A3A4"/>
          </p15:clr>
        </p15:guide>
        <p15:guide id="9" pos="3688">
          <p15:clr>
            <a:srgbClr val="A4A3A4"/>
          </p15:clr>
        </p15:guide>
        <p15:guide id="10" pos="3968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4" roundtripDataSignature="AMtx7mgpU55W7JHM8a3RH6xb4oGYKAee7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120" orient="horz"/>
        <p:guide pos="1272" orient="horz"/>
        <p:guide pos="715" orient="horz"/>
        <p:guide pos="3861" orient="horz"/>
        <p:guide pos="3944" orient="horz"/>
        <p:guide pos="428"/>
        <p:guide pos="7224"/>
        <p:guide pos="909"/>
        <p:guide pos="3688"/>
        <p:guide pos="396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font" Target="fonts/Tahoma-regular.fntdata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24" Type="http://customschemas.google.com/relationships/presentationmetadata" Target="metadata"/><Relationship Id="rId12" Type="http://schemas.openxmlformats.org/officeDocument/2006/relationships/slide" Target="slides/slide7.xml"/><Relationship Id="rId23" Type="http://schemas.openxmlformats.org/officeDocument/2006/relationships/font" Target="fonts/Tahoma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cs-CZ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6e9bf1dbdc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g6e9bf1dbdc_0_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6e9bf1dbdc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g6e9bf1dbdc_0_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6e9bf1dbdc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g6e9bf1dbdc_0_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6e9bf1dbdc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g6e9bf1dbdc_0_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6e9bf1dbdc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g6e9bf1dbdc_0_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6e9bf1dbdc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g6e9bf1dbdc_0_8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6f160c39d4_0_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6f160c39d4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g6f160c39d4_0_1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6e9bf1dbd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g6e9bf1dbdc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6e9bf1dbd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g6e9bf1dbdc_0_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6e9bf1dbdc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g6e9bf1dbdc_0_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6e9bf1dbdc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g6e9bf1dbdc_0_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6e9bf1dbdc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g6e9bf1dbdc_0_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6e9bf1dbdc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g6e9bf1dbdc_0_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Úvodní snímek" showMasterSp="0">
  <p:cSld name="Úvodní snímek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5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5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7" name="Google Shape;17;p5"/>
          <p:cNvSpPr txBox="1"/>
          <p:nvPr>
            <p:ph type="title"/>
          </p:nvPr>
        </p:nvSpPr>
        <p:spPr>
          <a:xfrm>
            <a:off x="398502" y="2900365"/>
            <a:ext cx="11361600" cy="11715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5"/>
          <p:cNvSpPr txBox="1"/>
          <p:nvPr>
            <p:ph idx="1" type="subTitle"/>
          </p:nvPr>
        </p:nvSpPr>
        <p:spPr>
          <a:xfrm>
            <a:off x="398502" y="4116402"/>
            <a:ext cx="11361600" cy="6984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b="0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8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6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5pPr>
            <a:lvl6pPr lvl="5" algn="ctr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19" name="Google Shape;19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14000" y="414000"/>
            <a:ext cx="1546942" cy="1056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brázky text - dva sloupce">
  <p:cSld name="Obrázky text - dva sloupce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/>
          <p:nvPr>
            <p:ph idx="1" type="body"/>
          </p:nvPr>
        </p:nvSpPr>
        <p:spPr>
          <a:xfrm>
            <a:off x="719997" y="718712"/>
            <a:ext cx="5220001" cy="32040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5" name="Google Shape;85;p14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4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87" name="Google Shape;87;p14"/>
          <p:cNvSpPr txBox="1"/>
          <p:nvPr>
            <p:ph idx="2" type="body"/>
          </p:nvPr>
        </p:nvSpPr>
        <p:spPr>
          <a:xfrm>
            <a:off x="719999" y="4500000"/>
            <a:ext cx="5220000" cy="1331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8" name="Google Shape;88;p14"/>
          <p:cNvSpPr txBox="1"/>
          <p:nvPr>
            <p:ph idx="3" type="body"/>
          </p:nvPr>
        </p:nvSpPr>
        <p:spPr>
          <a:xfrm>
            <a:off x="720724" y="4068000"/>
            <a:ext cx="522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 b="1" sz="9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9" name="Google Shape;89;p14"/>
          <p:cNvSpPr txBox="1"/>
          <p:nvPr>
            <p:ph idx="4" type="body"/>
          </p:nvPr>
        </p:nvSpPr>
        <p:spPr>
          <a:xfrm>
            <a:off x="6251278" y="4500000"/>
            <a:ext cx="5220000" cy="1331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90" name="Google Shape;90;p14"/>
          <p:cNvSpPr txBox="1"/>
          <p:nvPr>
            <p:ph idx="5" type="body"/>
          </p:nvPr>
        </p:nvSpPr>
        <p:spPr>
          <a:xfrm>
            <a:off x="6252003" y="4068000"/>
            <a:ext cx="522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 b="1" sz="9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91" name="Google Shape;91;p14"/>
          <p:cNvSpPr txBox="1"/>
          <p:nvPr>
            <p:ph idx="6" type="body"/>
          </p:nvPr>
        </p:nvSpPr>
        <p:spPr>
          <a:xfrm>
            <a:off x="6251278" y="718712"/>
            <a:ext cx="5220001" cy="32040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92" name="Google Shape;92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81278" y="6050735"/>
            <a:ext cx="867340" cy="592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ázdný snímek">
  <p:cSld name="Prázdný sníme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5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5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96" name="Google Shape;96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81278" y="6050735"/>
            <a:ext cx="867340" cy="592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nverzní snímek s obrázkem">
  <p:cSld name="Inverzní snímek s obrázkem">
    <p:bg>
      <p:bgPr>
        <a:solidFill>
          <a:srgbClr val="4BC8FF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6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00" name="Google Shape;100;p16"/>
          <p:cNvSpPr/>
          <p:nvPr>
            <p:ph idx="2" type="pic"/>
          </p:nvPr>
        </p:nvSpPr>
        <p:spPr>
          <a:xfrm>
            <a:off x="0" y="1"/>
            <a:ext cx="12192000" cy="584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5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01" name="Google Shape;101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83731" y="6048047"/>
            <a:ext cx="874748" cy="59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nímek MUNI ARTS">
  <p:cSld name="Snímek MUNI ARTS">
    <p:bg>
      <p:bgPr>
        <a:solidFill>
          <a:srgbClr val="4BC8FF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42870" y="2019300"/>
            <a:ext cx="4147317" cy="283331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7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BC8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7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4BC8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4BC8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4BC8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4BC8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4BC8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4BC8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4BC8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4BC8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4BC8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nímek MUNI">
  <p:cSld name="Snímek MUNI">
    <p:bg>
      <p:bgPr>
        <a:solidFill>
          <a:schemeClr val="dk2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250208" y="2434288"/>
            <a:ext cx="7673489" cy="1989423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8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D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8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adpis a obsah">
  <p:cSld name="Nadpis a obsah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6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3" name="Google Shape;23;p6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6"/>
          <p:cNvSpPr txBox="1"/>
          <p:nvPr>
            <p:ph idx="1" type="body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  <a:defRPr b="0"/>
            </a:lvl1pPr>
            <a:lvl2pPr indent="-355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25" name="Google Shape;25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81278" y="6050735"/>
            <a:ext cx="867340" cy="592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Úvodní snímek – inverzní" showMasterSp="0">
  <p:cSld name="Úvodní snímek – inverzní">
    <p:bg>
      <p:bgPr>
        <a:solidFill>
          <a:srgbClr val="4BC8FF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7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9" name="Google Shape;29;p7"/>
          <p:cNvSpPr txBox="1"/>
          <p:nvPr>
            <p:ph type="title"/>
          </p:nvPr>
        </p:nvSpPr>
        <p:spPr>
          <a:xfrm>
            <a:off x="398502" y="2900365"/>
            <a:ext cx="11361600" cy="11715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7"/>
          <p:cNvSpPr txBox="1"/>
          <p:nvPr>
            <p:ph idx="1" type="subTitle"/>
          </p:nvPr>
        </p:nvSpPr>
        <p:spPr>
          <a:xfrm>
            <a:off x="398502" y="4116402"/>
            <a:ext cx="11361600" cy="6984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b="0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8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6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5pPr>
            <a:lvl6pPr lvl="5" algn="ctr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31" name="Google Shape;31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14000" y="414000"/>
            <a:ext cx="1535991" cy="1049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adpis, podnadpis a obsah">
  <p:cSld name="Nadpis, podnadpis a obsah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idx="1" type="body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  <a:defRPr b="0"/>
            </a:lvl1pPr>
            <a:lvl2pPr indent="-355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4" name="Google Shape;34;p8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36" name="Google Shape;36;p8"/>
          <p:cNvSpPr txBox="1"/>
          <p:nvPr>
            <p:ph idx="2" type="body"/>
          </p:nvPr>
        </p:nvSpPr>
        <p:spPr>
          <a:xfrm>
            <a:off x="720725" y="1296001"/>
            <a:ext cx="10752138" cy="27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b="0" sz="2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8" name="Google Shape;38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81278" y="6050735"/>
            <a:ext cx="867340" cy="592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adpis a porovnání">
  <p:cSld name="Nadpis a porovnání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2" name="Google Shape;42;p9"/>
          <p:cNvSpPr txBox="1"/>
          <p:nvPr>
            <p:ph idx="1" type="body"/>
          </p:nvPr>
        </p:nvSpPr>
        <p:spPr>
          <a:xfrm>
            <a:off x="720725" y="1296001"/>
            <a:ext cx="5220000" cy="27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b="0" sz="2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43" name="Google Shape;43;p9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6251278" y="1290515"/>
            <a:ext cx="5220000" cy="27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b="0" sz="2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45" name="Google Shape;45;p9"/>
          <p:cNvSpPr txBox="1"/>
          <p:nvPr>
            <p:ph idx="3" type="body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  <a:defRPr b="0"/>
            </a:lvl1pPr>
            <a:lvl2pPr indent="-355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46" name="Google Shape;46;p9"/>
          <p:cNvSpPr txBox="1"/>
          <p:nvPr>
            <p:ph idx="4" type="body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  <a:defRPr b="0"/>
            </a:lvl1pPr>
            <a:lvl2pPr indent="-355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47" name="Google Shape;47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81278" y="6050735"/>
            <a:ext cx="867340" cy="592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adpis, obsah a text">
  <p:cSld name="Nadpis, obsah a tex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719137" y="1695074"/>
            <a:ext cx="5218413" cy="38967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50" name="Google Shape;50;p10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0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52" name="Google Shape;52;p10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0"/>
          <p:cNvSpPr txBox="1"/>
          <p:nvPr>
            <p:ph idx="2" type="body"/>
          </p:nvPr>
        </p:nvSpPr>
        <p:spPr>
          <a:xfrm>
            <a:off x="720725" y="5599670"/>
            <a:ext cx="5218412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b="0" i="0" sz="10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54" name="Google Shape;54;p10"/>
          <p:cNvSpPr txBox="1"/>
          <p:nvPr>
            <p:ph idx="3" type="body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b="0" sz="2000"/>
            </a:lvl1pPr>
            <a:lvl2pPr indent="-3302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̶"/>
              <a:defRPr sz="1600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55" name="Google Shape;55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81278" y="6050735"/>
            <a:ext cx="867340" cy="592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3657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adpis, podnadpis a tři sloupce">
  <p:cSld name="Nadpis, podnadpis a tři sloupc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/>
          <p:nvPr>
            <p:ph idx="1" type="body"/>
          </p:nvPr>
        </p:nvSpPr>
        <p:spPr>
          <a:xfrm>
            <a:off x="4440000" y="1692002"/>
            <a:ext cx="3311525" cy="22307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58" name="Google Shape;58;p11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60" name="Google Shape;60;p11"/>
          <p:cNvSpPr txBox="1"/>
          <p:nvPr>
            <p:ph idx="2" type="body"/>
          </p:nvPr>
        </p:nvSpPr>
        <p:spPr>
          <a:xfrm>
            <a:off x="719999" y="4414271"/>
            <a:ext cx="3312000" cy="14277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1" name="Google Shape;61;p11"/>
          <p:cNvSpPr txBox="1"/>
          <p:nvPr>
            <p:ph idx="3" type="body"/>
          </p:nvPr>
        </p:nvSpPr>
        <p:spPr>
          <a:xfrm>
            <a:off x="4440000" y="4414271"/>
            <a:ext cx="3312000" cy="14277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2" name="Google Shape;62;p11"/>
          <p:cNvSpPr txBox="1"/>
          <p:nvPr>
            <p:ph idx="4" type="body"/>
          </p:nvPr>
        </p:nvSpPr>
        <p:spPr>
          <a:xfrm>
            <a:off x="8161200" y="4414270"/>
            <a:ext cx="3312000" cy="14277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3" name="Google Shape;63;p11"/>
          <p:cNvSpPr txBox="1"/>
          <p:nvPr>
            <p:ph idx="5" type="body"/>
          </p:nvPr>
        </p:nvSpPr>
        <p:spPr>
          <a:xfrm>
            <a:off x="720725" y="4025136"/>
            <a:ext cx="3311525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b="0" sz="10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4" name="Google Shape;64;p11"/>
          <p:cNvSpPr txBox="1"/>
          <p:nvPr>
            <p:ph idx="6" type="body"/>
          </p:nvPr>
        </p:nvSpPr>
        <p:spPr>
          <a:xfrm>
            <a:off x="4440475" y="4025136"/>
            <a:ext cx="3311525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b="0" sz="10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5" name="Google Shape;65;p11"/>
          <p:cNvSpPr txBox="1"/>
          <p:nvPr>
            <p:ph idx="7" type="body"/>
          </p:nvPr>
        </p:nvSpPr>
        <p:spPr>
          <a:xfrm>
            <a:off x="8161436" y="4025136"/>
            <a:ext cx="3311525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b="0" sz="10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6" name="Google Shape;66;p11"/>
          <p:cNvSpPr txBox="1"/>
          <p:nvPr>
            <p:ph idx="8" type="body"/>
          </p:nvPr>
        </p:nvSpPr>
        <p:spPr>
          <a:xfrm>
            <a:off x="719999" y="1692002"/>
            <a:ext cx="3311525" cy="22307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7" name="Google Shape;67;p11"/>
          <p:cNvSpPr txBox="1"/>
          <p:nvPr>
            <p:ph idx="9" type="body"/>
          </p:nvPr>
        </p:nvSpPr>
        <p:spPr>
          <a:xfrm>
            <a:off x="8160001" y="1692002"/>
            <a:ext cx="3311525" cy="22307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8" name="Google Shape;68;p11"/>
          <p:cNvSpPr txBox="1"/>
          <p:nvPr>
            <p:ph idx="13" type="body"/>
          </p:nvPr>
        </p:nvSpPr>
        <p:spPr>
          <a:xfrm>
            <a:off x="720725" y="1296001"/>
            <a:ext cx="10752138" cy="27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b="0" sz="2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9" name="Google Shape;69;p11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0" name="Google Shape;70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81278" y="6050735"/>
            <a:ext cx="867340" cy="592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bsah a text bez nadpisu">
  <p:cSld name="Obsah a text bez nadpisu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2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74" name="Google Shape;74;p12"/>
          <p:cNvSpPr txBox="1"/>
          <p:nvPr>
            <p:ph idx="1" type="body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b="0" sz="2000"/>
            </a:lvl1pPr>
            <a:lvl2pPr indent="-3302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̶"/>
              <a:defRPr sz="1600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75" name="Google Shape;75;p12"/>
          <p:cNvSpPr txBox="1"/>
          <p:nvPr>
            <p:ph idx="2" type="body"/>
          </p:nvPr>
        </p:nvSpPr>
        <p:spPr>
          <a:xfrm>
            <a:off x="719137" y="692150"/>
            <a:ext cx="5218413" cy="48996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3" type="body"/>
          </p:nvPr>
        </p:nvSpPr>
        <p:spPr>
          <a:xfrm>
            <a:off x="720725" y="5599670"/>
            <a:ext cx="5218412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b="0" i="0" sz="10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77" name="Google Shape;77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81278" y="6050735"/>
            <a:ext cx="867340" cy="592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3158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bsah bez nadpisu">
  <p:cSld name="Obsah bez nadpisu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3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81" name="Google Shape;81;p13"/>
          <p:cNvSpPr txBox="1"/>
          <p:nvPr>
            <p:ph idx="1" type="body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  <a:defRPr b="0"/>
            </a:lvl1pPr>
            <a:lvl2pPr indent="-355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82" name="Google Shape;82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81278" y="6050735"/>
            <a:ext cx="867340" cy="592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1" name="Google Shape;11;p4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2" name="Google Shape;12;p4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3" name="Google Shape;13;p4"/>
          <p:cNvSpPr txBox="1"/>
          <p:nvPr>
            <p:ph idx="1" type="body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5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049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linkedin.com/in/eliskavyhnankova/" TargetMode="External"/><Relationship Id="rId4" Type="http://schemas.openxmlformats.org/officeDocument/2006/relationships/hyperlink" Target="https://www.linkedin.com/in/kristyna-pilna/" TargetMode="External"/><Relationship Id="rId5" Type="http://schemas.openxmlformats.org/officeDocument/2006/relationships/hyperlink" Target="https://www.linkedin.com/in/annazemanova/" TargetMode="External"/><Relationship Id="rId6" Type="http://schemas.openxmlformats.org/officeDocument/2006/relationships/hyperlink" Target="https://www.linkedin.com/in/judovakaterina/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16personalities.com/cs/osobnostni-typy" TargetMode="External"/><Relationship Id="rId4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ww.facebook.com/groups/280869829553905/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pixabay.com/cs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Relationship Id="rId4" Type="http://schemas.openxmlformats.org/officeDocument/2006/relationships/hyperlink" Target="https://www.linkedin.com/in/humpolik/" TargetMode="External"/><Relationship Id="rId5" Type="http://schemas.openxmlformats.org/officeDocument/2006/relationships/hyperlink" Target="https://www.linkedin.com/in/barakheler/" TargetMode="External"/><Relationship Id="rId6" Type="http://schemas.openxmlformats.org/officeDocument/2006/relationships/image" Target="../media/image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16" name="Google Shape;116;p1"/>
          <p:cNvSpPr txBox="1"/>
          <p:nvPr>
            <p:ph type="title"/>
          </p:nvPr>
        </p:nvSpPr>
        <p:spPr>
          <a:xfrm>
            <a:off x="398502" y="2900365"/>
            <a:ext cx="11361600" cy="11715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Základy online komunikace brandu na sociálních sítích</a:t>
            </a:r>
            <a:endParaRPr/>
          </a:p>
        </p:txBody>
      </p:sp>
      <p:sp>
        <p:nvSpPr>
          <p:cNvPr id="117" name="Google Shape;117;p1"/>
          <p:cNvSpPr txBox="1"/>
          <p:nvPr>
            <p:ph idx="1" type="subTitle"/>
          </p:nvPr>
        </p:nvSpPr>
        <p:spPr>
          <a:xfrm>
            <a:off x="398502" y="4582352"/>
            <a:ext cx="11361600" cy="6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rPr lang="cs-CZ"/>
              <a:t>Bára Kheler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rPr lang="cs-CZ"/>
              <a:t>Bc. David Humpolík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6e9bf1dbdc_0_45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g6e9bf1dbdc_0_45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02" name="Google Shape;202;g6e9bf1dbdc_0_45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Harmonogram</a:t>
            </a:r>
            <a:endParaRPr/>
          </a:p>
        </p:txBody>
      </p:sp>
      <p:sp>
        <p:nvSpPr>
          <p:cNvPr id="203" name="Google Shape;203;g6e9bf1dbdc_0_45"/>
          <p:cNvSpPr txBox="1"/>
          <p:nvPr>
            <p:ph idx="1" type="body"/>
          </p:nvPr>
        </p:nvSpPr>
        <p:spPr>
          <a:xfrm>
            <a:off x="720000" y="1692000"/>
            <a:ext cx="5134800" cy="41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99" lvl="0" marL="251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cs-CZ" sz="1800"/>
              <a:t> </a:t>
            </a:r>
            <a:r>
              <a:rPr lang="cs-CZ" sz="1800"/>
              <a:t>18.2. - úvod</a:t>
            </a:r>
            <a:br>
              <a:rPr lang="cs-CZ" sz="1800"/>
            </a:br>
            <a:endParaRPr sz="1800"/>
          </a:p>
          <a:p>
            <a:pPr indent="-2199" lvl="0" marL="251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cs-CZ" sz="1800"/>
              <a:t> 25.2. - koho jste si vybrali a proč?</a:t>
            </a:r>
            <a:br>
              <a:rPr lang="cs-CZ" sz="1800"/>
            </a:br>
            <a:endParaRPr sz="1800"/>
          </a:p>
          <a:p>
            <a:pPr indent="-2199" lvl="0" marL="251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cs-CZ" sz="1800"/>
              <a:t> 3.3. - úvod do sítí</a:t>
            </a:r>
            <a:br>
              <a:rPr lang="cs-CZ" sz="1800"/>
            </a:br>
            <a:endParaRPr sz="1800"/>
          </a:p>
          <a:p>
            <a:pPr indent="-2199" lvl="0" marL="251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cs-CZ" sz="1800"/>
              <a:t>10.3. - HOST | </a:t>
            </a:r>
            <a:r>
              <a:rPr lang="cs-CZ" sz="1800" u="sng">
                <a:solidFill>
                  <a:schemeClr val="hlink"/>
                </a:solidFill>
                <a:hlinkClick r:id="rId3"/>
              </a:rPr>
              <a:t>Eliška Vyhnánková</a:t>
            </a:r>
            <a:br>
              <a:rPr lang="cs-CZ" sz="1800"/>
            </a:br>
            <a:endParaRPr sz="1800"/>
          </a:p>
          <a:p>
            <a:pPr indent="-2199" lvl="0" marL="251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cs-CZ" sz="1800"/>
              <a:t>17.3. - </a:t>
            </a:r>
            <a:r>
              <a:rPr lang="cs-CZ" sz="1800"/>
              <a:t>praktická část | psaní textů </a:t>
            </a:r>
            <a:br>
              <a:rPr lang="cs-CZ" sz="1800"/>
            </a:br>
            <a:endParaRPr sz="1800"/>
          </a:p>
          <a:p>
            <a:pPr indent="-2199" lvl="0" marL="251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cs-CZ" sz="1800"/>
              <a:t>24.3. - HOST | </a:t>
            </a:r>
            <a:r>
              <a:rPr lang="cs-CZ" sz="1800" u="sng">
                <a:solidFill>
                  <a:schemeClr val="hlink"/>
                </a:solidFill>
                <a:hlinkClick r:id="rId4"/>
              </a:rPr>
              <a:t>Kristýna Pilná</a:t>
            </a:r>
            <a:br>
              <a:rPr lang="cs-CZ" sz="1800"/>
            </a:br>
            <a:endParaRPr sz="1800"/>
          </a:p>
          <a:p>
            <a:pPr indent="-2199" lvl="0" marL="251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cs-CZ" sz="1800"/>
              <a:t>31.3. - </a:t>
            </a:r>
            <a:r>
              <a:rPr lang="cs-CZ" sz="1800"/>
              <a:t>grafika pro sociální sítě</a:t>
            </a:r>
            <a:endParaRPr sz="1800"/>
          </a:p>
          <a:p>
            <a:pPr indent="-2199" lvl="0" marL="251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t/>
            </a:r>
            <a:endParaRPr sz="1800"/>
          </a:p>
          <a:p>
            <a:pPr indent="-2199" lvl="0" marL="251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br>
              <a:rPr lang="cs-CZ" sz="1800"/>
            </a:br>
            <a:endParaRPr sz="1800"/>
          </a:p>
        </p:txBody>
      </p:sp>
      <p:sp>
        <p:nvSpPr>
          <p:cNvPr id="204" name="Google Shape;204;g6e9bf1dbdc_0_45"/>
          <p:cNvSpPr txBox="1"/>
          <p:nvPr>
            <p:ph idx="1" type="body"/>
          </p:nvPr>
        </p:nvSpPr>
        <p:spPr>
          <a:xfrm>
            <a:off x="6614000" y="1577175"/>
            <a:ext cx="5411400" cy="41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99" lvl="0" marL="251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cs-CZ" sz="1800"/>
              <a:t>7.4. - fotka pro sociální sítě</a:t>
            </a:r>
            <a:br>
              <a:rPr lang="cs-CZ" sz="1800"/>
            </a:br>
            <a:endParaRPr sz="1800"/>
          </a:p>
          <a:p>
            <a:pPr indent="-2199" lvl="0" marL="251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cs-CZ" sz="1800"/>
              <a:t>14.4. - praktická část | performance a data</a:t>
            </a:r>
            <a:br>
              <a:rPr lang="cs-CZ" sz="1800"/>
            </a:br>
            <a:endParaRPr sz="1800"/>
          </a:p>
          <a:p>
            <a:pPr indent="-2199" lvl="0" marL="251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cs-CZ" sz="1800"/>
              <a:t>21.4. - HOST | </a:t>
            </a:r>
            <a:r>
              <a:rPr lang="cs-CZ" sz="1800" u="sng">
                <a:solidFill>
                  <a:schemeClr val="hlink"/>
                </a:solidFill>
                <a:hlinkClick r:id="rId5"/>
              </a:rPr>
              <a:t>Anna Zemanová</a:t>
            </a:r>
            <a:br>
              <a:rPr lang="cs-CZ" sz="1800"/>
            </a:br>
            <a:endParaRPr sz="1800"/>
          </a:p>
          <a:p>
            <a:pPr indent="-2199" lvl="0" marL="251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cs-CZ" sz="1800"/>
              <a:t>28.4. - HOST | </a:t>
            </a:r>
            <a:r>
              <a:rPr lang="cs-CZ" sz="1800" u="sng">
                <a:solidFill>
                  <a:schemeClr val="hlink"/>
                </a:solidFill>
                <a:hlinkClick r:id="rId6"/>
              </a:rPr>
              <a:t>Kateřina Judová</a:t>
            </a:r>
            <a:br>
              <a:rPr lang="cs-CZ" sz="1800"/>
            </a:br>
            <a:endParaRPr sz="1800"/>
          </a:p>
          <a:p>
            <a:pPr indent="-2199" lvl="0" marL="251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cs-CZ" sz="1800"/>
              <a:t>5.5. - praktická část | community management</a:t>
            </a:r>
            <a:br>
              <a:rPr lang="cs-CZ" sz="1800"/>
            </a:br>
            <a:endParaRPr sz="1800"/>
          </a:p>
          <a:p>
            <a:pPr indent="-2199" lvl="0" marL="251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cs-CZ" sz="1800"/>
              <a:t>15.5. - LinkedIn | proč ho neopomínat</a:t>
            </a:r>
            <a:br>
              <a:rPr lang="cs-CZ" sz="1800"/>
            </a:br>
            <a:endParaRPr sz="1800"/>
          </a:p>
          <a:p>
            <a:pPr indent="-2199" lvl="0" marL="251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cs-CZ" sz="1800"/>
              <a:t>19.5. - ZÁVĚREČNÁ PREZENTACE PROJEKTŮ</a:t>
            </a:r>
            <a:endParaRPr sz="1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6e9bf1dbdc_0_59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g6e9bf1dbdc_0_59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11" name="Google Shape;211;g6e9bf1dbdc_0_59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Co si z toho odnesete</a:t>
            </a:r>
            <a:endParaRPr/>
          </a:p>
        </p:txBody>
      </p:sp>
      <p:sp>
        <p:nvSpPr>
          <p:cNvPr id="212" name="Google Shape;212;g6e9bf1dbdc_0_59"/>
          <p:cNvSpPr txBox="1"/>
          <p:nvPr>
            <p:ph idx="1" type="body"/>
          </p:nvPr>
        </p:nvSpPr>
        <p:spPr>
          <a:xfrm>
            <a:off x="719400" y="1665302"/>
            <a:ext cx="10753200" cy="41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3 kredity (wow!)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zkušenosti z teorie i praxe (wow!)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zpětnou vazbu a konstruktivní kritiku 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schopnost efektivně pracovat v týmu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pokročilé znalosti správy sociálních sítí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ucelený pohled na práci reklamních agentu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chuť zkusit tuhle kariéru? :-) </a:t>
            </a:r>
            <a:endParaRPr/>
          </a:p>
        </p:txBody>
      </p:sp>
      <p:pic>
        <p:nvPicPr>
          <p:cNvPr id="213" name="Google Shape;213;g6e9bf1dbdc_0_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9025" y="-5675"/>
            <a:ext cx="4642974" cy="310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g6e9bf1dbdc_0_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46550" y="3294675"/>
            <a:ext cx="4145449" cy="2461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6e9bf1dbdc_0_52"/>
          <p:cNvSpPr txBox="1"/>
          <p:nvPr>
            <p:ph idx="1" type="body"/>
          </p:nvPr>
        </p:nvSpPr>
        <p:spPr>
          <a:xfrm>
            <a:off x="720000" y="1692002"/>
            <a:ext cx="10753200" cy="41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99" lvl="0" marL="251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cs-CZ" u="sng">
                <a:solidFill>
                  <a:schemeClr val="hlink"/>
                </a:solidFill>
                <a:hlinkClick r:id="rId3"/>
              </a:rPr>
              <a:t>https://www.16personalities.com/cs/osobnostni-typy</a:t>
            </a:r>
            <a:endParaRPr/>
          </a:p>
          <a:p>
            <a:pPr indent="-2199" lvl="0" marL="251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cs-CZ" sz="2400"/>
              <a:t>na základě výsledku z testu se rozdělte do týmů tak, aby v jednom 5 členném týmu byly zastoupeny následující osobnostní typy </a:t>
            </a:r>
            <a:br>
              <a:rPr lang="cs-CZ" sz="2400"/>
            </a:br>
            <a:r>
              <a:rPr lang="cs-CZ" sz="2400"/>
              <a:t>alespoň </a:t>
            </a:r>
            <a:br>
              <a:rPr lang="cs-CZ" sz="2400"/>
            </a:br>
            <a:r>
              <a:rPr lang="cs-CZ" sz="2400"/>
              <a:t>1 analytik</a:t>
            </a:r>
            <a:br>
              <a:rPr lang="cs-CZ" sz="2400"/>
            </a:br>
            <a:r>
              <a:rPr lang="cs-CZ" sz="2400"/>
              <a:t>1 diplomat</a:t>
            </a:r>
            <a:br>
              <a:rPr lang="cs-CZ" sz="2400"/>
            </a:br>
            <a:r>
              <a:rPr lang="cs-CZ" sz="2400"/>
              <a:t>1 strážce </a:t>
            </a:r>
            <a:br>
              <a:rPr lang="cs-CZ" sz="2400"/>
            </a:br>
            <a:r>
              <a:rPr lang="cs-CZ" sz="2400"/>
              <a:t>1 průzkumník</a:t>
            </a:r>
            <a:endParaRPr sz="2400"/>
          </a:p>
          <a:p>
            <a:pPr indent="-2199" lvl="0" marL="251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t/>
            </a:r>
            <a:endParaRPr sz="2400"/>
          </a:p>
        </p:txBody>
      </p:sp>
      <p:sp>
        <p:nvSpPr>
          <p:cNvPr id="220" name="Google Shape;220;g6e9bf1dbdc_0_52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g6e9bf1dbdc_0_52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22" name="Google Shape;222;g6e9bf1dbdc_0_52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Osobnostní test</a:t>
            </a:r>
            <a:endParaRPr/>
          </a:p>
        </p:txBody>
      </p:sp>
      <p:pic>
        <p:nvPicPr>
          <p:cNvPr id="223" name="Google Shape;223;g6e9bf1dbdc_0_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9200" y="3409475"/>
            <a:ext cx="4280801" cy="3210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6e9bf1dbdc_0_74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g6e9bf1dbdc_0_74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30" name="Google Shape;230;g6e9bf1dbdc_0_74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Rozdělení do týmů</a:t>
            </a:r>
            <a:endParaRPr/>
          </a:p>
        </p:txBody>
      </p:sp>
      <p:sp>
        <p:nvSpPr>
          <p:cNvPr id="231" name="Google Shape;231;g6e9bf1dbdc_0_74"/>
          <p:cNvSpPr txBox="1"/>
          <p:nvPr>
            <p:ph idx="1" type="body"/>
          </p:nvPr>
        </p:nvSpPr>
        <p:spPr>
          <a:xfrm>
            <a:off x="720000" y="1692000"/>
            <a:ext cx="11371200" cy="41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99" lvl="0" marL="251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cs-CZ"/>
              <a:t>Už utvořené týmy si rozeberou role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projekťák - vede tým, má odpovědnost </a:t>
            </a:r>
            <a:endParaRPr/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za tým, komunikace s klientem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performance - reklamní kampaně, výkonnostní marketing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copy - psaní všech textů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art - fotky, grafika, videa a všechny další vizuály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community - správa profilů, komunikace s fanoušky</a:t>
            </a:r>
            <a:endParaRPr/>
          </a:p>
          <a:p>
            <a:pPr indent="-2199" lvl="0" marL="251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232" name="Google Shape;232;g6e9bf1dbdc_0_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8775" y="0"/>
            <a:ext cx="4793225" cy="302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6e9bf1dbdc_0_66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g6e9bf1dbdc_0_66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39" name="Google Shape;239;g6e9bf1dbdc_0_66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Úkol pro příště - výběr brandu</a:t>
            </a:r>
            <a:endParaRPr/>
          </a:p>
        </p:txBody>
      </p:sp>
      <p:sp>
        <p:nvSpPr>
          <p:cNvPr id="240" name="Google Shape;240;g6e9bf1dbdc_0_66"/>
          <p:cNvSpPr txBox="1"/>
          <p:nvPr>
            <p:ph idx="1" type="body"/>
          </p:nvPr>
        </p:nvSpPr>
        <p:spPr>
          <a:xfrm>
            <a:off x="720000" y="1692002"/>
            <a:ext cx="10753200" cy="41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příští hodinu, 25.2. budete mít vybraný brand, pro který budete jako agentura analýzu a strategii zpracovávat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v ideální situaci je to reálná společnost, kterou oslovíte, vysvětlíte (</a:t>
            </a:r>
            <a:r>
              <a:rPr i="1" lang="cs-CZ"/>
              <a:t>školní projekt, děláme to a to, rádi bychom to a to</a:t>
            </a:r>
            <a:r>
              <a:rPr lang="cs-CZ"/>
              <a:t>) a domluvíte si spolupráci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pokud to nevyjde, vyberete si brand, který chcete a uděláte to “neoficiálně”/zkušebně/prostě jen tak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6e9bf1dbdc_0_81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g6e9bf1dbdc_0_81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47" name="Google Shape;247;g6e9bf1dbdc_0_81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Další úkoly pro příště</a:t>
            </a:r>
            <a:endParaRPr/>
          </a:p>
        </p:txBody>
      </p:sp>
      <p:sp>
        <p:nvSpPr>
          <p:cNvPr id="248" name="Google Shape;248;g6e9bf1dbdc_0_81"/>
          <p:cNvSpPr txBox="1"/>
          <p:nvPr>
            <p:ph idx="1" type="body"/>
          </p:nvPr>
        </p:nvSpPr>
        <p:spPr>
          <a:xfrm>
            <a:off x="720000" y="1692000"/>
            <a:ext cx="10753200" cy="48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založíte Facebook Business Manager (</a:t>
            </a:r>
            <a:r>
              <a:rPr b="1" lang="cs-CZ"/>
              <a:t>jeden za tým!!!</a:t>
            </a:r>
            <a:r>
              <a:rPr lang="cs-CZ"/>
              <a:t>)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založíte stránky na FB, profil na IG a případně dalších sítích pro zvolený brand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grafik připraví loga, copík napíše texty, komuniťák nastaví stránky, reklamář přemýšlí nad cílovkou, projekťák vše hlídá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pokud nevíte JAK - ptáte se 1) ve svém týmu 2) </a:t>
            </a:r>
            <a:r>
              <a:rPr lang="cs-CZ" u="sng">
                <a:solidFill>
                  <a:schemeClr val="hlink"/>
                </a:solidFill>
                <a:hlinkClick r:id="rId3"/>
              </a:rPr>
              <a:t>ostatních ve FB skupině</a:t>
            </a:r>
            <a:r>
              <a:rPr lang="cs-CZ"/>
              <a:t> 3) Google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6f160c39d4_0_12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55" name="Google Shape;255;g6f160c39d4_0_12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Děkujeme za pozornost.</a:t>
            </a:r>
            <a:endParaRPr/>
          </a:p>
        </p:txBody>
      </p:sp>
      <p:sp>
        <p:nvSpPr>
          <p:cNvPr id="256" name="Google Shape;256;g6f160c39d4_0_12"/>
          <p:cNvSpPr txBox="1"/>
          <p:nvPr>
            <p:ph idx="1" type="body"/>
          </p:nvPr>
        </p:nvSpPr>
        <p:spPr>
          <a:xfrm>
            <a:off x="720000" y="1612942"/>
            <a:ext cx="10753200" cy="421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Kdo má otázku, sem s ní!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Použité obrázky: </a:t>
            </a:r>
            <a:r>
              <a:rPr lang="cs-CZ" u="sng">
                <a:solidFill>
                  <a:schemeClr val="hlink"/>
                </a:solidFill>
                <a:hlinkClick r:id="rId3"/>
              </a:rPr>
              <a:t>https://pixabay.com/cs/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2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24" name="Google Shape;124;p2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Představení - kdo jsme?</a:t>
            </a:r>
            <a:endParaRPr/>
          </a:p>
        </p:txBody>
      </p:sp>
      <p:pic>
        <p:nvPicPr>
          <p:cNvPr id="125" name="Google Shape;125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6475" y="2205250"/>
            <a:ext cx="1867025" cy="186702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"/>
          <p:cNvSpPr txBox="1"/>
          <p:nvPr>
            <p:ph idx="1" type="body"/>
          </p:nvPr>
        </p:nvSpPr>
        <p:spPr>
          <a:xfrm>
            <a:off x="8043500" y="2140600"/>
            <a:ext cx="4148400" cy="44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99" lvl="0" marL="251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cs-CZ" sz="1800" u="sng">
                <a:solidFill>
                  <a:schemeClr val="hlink"/>
                </a:solidFill>
                <a:hlinkClick r:id="rId4"/>
              </a:rPr>
              <a:t>David Humpolík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sz="1800"/>
              <a:t>bc. KISK na FF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sz="1800"/>
              <a:t>knihovník FSS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sz="1800"/>
              <a:t>manager soc. sítí FSS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sz="1800"/>
              <a:t>aktivních klientů na soc. sítích - 10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sz="1800"/>
              <a:t>specializace - copywriting, community management, ideas</a:t>
            </a:r>
            <a:endParaRPr sz="1800"/>
          </a:p>
        </p:txBody>
      </p:sp>
      <p:sp>
        <p:nvSpPr>
          <p:cNvPr id="127" name="Google Shape;127;p2"/>
          <p:cNvSpPr txBox="1"/>
          <p:nvPr>
            <p:ph idx="1" type="body"/>
          </p:nvPr>
        </p:nvSpPr>
        <p:spPr>
          <a:xfrm>
            <a:off x="2570975" y="2205250"/>
            <a:ext cx="3079500" cy="41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99" lvl="0" marL="251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cs-CZ" sz="1800" u="sng">
                <a:solidFill>
                  <a:schemeClr val="hlink"/>
                </a:solidFill>
                <a:hlinkClick r:id="rId5"/>
              </a:rPr>
              <a:t>Bára Kheler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sz="1800"/>
              <a:t>absolventka školy života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sz="1800"/>
              <a:t>performance specialist 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sz="1800"/>
              <a:t>ve správě 17 aktivních </a:t>
            </a:r>
            <a:br>
              <a:rPr lang="cs-CZ" sz="1800"/>
            </a:br>
            <a:r>
              <a:rPr lang="cs-CZ" sz="1800"/>
              <a:t>reklamních účtů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sz="1800"/>
              <a:t>správa kampaní FF MUNI na Facebooku a Instagramu</a:t>
            </a:r>
            <a:endParaRPr sz="1800"/>
          </a:p>
        </p:txBody>
      </p:sp>
      <p:pic>
        <p:nvPicPr>
          <p:cNvPr id="128" name="Google Shape;128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8275" y="2331050"/>
            <a:ext cx="2053400" cy="179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6e9bf1dbdc_0_0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g6e9bf1dbdc_0_0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35" name="Google Shape;135;g6e9bf1dbdc_0_0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Osnova kurzu - o čem to bude? </a:t>
            </a:r>
            <a:endParaRPr/>
          </a:p>
        </p:txBody>
      </p:sp>
      <p:sp>
        <p:nvSpPr>
          <p:cNvPr id="136" name="Google Shape;136;g6e9bf1dbdc_0_0"/>
          <p:cNvSpPr txBox="1"/>
          <p:nvPr>
            <p:ph idx="1" type="body"/>
          </p:nvPr>
        </p:nvSpPr>
        <p:spPr>
          <a:xfrm>
            <a:off x="720000" y="1692002"/>
            <a:ext cx="10753200" cy="41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A0A0A"/>
              </a:buClr>
              <a:buSzPts val="3000"/>
              <a:buChar char="●"/>
            </a:pPr>
            <a:r>
              <a:rPr lang="cs-CZ" sz="3000">
                <a:solidFill>
                  <a:srgbClr val="0A0A0A"/>
                </a:solidFill>
              </a:rPr>
              <a:t>1. úvod</a:t>
            </a:r>
            <a:endParaRPr sz="3000">
              <a:solidFill>
                <a:srgbClr val="0A0A0A"/>
              </a:solidFill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3000"/>
              <a:buChar char="●"/>
            </a:pPr>
            <a:r>
              <a:rPr lang="cs-CZ" sz="3000">
                <a:solidFill>
                  <a:srgbClr val="0A0A0A"/>
                </a:solidFill>
              </a:rPr>
              <a:t>2. analýza / strategie</a:t>
            </a:r>
            <a:endParaRPr sz="3000">
              <a:solidFill>
                <a:srgbClr val="0A0A0A"/>
              </a:solidFill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3000"/>
              <a:buChar char="●"/>
            </a:pPr>
            <a:r>
              <a:rPr lang="cs-CZ" sz="3000">
                <a:solidFill>
                  <a:srgbClr val="0A0A0A"/>
                </a:solidFill>
              </a:rPr>
              <a:t>3. obsah</a:t>
            </a:r>
            <a:endParaRPr sz="3000">
              <a:solidFill>
                <a:srgbClr val="0A0A0A"/>
              </a:solidFill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3000"/>
              <a:buChar char="●"/>
            </a:pPr>
            <a:r>
              <a:rPr lang="cs-CZ" sz="3000">
                <a:solidFill>
                  <a:srgbClr val="0A0A0A"/>
                </a:solidFill>
              </a:rPr>
              <a:t>4. community management</a:t>
            </a:r>
            <a:endParaRPr sz="3000">
              <a:solidFill>
                <a:srgbClr val="0A0A0A"/>
              </a:solidFill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3000"/>
              <a:buChar char="●"/>
            </a:pPr>
            <a:r>
              <a:rPr lang="cs-CZ" sz="3000">
                <a:solidFill>
                  <a:srgbClr val="0A0A0A"/>
                </a:solidFill>
              </a:rPr>
              <a:t>5. placená reklama</a:t>
            </a:r>
            <a:endParaRPr sz="3000">
              <a:solidFill>
                <a:srgbClr val="0A0A0A"/>
              </a:solidFill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3000"/>
              <a:buChar char="●"/>
            </a:pPr>
            <a:r>
              <a:rPr lang="cs-CZ" sz="3000">
                <a:solidFill>
                  <a:srgbClr val="0A0A0A"/>
                </a:solidFill>
              </a:rPr>
              <a:t>6. analytika a vyhodnocování dat</a:t>
            </a:r>
            <a:endParaRPr sz="3000">
              <a:solidFill>
                <a:srgbClr val="0A0A0A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A0A0A"/>
              </a:solidFill>
            </a:endParaRPr>
          </a:p>
          <a:p>
            <a:pPr indent="-2199" lvl="0" marL="251999" rtl="0" algn="l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37" name="Google Shape;137;g6e9bf1dbdc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59625" y="1794825"/>
            <a:ext cx="4734675" cy="316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6e9bf1dbdc_0_10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g6e9bf1dbdc_0_10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44" name="Google Shape;144;g6e9bf1dbdc_0_10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Ú</a:t>
            </a:r>
            <a:r>
              <a:rPr lang="cs-CZ"/>
              <a:t>vod - co vás dnes čeká? </a:t>
            </a:r>
            <a:endParaRPr/>
          </a:p>
        </p:txBody>
      </p:sp>
      <p:sp>
        <p:nvSpPr>
          <p:cNvPr id="145" name="Google Shape;145;g6e9bf1dbdc_0_10"/>
          <p:cNvSpPr txBox="1"/>
          <p:nvPr>
            <p:ph idx="1" type="body"/>
          </p:nvPr>
        </p:nvSpPr>
        <p:spPr>
          <a:xfrm>
            <a:off x="720000" y="1692002"/>
            <a:ext cx="10753200" cy="41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A0A0A"/>
              </a:buClr>
              <a:buSzPts val="3000"/>
              <a:buChar char="-"/>
            </a:pPr>
            <a:r>
              <a:rPr lang="cs-CZ" sz="3000">
                <a:solidFill>
                  <a:srgbClr val="0A0A0A"/>
                </a:solidFill>
              </a:rPr>
              <a:t>co po vás budeme chtít</a:t>
            </a:r>
            <a:endParaRPr sz="3000">
              <a:solidFill>
                <a:srgbClr val="0A0A0A"/>
              </a:solidFill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3000"/>
              <a:buChar char="-"/>
            </a:pPr>
            <a:r>
              <a:rPr lang="cs-CZ" sz="3000">
                <a:solidFill>
                  <a:srgbClr val="0A0A0A"/>
                </a:solidFill>
              </a:rPr>
              <a:t>termíny a deadline</a:t>
            </a:r>
            <a:endParaRPr sz="3000">
              <a:solidFill>
                <a:srgbClr val="0A0A0A"/>
              </a:solidFill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3000"/>
              <a:buChar char="-"/>
            </a:pPr>
            <a:r>
              <a:rPr lang="cs-CZ" sz="3000">
                <a:solidFill>
                  <a:srgbClr val="0A0A0A"/>
                </a:solidFill>
              </a:rPr>
              <a:t>kolik času to zabere</a:t>
            </a:r>
            <a:endParaRPr sz="3000">
              <a:solidFill>
                <a:srgbClr val="0A0A0A"/>
              </a:solidFill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3000"/>
              <a:buChar char="-"/>
            </a:pPr>
            <a:r>
              <a:rPr lang="cs-CZ" sz="3000">
                <a:solidFill>
                  <a:srgbClr val="0A0A0A"/>
                </a:solidFill>
              </a:rPr>
              <a:t>co vše se naučíte</a:t>
            </a:r>
            <a:endParaRPr sz="3000">
              <a:solidFill>
                <a:srgbClr val="0A0A0A"/>
              </a:solidFill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3000"/>
              <a:buChar char="-"/>
            </a:pPr>
            <a:r>
              <a:rPr lang="cs-CZ" sz="3000">
                <a:solidFill>
                  <a:srgbClr val="0A0A0A"/>
                </a:solidFill>
              </a:rPr>
              <a:t>kdo vám předá zkušenosti</a:t>
            </a:r>
            <a:endParaRPr sz="3000">
              <a:solidFill>
                <a:srgbClr val="0A0A0A"/>
              </a:solidFill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3000"/>
              <a:buChar char="-"/>
            </a:pPr>
            <a:r>
              <a:rPr lang="cs-CZ" sz="3000">
                <a:solidFill>
                  <a:srgbClr val="0A0A0A"/>
                </a:solidFill>
              </a:rPr>
              <a:t>harmonogram - kdy kdo přijde</a:t>
            </a:r>
            <a:endParaRPr sz="3000">
              <a:solidFill>
                <a:srgbClr val="0A0A0A"/>
              </a:solidFill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3000"/>
              <a:buChar char="-"/>
            </a:pPr>
            <a:r>
              <a:rPr lang="cs-CZ" sz="3000">
                <a:solidFill>
                  <a:srgbClr val="0A0A0A"/>
                </a:solidFill>
              </a:rPr>
              <a:t>co si z toho odnesete</a:t>
            </a:r>
            <a:endParaRPr sz="3000">
              <a:solidFill>
                <a:srgbClr val="0A0A0A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A0A0A"/>
              </a:solidFill>
            </a:endParaRPr>
          </a:p>
          <a:p>
            <a:pPr indent="-2199" lvl="0" marL="251999" rtl="0" algn="l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46" name="Google Shape;146;g6e9bf1dbdc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6275" y="962800"/>
            <a:ext cx="3875726" cy="4612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3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53" name="Google Shape;153;p3"/>
          <p:cNvSpPr txBox="1"/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Co po vás budeme chtít</a:t>
            </a:r>
            <a:endParaRPr/>
          </a:p>
        </p:txBody>
      </p:sp>
      <p:sp>
        <p:nvSpPr>
          <p:cNvPr id="154" name="Google Shape;154;p3"/>
          <p:cNvSpPr txBox="1"/>
          <p:nvPr>
            <p:ph idx="1" type="body"/>
          </p:nvPr>
        </p:nvSpPr>
        <p:spPr>
          <a:xfrm>
            <a:off x="720000" y="1692000"/>
            <a:ext cx="10284000" cy="41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stanete se agenturou o 5 členech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vyberete si firmu / značku, která </a:t>
            </a:r>
            <a:endParaRPr/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se stane vaším klientem 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budete pracovat v týmu se společným cílem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každý budete mít na starost něco jiného - rozdělíte si role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teorii odzkoušíte v praxi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na konci semestru odevzdáte jako tým analýzu a strategii</a:t>
            </a:r>
            <a:endParaRPr/>
          </a:p>
        </p:txBody>
      </p:sp>
      <p:pic>
        <p:nvPicPr>
          <p:cNvPr id="155" name="Google Shape;15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3375" y="-9475"/>
            <a:ext cx="5038625" cy="316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6e9bf1dbdc_0_17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g6e9bf1dbdc_0_17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62" name="Google Shape;162;g6e9bf1dbdc_0_17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Termíny a deadline</a:t>
            </a:r>
            <a:endParaRPr/>
          </a:p>
        </p:txBody>
      </p:sp>
      <p:sp>
        <p:nvSpPr>
          <p:cNvPr id="163" name="Google Shape;163;g6e9bf1dbdc_0_17"/>
          <p:cNvSpPr txBox="1"/>
          <p:nvPr>
            <p:ph idx="1" type="body"/>
          </p:nvPr>
        </p:nvSpPr>
        <p:spPr>
          <a:xfrm>
            <a:off x="679450" y="1900450"/>
            <a:ext cx="11012700" cy="41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přednášky každé úterý zde v N21 </a:t>
            </a:r>
            <a:endParaRPr/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10:00 - 11:40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jsou to přednášky (!) - prezenčku nevedeme, omluvenky nebereme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19. května deadline odevzdání dokončené analýzy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19. května prezentace v týmu :-) 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ve zkouškovém (od 25. 5.) naše hodnocení a případné úpravy z vaší strany</a:t>
            </a:r>
            <a:endParaRPr/>
          </a:p>
        </p:txBody>
      </p:sp>
      <p:pic>
        <p:nvPicPr>
          <p:cNvPr id="164" name="Google Shape;164;g6e9bf1dbdc_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9174" y="-1"/>
            <a:ext cx="4132825" cy="274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6e9bf1dbdc_0_24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g6e9bf1dbdc_0_24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71" name="Google Shape;171;g6e9bf1dbdc_0_24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Kolik času to zabere</a:t>
            </a:r>
            <a:endParaRPr/>
          </a:p>
        </p:txBody>
      </p:sp>
      <p:sp>
        <p:nvSpPr>
          <p:cNvPr id="172" name="Google Shape;172;g6e9bf1dbdc_0_24"/>
          <p:cNvSpPr txBox="1"/>
          <p:nvPr>
            <p:ph idx="1" type="body"/>
          </p:nvPr>
        </p:nvSpPr>
        <p:spPr>
          <a:xfrm>
            <a:off x="720000" y="1692002"/>
            <a:ext cx="10753200" cy="41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analýza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strategie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zpracování dokumentu 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závěrečná prezentace | 10 min :-) </a:t>
            </a:r>
            <a:endParaRPr/>
          </a:p>
        </p:txBody>
      </p:sp>
      <p:pic>
        <p:nvPicPr>
          <p:cNvPr id="173" name="Google Shape;173;g6e9bf1dbdc_0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8025" y="661247"/>
            <a:ext cx="4803975" cy="4942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6e9bf1dbdc_0_31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g6e9bf1dbdc_0_31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80" name="Google Shape;180;g6e9bf1dbdc_0_31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Co vše se naučíte?</a:t>
            </a:r>
            <a:endParaRPr/>
          </a:p>
        </p:txBody>
      </p:sp>
      <p:sp>
        <p:nvSpPr>
          <p:cNvPr id="181" name="Google Shape;181;g6e9bf1dbdc_0_31"/>
          <p:cNvSpPr txBox="1"/>
          <p:nvPr>
            <p:ph idx="1" type="body"/>
          </p:nvPr>
        </p:nvSpPr>
        <p:spPr>
          <a:xfrm>
            <a:off x="720000" y="1692000"/>
            <a:ext cx="10753200" cy="44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cs-CZ" sz="2000"/>
              <a:t>pracovat v týmu v roli</a:t>
            </a:r>
            <a:endParaRPr sz="2000"/>
          </a:p>
          <a:p>
            <a:pPr indent="-355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cs-CZ"/>
              <a:t>project manager</a:t>
            </a:r>
            <a:endParaRPr/>
          </a:p>
          <a:p>
            <a:pPr indent="-355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cs-CZ"/>
              <a:t>copywriter</a:t>
            </a:r>
            <a:endParaRPr/>
          </a:p>
          <a:p>
            <a:pPr indent="-355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cs-CZ"/>
              <a:t>performance specialist</a:t>
            </a:r>
            <a:endParaRPr/>
          </a:p>
          <a:p>
            <a:pPr indent="-355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cs-CZ"/>
              <a:t>community manager</a:t>
            </a:r>
            <a:endParaRPr/>
          </a:p>
          <a:p>
            <a:pPr indent="-355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cs-CZ"/>
              <a:t>art director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cs-CZ" sz="2000"/>
              <a:t>zpracovat projekt od A do Z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cs-CZ" sz="2000"/>
              <a:t>komunikovat s klientem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cs-CZ" sz="2000"/>
              <a:t>ovládat sociální sítě jako profíci</a:t>
            </a:r>
            <a:endParaRPr sz="2000"/>
          </a:p>
        </p:txBody>
      </p:sp>
      <p:pic>
        <p:nvPicPr>
          <p:cNvPr id="182" name="Google Shape;182;g6e9bf1dbdc_0_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1996" y="-29196"/>
            <a:ext cx="5920001" cy="394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6e9bf1dbdc_0_38"/>
          <p:cNvSpPr txBox="1"/>
          <p:nvPr>
            <p:ph idx="11" type="ftr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g6e9bf1dbdc_0_38"/>
          <p:cNvSpPr txBox="1"/>
          <p:nvPr>
            <p:ph idx="12" type="sldNum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89" name="Google Shape;189;g6e9bf1dbdc_0_38"/>
          <p:cNvSpPr txBox="1"/>
          <p:nvPr>
            <p:ph type="title"/>
          </p:nvPr>
        </p:nvSpPr>
        <p:spPr>
          <a:xfrm>
            <a:off x="720000" y="720000"/>
            <a:ext cx="107532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Kdo vám předá zkušenosti		</a:t>
            </a:r>
            <a:endParaRPr/>
          </a:p>
        </p:txBody>
      </p:sp>
      <p:sp>
        <p:nvSpPr>
          <p:cNvPr id="190" name="Google Shape;190;g6e9bf1dbdc_0_38"/>
          <p:cNvSpPr txBox="1"/>
          <p:nvPr>
            <p:ph idx="1" type="body"/>
          </p:nvPr>
        </p:nvSpPr>
        <p:spPr>
          <a:xfrm>
            <a:off x="720000" y="1692000"/>
            <a:ext cx="10753200" cy="43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my dva ( WAU :D ) </a:t>
            </a:r>
            <a:br>
              <a:rPr lang="cs-CZ"/>
            </a:br>
            <a:r>
              <a:rPr lang="cs-CZ"/>
              <a:t>a další lidé z praxe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Eliška Vyhnánková | sítě obecně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Kateřina Judová | Instagram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Anna Zemanová | Instastories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Kristýna Pilná | copy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zatím překvapení </a:t>
            </a:r>
            <a:r>
              <a:rPr lang="cs-CZ"/>
              <a:t>| fotografie</a:t>
            </a:r>
            <a:r>
              <a:rPr lang="cs-CZ"/>
              <a:t> a design vizuálů </a:t>
            </a:r>
            <a:endParaRPr/>
          </a:p>
        </p:txBody>
      </p:sp>
      <p:pic>
        <p:nvPicPr>
          <p:cNvPr id="191" name="Google Shape;191;g6e9bf1dbdc_0_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41023" y="5350951"/>
            <a:ext cx="1416025" cy="145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g6e9bf1dbdc_0_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7788" y="1434963"/>
            <a:ext cx="2562225" cy="181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6e9bf1dbdc_0_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70050" y="3625813"/>
            <a:ext cx="2819400" cy="187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6e9bf1dbdc_0_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94825" y="839775"/>
            <a:ext cx="2247900" cy="187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g6e9bf1dbdc_0_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594813" y="3032925"/>
            <a:ext cx="2562225" cy="184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2018-11-13T10:18:24Z</dcterms:created>
  <dc:creator>Ondřej Krajtl</dc:creator>
</cp:coreProperties>
</file>