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6858000" cx="12192000"/>
  <p:notesSz cx="6858000" cy="9144000"/>
  <p:embeddedFontLst>
    <p:embeddedFont>
      <p:font typeface="Tahoma"/>
      <p:regular r:id="rId23"/>
      <p:bold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428">
          <p15:clr>
            <a:srgbClr val="A4A3A4"/>
          </p15:clr>
        </p15:guide>
        <p15:guide id="7" pos="7224">
          <p15:clr>
            <a:srgbClr val="A4A3A4"/>
          </p15:clr>
        </p15:guide>
        <p15:guide id="8" pos="909">
          <p15:clr>
            <a:srgbClr val="A4A3A4"/>
          </p15:clr>
        </p15:guide>
        <p15:guide id="9" pos="3688">
          <p15:clr>
            <a:srgbClr val="A4A3A4"/>
          </p15:clr>
        </p15:guide>
        <p15:guide id="10" pos="3968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5" roundtripDataSignature="AMtx7mieThCJ4fCmtx2Ll5TpK+CVyPNHn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120" orient="horz"/>
        <p:guide pos="1272" orient="horz"/>
        <p:guide pos="715" orient="horz"/>
        <p:guide pos="3861" orient="horz"/>
        <p:guide pos="3944" orient="horz"/>
        <p:guide pos="428"/>
        <p:guide pos="7224"/>
        <p:guide pos="909"/>
        <p:guide pos="3688"/>
        <p:guide pos="39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font" Target="fonts/Tahoma-bold.fntdata"/><Relationship Id="rId23" Type="http://schemas.openxmlformats.org/officeDocument/2006/relationships/font" Target="fonts/Tahoma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cs-CZ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2" name="Google Shape;112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71813a7180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8" name="Google Shape;188;g71813a7180_0_3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71813a7180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6" name="Google Shape;196;g71813a7180_0_4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71813a7180_0_5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71813a7180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g71813a7180_0_5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71813a7180_0_5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71813a7180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g71813a7180_0_5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71813a7180_0_6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71813a7180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g71813a7180_0_6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71813a7180_0_7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Google Shape;228;g71813a7180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g71813a7180_0_7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71813a7180_0_7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71813a7180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g71813a7180_0_7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6f160c39d4_0_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44" name="Google Shape;244;g6f160c39d4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5" name="Google Shape;245;g6f160c39d4_0_1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0" name="Google Shape;120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6e9bf1dbdc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8" name="Google Shape;128;g6e9bf1dbdc_0_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6e9bf1dbdc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7" name="Google Shape;137;g6e9bf1dbdc_0_8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700ddf957b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8" name="Google Shape;148;g700ddf957b_1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71813a7180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6" name="Google Shape;156;g71813a7180_0_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71813a7180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4" name="Google Shape;164;g71813a7180_0_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71813a7180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2" name="Google Shape;172;g71813a7180_0_2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71813a7180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0" name="Google Shape;180;g71813a7180_0_3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Úvodní snímek" showMasterSp="0">
  <p:cSld name="Úvodní snímek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5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5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7" name="Google Shape;17;p5"/>
          <p:cNvSpPr txBox="1"/>
          <p:nvPr>
            <p:ph type="title"/>
          </p:nvPr>
        </p:nvSpPr>
        <p:spPr>
          <a:xfrm>
            <a:off x="398502" y="2900365"/>
            <a:ext cx="11361600" cy="11715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5"/>
          <p:cNvSpPr txBox="1"/>
          <p:nvPr>
            <p:ph idx="1" type="subTitle"/>
          </p:nvPr>
        </p:nvSpPr>
        <p:spPr>
          <a:xfrm>
            <a:off x="398502" y="4116402"/>
            <a:ext cx="11361600" cy="6984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 b="0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8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6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5pPr>
            <a:lvl6pPr lvl="5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pic>
        <p:nvPicPr>
          <p:cNvPr id="19" name="Google Shape;19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14000" y="414000"/>
            <a:ext cx="1546942" cy="10568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brázky text - dva sloupce">
  <p:cSld name="Obrázky text - dva sloupce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4"/>
          <p:cNvSpPr txBox="1"/>
          <p:nvPr>
            <p:ph idx="1" type="body"/>
          </p:nvPr>
        </p:nvSpPr>
        <p:spPr>
          <a:xfrm>
            <a:off x="719997" y="718712"/>
            <a:ext cx="5220001" cy="3204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85" name="Google Shape;85;p14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4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87" name="Google Shape;87;p14"/>
          <p:cNvSpPr txBox="1"/>
          <p:nvPr>
            <p:ph idx="2" type="body"/>
          </p:nvPr>
        </p:nvSpPr>
        <p:spPr>
          <a:xfrm>
            <a:off x="719999" y="4500000"/>
            <a:ext cx="5220000" cy="1331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88" name="Google Shape;88;p14"/>
          <p:cNvSpPr txBox="1"/>
          <p:nvPr>
            <p:ph idx="3" type="body"/>
          </p:nvPr>
        </p:nvSpPr>
        <p:spPr>
          <a:xfrm>
            <a:off x="720724" y="4068000"/>
            <a:ext cx="52200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2222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 b="1" sz="9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4" type="body"/>
          </p:nvPr>
        </p:nvSpPr>
        <p:spPr>
          <a:xfrm>
            <a:off x="6251278" y="4500000"/>
            <a:ext cx="5220000" cy="1331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90" name="Google Shape;90;p14"/>
          <p:cNvSpPr txBox="1"/>
          <p:nvPr>
            <p:ph idx="5" type="body"/>
          </p:nvPr>
        </p:nvSpPr>
        <p:spPr>
          <a:xfrm>
            <a:off x="6252003" y="4068000"/>
            <a:ext cx="52200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2222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 b="1" sz="9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91" name="Google Shape;91;p14"/>
          <p:cNvSpPr txBox="1"/>
          <p:nvPr>
            <p:ph idx="6" type="body"/>
          </p:nvPr>
        </p:nvSpPr>
        <p:spPr>
          <a:xfrm>
            <a:off x="6251278" y="718712"/>
            <a:ext cx="5220001" cy="3204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92" name="Google Shape;92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8" y="6050735"/>
            <a:ext cx="867340" cy="5925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rázdný snímek">
  <p:cSld name="Prázdný sníme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5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5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pic>
        <p:nvPicPr>
          <p:cNvPr id="96" name="Google Shape;96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8" y="6050735"/>
            <a:ext cx="867340" cy="5925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nverzní snímek s obrázkem">
  <p:cSld name="Inverzní snímek s obrázkem">
    <p:bg>
      <p:bgPr>
        <a:solidFill>
          <a:srgbClr val="4BC8FF"/>
        </a:solidFill>
      </p:bgPr>
    </p:bg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6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00" name="Google Shape;100;p16"/>
          <p:cNvSpPr/>
          <p:nvPr>
            <p:ph idx="2" type="pic"/>
          </p:nvPr>
        </p:nvSpPr>
        <p:spPr>
          <a:xfrm>
            <a:off x="0" y="1"/>
            <a:ext cx="12192000" cy="584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5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101" name="Google Shape;101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3731" y="6048047"/>
            <a:ext cx="874748" cy="59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nímek MUNI ARTS">
  <p:cSld name="Snímek MUNI ARTS">
    <p:bg>
      <p:bgPr>
        <a:solidFill>
          <a:srgbClr val="4BC8FF"/>
        </a:soli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042870" y="2019300"/>
            <a:ext cx="4147317" cy="2833315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7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4BC8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7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4BC8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4BC8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4BC8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4BC8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4BC8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4BC8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4BC8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4BC8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4BC8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nímek MUNI">
  <p:cSld name="Snímek MUNI">
    <p:bg>
      <p:bgPr>
        <a:solidFill>
          <a:schemeClr val="dk2"/>
        </a:solid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50208" y="2434288"/>
            <a:ext cx="7673489" cy="1989423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8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0000DC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8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Nadpis a obsah">
  <p:cSld name="Nadpis a obsah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23" name="Google Shape;23;p6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6"/>
          <p:cNvSpPr txBox="1"/>
          <p:nvPr>
            <p:ph idx="1" type="body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25" name="Google Shape;25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8" y="6050735"/>
            <a:ext cx="867340" cy="5925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Úvodní snímek – inverzní" showMasterSp="0">
  <p:cSld name="Úvodní snímek – inverzní">
    <p:bg>
      <p:bgPr>
        <a:solidFill>
          <a:srgbClr val="4BC8FF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7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7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29" name="Google Shape;29;p7"/>
          <p:cNvSpPr txBox="1"/>
          <p:nvPr>
            <p:ph type="title"/>
          </p:nvPr>
        </p:nvSpPr>
        <p:spPr>
          <a:xfrm>
            <a:off x="398502" y="2900365"/>
            <a:ext cx="11361600" cy="11715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7"/>
          <p:cNvSpPr txBox="1"/>
          <p:nvPr>
            <p:ph idx="1" type="subTitle"/>
          </p:nvPr>
        </p:nvSpPr>
        <p:spPr>
          <a:xfrm>
            <a:off x="398502" y="4116402"/>
            <a:ext cx="11361600" cy="6984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 b="0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8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6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5pPr>
            <a:lvl6pPr lvl="5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pic>
        <p:nvPicPr>
          <p:cNvPr id="31" name="Google Shape;31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14000" y="414000"/>
            <a:ext cx="1535991" cy="10493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Nadpis, podnadpis a obsah">
  <p:cSld name="Nadpis, podnadpis a obsah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idx="1" type="body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34" name="Google Shape;34;p8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36" name="Google Shape;36;p8"/>
          <p:cNvSpPr txBox="1"/>
          <p:nvPr>
            <p:ph idx="2" type="body"/>
          </p:nvPr>
        </p:nvSpPr>
        <p:spPr>
          <a:xfrm>
            <a:off x="720725" y="1296001"/>
            <a:ext cx="10752138" cy="27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b="0" sz="2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37" name="Google Shape;37;p8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38" name="Google Shape;38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8" y="6050735"/>
            <a:ext cx="867340" cy="5925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Nadpis a porovnání">
  <p:cSld name="Nadpis a porovnání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42" name="Google Shape;42;p9"/>
          <p:cNvSpPr txBox="1"/>
          <p:nvPr>
            <p:ph idx="1" type="body"/>
          </p:nvPr>
        </p:nvSpPr>
        <p:spPr>
          <a:xfrm>
            <a:off x="720725" y="1296001"/>
            <a:ext cx="5220000" cy="27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b="0" sz="2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6251278" y="1290515"/>
            <a:ext cx="5220000" cy="27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b="0" sz="2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5" name="Google Shape;45;p9"/>
          <p:cNvSpPr txBox="1"/>
          <p:nvPr>
            <p:ph idx="3" type="body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6" name="Google Shape;46;p9"/>
          <p:cNvSpPr txBox="1"/>
          <p:nvPr>
            <p:ph idx="4" type="body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47" name="Google Shape;47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8" y="6050735"/>
            <a:ext cx="867340" cy="5925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Nadpis, obsah a text">
  <p:cSld name="Nadpis, obsah a 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719137" y="1695074"/>
            <a:ext cx="5218413" cy="38967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50" name="Google Shape;50;p10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0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52" name="Google Shape;52;p10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2" type="body"/>
          </p:nvPr>
        </p:nvSpPr>
        <p:spPr>
          <a:xfrm>
            <a:off x="720725" y="5599670"/>
            <a:ext cx="5218412" cy="2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b="0" i="0" sz="10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54" name="Google Shape;54;p10"/>
          <p:cNvSpPr txBox="1"/>
          <p:nvPr>
            <p:ph idx="3" type="body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55600" lvl="0" marL="4572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b="0" sz="2000"/>
            </a:lvl1pPr>
            <a:lvl2pPr indent="-3302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̶"/>
              <a:defRPr sz="1600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55" name="Google Shape;55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8" y="6050735"/>
            <a:ext cx="867340" cy="5925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Nadpis, podnadpis a tři sloupce">
  <p:cSld name="Nadpis, podnadpis a tři sloupce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 txBox="1"/>
          <p:nvPr>
            <p:ph idx="1" type="body"/>
          </p:nvPr>
        </p:nvSpPr>
        <p:spPr>
          <a:xfrm>
            <a:off x="4440000" y="1692002"/>
            <a:ext cx="3311525" cy="22307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58" name="Google Shape;58;p11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60" name="Google Shape;60;p11"/>
          <p:cNvSpPr txBox="1"/>
          <p:nvPr>
            <p:ph idx="2" type="body"/>
          </p:nvPr>
        </p:nvSpPr>
        <p:spPr>
          <a:xfrm>
            <a:off x="719999" y="4414271"/>
            <a:ext cx="3312000" cy="14277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1" name="Google Shape;61;p11"/>
          <p:cNvSpPr txBox="1"/>
          <p:nvPr>
            <p:ph idx="3" type="body"/>
          </p:nvPr>
        </p:nvSpPr>
        <p:spPr>
          <a:xfrm>
            <a:off x="4440000" y="4414271"/>
            <a:ext cx="3312000" cy="14277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2" name="Google Shape;62;p11"/>
          <p:cNvSpPr txBox="1"/>
          <p:nvPr>
            <p:ph idx="4" type="body"/>
          </p:nvPr>
        </p:nvSpPr>
        <p:spPr>
          <a:xfrm>
            <a:off x="8161200" y="4414270"/>
            <a:ext cx="3312000" cy="14277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3" name="Google Shape;63;p11"/>
          <p:cNvSpPr txBox="1"/>
          <p:nvPr>
            <p:ph idx="5" type="body"/>
          </p:nvPr>
        </p:nvSpPr>
        <p:spPr>
          <a:xfrm>
            <a:off x="720725" y="4025136"/>
            <a:ext cx="3311525" cy="2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b="0" sz="10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4" name="Google Shape;64;p11"/>
          <p:cNvSpPr txBox="1"/>
          <p:nvPr>
            <p:ph idx="6" type="body"/>
          </p:nvPr>
        </p:nvSpPr>
        <p:spPr>
          <a:xfrm>
            <a:off x="4440475" y="4025136"/>
            <a:ext cx="3311525" cy="2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b="0" sz="10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7" type="body"/>
          </p:nvPr>
        </p:nvSpPr>
        <p:spPr>
          <a:xfrm>
            <a:off x="8161436" y="4025136"/>
            <a:ext cx="3311525" cy="2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b="0" sz="10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8" type="body"/>
          </p:nvPr>
        </p:nvSpPr>
        <p:spPr>
          <a:xfrm>
            <a:off x="719999" y="1692002"/>
            <a:ext cx="3311525" cy="22307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9" type="body"/>
          </p:nvPr>
        </p:nvSpPr>
        <p:spPr>
          <a:xfrm>
            <a:off x="8160001" y="1692002"/>
            <a:ext cx="3311525" cy="22307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8" name="Google Shape;68;p11"/>
          <p:cNvSpPr txBox="1"/>
          <p:nvPr>
            <p:ph idx="13" type="body"/>
          </p:nvPr>
        </p:nvSpPr>
        <p:spPr>
          <a:xfrm>
            <a:off x="720725" y="1296001"/>
            <a:ext cx="10752138" cy="27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b="0" sz="2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9" name="Google Shape;69;p11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70" name="Google Shape;70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8" y="6050735"/>
            <a:ext cx="867340" cy="5925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bsah a text bez nadpisu">
  <p:cSld name="Obsah a text bez nadpisu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55600" lvl="0" marL="4572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b="0" sz="2000"/>
            </a:lvl1pPr>
            <a:lvl2pPr indent="-3302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̶"/>
              <a:defRPr sz="1600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2" type="body"/>
          </p:nvPr>
        </p:nvSpPr>
        <p:spPr>
          <a:xfrm>
            <a:off x="719137" y="692150"/>
            <a:ext cx="5218413" cy="48996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3" type="body"/>
          </p:nvPr>
        </p:nvSpPr>
        <p:spPr>
          <a:xfrm>
            <a:off x="720725" y="5599670"/>
            <a:ext cx="5218412" cy="2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b="0" i="0" sz="10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77" name="Google Shape;77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8" y="6050735"/>
            <a:ext cx="867340" cy="5925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3158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bsah bez nadpisu">
  <p:cSld name="Obsah bez nadpisu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81" name="Google Shape;81;p13"/>
          <p:cNvSpPr txBox="1"/>
          <p:nvPr>
            <p:ph idx="1" type="body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82" name="Google Shape;82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8" y="6050735"/>
            <a:ext cx="867340" cy="5925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1" name="Google Shape;11;p4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2" name="Google Shape;12;p4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3" name="Google Shape;13;p4"/>
          <p:cNvSpPr txBox="1"/>
          <p:nvPr>
            <p:ph idx="1" type="body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5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1049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docs.google.com/spreadsheets/d/1nBREBF1g5Ri1PsrMeXAHpCCByQ7oFref7yKyUIx8mE4/edit?usp=sharing" TargetMode="Externa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www.facebook.com/RichardSkolekOfficial/?__tn__=kC-R&amp;eid=ARCec1f8t-V9nG3vB4uiryq4LVQl60w0wAyDc9XzuKQJ2Z9Wq5jF3JEeBq13sRpJrqvoeQNneH0E9SQy&amp;hc_ref=ARR2PnaCtQ4_AT-KG9HgYjlolhfTF2qsveU-jYK4MChk5NYqbJriAHvdG0GX4SuvyjA&amp;fref=nf&amp;__xts__%5B0%5D=68.ARDQ8X_DSyeVRpPA4PJUeKjKYuok3qLFzNMmhAeVxyHP3nTT7EfoWUAK0x0whHCqA-vV7WmTdslAu-1AemF6AlyEa2J9hH8mm5tJkFNbRJ_Fo7hlErP95u9dKsUMRH0wSSCTR-uRwFuOThY3HIlNWCUNYxNywC1UOH5yS5I4WfgW_IOcwD-MphJXWyZq5ijtbc0yxNwpocZK7DR_Jz6gk_r-pe92JPJlnfuaK4Sl-4lVTbW8rq9WoVbKDshgJZ7MBQkz_d1kf_IJ0iW860hB_ALs4SH8Adhiz82vCguKiKdjO_euuXomUeszfBR97MAZs_4206ZPSCTFasjurrLM4g" TargetMode="Externa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s://pixabay.com/cs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image" Target="../media/image5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5" name="Google Shape;115;p1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16" name="Google Shape;116;p1"/>
          <p:cNvSpPr txBox="1"/>
          <p:nvPr>
            <p:ph type="title"/>
          </p:nvPr>
        </p:nvSpPr>
        <p:spPr>
          <a:xfrm>
            <a:off x="398502" y="2217090"/>
            <a:ext cx="11361600" cy="117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Základy online komunikace brandu na sociálních sítích - 4. hodina</a:t>
            </a:r>
            <a:endParaRPr/>
          </a:p>
        </p:txBody>
      </p:sp>
      <p:sp>
        <p:nvSpPr>
          <p:cNvPr id="117" name="Google Shape;117;p1"/>
          <p:cNvSpPr txBox="1"/>
          <p:nvPr>
            <p:ph idx="1" type="subTitle"/>
          </p:nvPr>
        </p:nvSpPr>
        <p:spPr>
          <a:xfrm>
            <a:off x="398500" y="4582349"/>
            <a:ext cx="11361600" cy="1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</a:pPr>
            <a:r>
              <a:rPr lang="cs-CZ"/>
              <a:t>17. března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</a:pPr>
            <a:r>
              <a:rPr lang="cs-CZ"/>
              <a:t>Bára Kheler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</a:pPr>
            <a:r>
              <a:rPr lang="cs-CZ"/>
              <a:t>Bc. David Humpolík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71813a7180_0_37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1" name="Google Shape;191;g71813a7180_0_37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92" name="Google Shape;192;g71813a7180_0_37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Základní pravidla psaní textů</a:t>
            </a:r>
            <a:endParaRPr/>
          </a:p>
        </p:txBody>
      </p:sp>
      <p:sp>
        <p:nvSpPr>
          <p:cNvPr id="193" name="Google Shape;193;g71813a7180_0_37"/>
          <p:cNvSpPr txBox="1"/>
          <p:nvPr>
            <p:ph idx="1" type="body"/>
          </p:nvPr>
        </p:nvSpPr>
        <p:spPr>
          <a:xfrm>
            <a:off x="666000" y="2059600"/>
            <a:ext cx="9404400" cy="41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cs-CZ" sz="2400"/>
              <a:t>Nepřibarvuj si reakce zákazníků</a:t>
            </a:r>
            <a:endParaRPr sz="24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cs-CZ" sz="2400"/>
              <a:t>Superlativy si schov do komiksů</a:t>
            </a:r>
            <a:endParaRPr sz="24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cs-CZ" sz="2400"/>
              <a:t>Šetři přídavnými jmény a slovesy</a:t>
            </a:r>
            <a:endParaRPr sz="24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71813a7180_0_44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9" name="Google Shape;199;g71813a7180_0_44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200" name="Google Shape;200;g71813a7180_0_44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Základní pravidla psaní textů</a:t>
            </a:r>
            <a:endParaRPr/>
          </a:p>
        </p:txBody>
      </p:sp>
      <p:sp>
        <p:nvSpPr>
          <p:cNvPr id="201" name="Google Shape;201;g71813a7180_0_44"/>
          <p:cNvSpPr txBox="1"/>
          <p:nvPr>
            <p:ph idx="1" type="body"/>
          </p:nvPr>
        </p:nvSpPr>
        <p:spPr>
          <a:xfrm>
            <a:off x="666000" y="2059600"/>
            <a:ext cx="9404400" cy="41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cs-CZ" sz="2400"/>
              <a:t>Zkratky nech vědcům a puberťákům</a:t>
            </a:r>
            <a:endParaRPr sz="24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cs-CZ" sz="2400"/>
              <a:t>Zkontrolujte si to po sobě, přečtěte si to po sobě nahlas</a:t>
            </a:r>
            <a:endParaRPr sz="24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cs-CZ" sz="2400"/>
              <a:t>A hlavně se za chvíli vrať a seškrtej to</a:t>
            </a:r>
            <a:endParaRPr sz="24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cs-CZ" sz="2400"/>
              <a:t>A pak si to zkontroluj ještě jednou</a:t>
            </a:r>
            <a:endParaRPr sz="24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71813a7180_0_51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208" name="Google Shape;208;g71813a7180_0_51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Inspirace a zkušenosti</a:t>
            </a:r>
            <a:endParaRPr/>
          </a:p>
        </p:txBody>
      </p:sp>
      <p:sp>
        <p:nvSpPr>
          <p:cNvPr id="209" name="Google Shape;209;g71813a7180_0_51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cs-CZ"/>
              <a:t>najděte si lidi a stránky, které podle vás píšou dobře i špatně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cs-CZ"/>
              <a:t>inspirujte se, půjčujte si, nechte se okouzlit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cs-CZ"/>
              <a:t>škrtejte, pište, plánujte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cs-CZ"/>
              <a:t>zapojte další členy týmu i své okolí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cs-CZ"/>
              <a:t>zapojte klienta!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cs-CZ"/>
              <a:t>přečtěte si to po sobě 3x 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71813a7180_0_58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216" name="Google Shape;216;g71813a7180_0_58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TOP obsah</a:t>
            </a:r>
            <a:endParaRPr/>
          </a:p>
        </p:txBody>
      </p:sp>
      <p:sp>
        <p:nvSpPr>
          <p:cNvPr id="217" name="Google Shape;217;g71813a7180_0_58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cs-CZ"/>
              <a:t>chcete emoce - ty prodávají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cs-CZ"/>
              <a:t>chcete vyprávět příběhy - ty lidi zajímají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cs-CZ"/>
              <a:t>chcete nabídnout něco extra - lidi se rádi cítí výjimeční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cs-CZ"/>
              <a:t>chcete se starat - lidi se rádi nechají opečovávat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cs-CZ"/>
              <a:t>chcete být struční - lidi nemají čas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cs-CZ"/>
              <a:t>chcete aby vás to bavilo - pište o tom, co milujete - lidi to poznají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71813a7180_0_65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224" name="Google Shape;224;g71813a7180_0_65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Obsahový plán - nejlepší přítel agentury</a:t>
            </a:r>
            <a:endParaRPr/>
          </a:p>
        </p:txBody>
      </p:sp>
      <p:sp>
        <p:nvSpPr>
          <p:cNvPr id="225" name="Google Shape;225;g71813a7180_0_65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cs-CZ"/>
              <a:t>pořádek dělá přátelé, spokojenou agenturu i klienta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cs-CZ"/>
              <a:t>mít připravený příspěvky dopředu je základ 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cs-CZ"/>
              <a:t>aktuality taky mají místo, schválení ad hoc s klientem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cs-CZ"/>
              <a:t>týden, 2 týdny, max měsíc dopředu (větší kampaně)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cs-CZ"/>
              <a:t>můžete mít svůj, nebo použít </a:t>
            </a:r>
            <a:r>
              <a:rPr lang="cs-CZ" u="sng">
                <a:solidFill>
                  <a:schemeClr val="hlink"/>
                </a:solidFill>
                <a:hlinkClick r:id="rId3"/>
              </a:rPr>
              <a:t>náš draft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71813a7180_0_72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232" name="Google Shape;232;g71813a7180_0_72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Výzva do budoucna</a:t>
            </a:r>
            <a:endParaRPr/>
          </a:p>
        </p:txBody>
      </p:sp>
      <p:sp>
        <p:nvSpPr>
          <p:cNvPr id="233" name="Google Shape;233;g71813a7180_0_72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cs-CZ"/>
              <a:t>pište do šuplíku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cs-CZ"/>
              <a:t>čtěte knihy i články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cs-CZ"/>
              <a:t>pro inspiraci zabruste občas do bulváru (nej titulky)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cs-CZ"/>
              <a:t>udělejte si kurz kreativního psaní (</a:t>
            </a:r>
            <a:r>
              <a:rPr lang="cs-CZ" u="sng">
                <a:solidFill>
                  <a:schemeClr val="hlink"/>
                </a:solidFill>
                <a:hlinkClick r:id="rId3"/>
              </a:rPr>
              <a:t>jsou teď i online zdarma</a:t>
            </a:r>
            <a:r>
              <a:rPr lang="cs-CZ"/>
              <a:t>)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cs-CZ"/>
              <a:t>pokud vám nejde psaní teď, dělejte chvíli něco jiného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cs-CZ"/>
              <a:t>nenechávejte to na poslední chvíli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71813a7180_0_79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240" name="Google Shape;240;g71813a7180_0_79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Úkol</a:t>
            </a:r>
            <a:endParaRPr/>
          </a:p>
        </p:txBody>
      </p:sp>
      <p:sp>
        <p:nvSpPr>
          <p:cNvPr id="241" name="Google Shape;241;g71813a7180_0_79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cs-CZ" sz="2400"/>
              <a:t>připravte si obsahový plán, </a:t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cs-CZ" sz="2400"/>
              <a:t>naplňte ho do pondělí 4 příspěvky pro IG a a 4 příspěvky pro FB klienta, </a:t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cs-CZ" sz="2400"/>
              <a:t>text musí být ready, ale klidně jen ilustrační fotky,</a:t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cs-CZ" sz="2400"/>
              <a:t>termín a proces hlídá projekťák, </a:t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cs-CZ" sz="2400"/>
              <a:t>Témata “Humans of váš klient”, “ze zákulisí”, “něco extra” a “novinka”. </a:t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cs-CZ" sz="2400"/>
              <a:t>Pokud bude stejný post na FB a IG (např. Stejný člověk jako Humans of váš klient), musí se lišit vizuálem i textem.</a:t>
            </a:r>
            <a:endParaRPr sz="2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6f160c39d4_0_12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248" name="Google Shape;248;g6f160c39d4_0_12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Děkujeme za pozornost.</a:t>
            </a:r>
            <a:endParaRPr/>
          </a:p>
        </p:txBody>
      </p:sp>
      <p:sp>
        <p:nvSpPr>
          <p:cNvPr id="249" name="Google Shape;249;g6f160c39d4_0_12"/>
          <p:cNvSpPr txBox="1"/>
          <p:nvPr>
            <p:ph idx="1" type="body"/>
          </p:nvPr>
        </p:nvSpPr>
        <p:spPr>
          <a:xfrm>
            <a:off x="720000" y="1612942"/>
            <a:ext cx="10753200" cy="421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-CZ"/>
              <a:t>Kdo má otázku, sem s ní!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-CZ"/>
              <a:t>Použité obrázky: </a:t>
            </a:r>
            <a:r>
              <a:rPr lang="cs-CZ" u="sng">
                <a:solidFill>
                  <a:schemeClr val="hlink"/>
                </a:solidFill>
                <a:hlinkClick r:id="rId3"/>
              </a:rPr>
              <a:t>https://pixabay.com/cs/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3" name="Google Shape;123;p2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24" name="Google Shape;124;p2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Píšeme texty pro sítě - osnova</a:t>
            </a:r>
            <a:endParaRPr/>
          </a:p>
        </p:txBody>
      </p:sp>
      <p:sp>
        <p:nvSpPr>
          <p:cNvPr id="125" name="Google Shape;125;p2"/>
          <p:cNvSpPr txBox="1"/>
          <p:nvPr>
            <p:ph idx="1" type="body"/>
          </p:nvPr>
        </p:nvSpPr>
        <p:spPr>
          <a:xfrm>
            <a:off x="666000" y="1560075"/>
            <a:ext cx="9404400" cy="41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cs-CZ" sz="2400"/>
              <a:t>úvod - jak a proč píšeme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cs-CZ" sz="2400"/>
              <a:t>typy textů na sociální sítě a další typy marketingových textů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cs-CZ" sz="2400"/>
              <a:t>základní pravidla psaní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cs-CZ" sz="2400"/>
              <a:t>inspirace a zkušenosti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cs-CZ" sz="2400"/>
              <a:t>TOP content aneb “co bude fungovat vždy”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cs-CZ" sz="2400"/>
              <a:t>obsahový plán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cs-CZ" sz="2400"/>
              <a:t>výzva do budoucna 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cs-CZ" sz="2400"/>
              <a:t>úkol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6e9bf1dbdc_0_10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1" name="Google Shape;131;g6e9bf1dbdc_0_10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32" name="Google Shape;132;g6e9bf1dbdc_0_10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Úvod - jak a proč píšeme</a:t>
            </a:r>
            <a:endParaRPr/>
          </a:p>
        </p:txBody>
      </p:sp>
      <p:sp>
        <p:nvSpPr>
          <p:cNvPr id="133" name="Google Shape;133;g6e9bf1dbdc_0_10"/>
          <p:cNvSpPr txBox="1"/>
          <p:nvPr/>
        </p:nvSpPr>
        <p:spPr>
          <a:xfrm>
            <a:off x="633225" y="1899700"/>
            <a:ext cx="6846000" cy="400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g6e9bf1dbdc_0_10"/>
          <p:cNvSpPr txBox="1"/>
          <p:nvPr>
            <p:ph idx="1" type="body"/>
          </p:nvPr>
        </p:nvSpPr>
        <p:spPr>
          <a:xfrm>
            <a:off x="666000" y="2059600"/>
            <a:ext cx="9404400" cy="41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cs-CZ" sz="2400"/>
              <a:t>text je nosičem informace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cs-CZ" sz="2400"/>
              <a:t>informaci chceme předat cílové skupině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cs-CZ" sz="2400"/>
              <a:t>cílová skupina pak (ideálně) udělá to co chceme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cs-CZ" sz="2400"/>
              <a:t>máme opravdu krátkou chvíli pozornosti - 3 sekundy (i méně)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cs-CZ" sz="2400"/>
              <a:t>proto musí být náš text fakt TOP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cs-CZ" sz="2400"/>
              <a:t>musíme zaujmout, vzbudit zájem, předat informaci a vyzvat k akci</a:t>
            </a:r>
            <a:endParaRPr sz="24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6e9bf1dbdc_0_81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40" name="Google Shape;140;g6e9bf1dbdc_0_81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Typy textů</a:t>
            </a:r>
            <a:endParaRPr/>
          </a:p>
        </p:txBody>
      </p:sp>
      <p:sp>
        <p:nvSpPr>
          <p:cNvPr id="141" name="Google Shape;141;g6e9bf1dbdc_0_81"/>
          <p:cNvSpPr txBox="1"/>
          <p:nvPr/>
        </p:nvSpPr>
        <p:spPr>
          <a:xfrm>
            <a:off x="752700" y="1744375"/>
            <a:ext cx="3488700" cy="43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/>
              <a:t>Facebook</a:t>
            </a:r>
            <a:endParaRPr b="1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-CZ"/>
              <a:t>text příspěvku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-CZ"/>
              <a:t>popisky videa, fotek v albu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-CZ"/>
              <a:t>eventy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-CZ"/>
              <a:t>informace o stránce 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-CZ"/>
              <a:t>komentáře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-CZ"/>
              <a:t>hodnocení stránky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-CZ"/>
              <a:t>zprávy</a:t>
            </a:r>
            <a:endParaRPr/>
          </a:p>
        </p:txBody>
      </p:sp>
      <p:sp>
        <p:nvSpPr>
          <p:cNvPr id="142" name="Google Shape;142;g6e9bf1dbdc_0_81"/>
          <p:cNvSpPr txBox="1"/>
          <p:nvPr/>
        </p:nvSpPr>
        <p:spPr>
          <a:xfrm>
            <a:off x="4429950" y="1778000"/>
            <a:ext cx="3333300" cy="315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/>
              <a:t>Instagram</a:t>
            </a:r>
            <a:endParaRPr b="1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-CZ"/>
              <a:t>text příspěvku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-CZ"/>
              <a:t>hashtagy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-CZ"/>
              <a:t>bio účtu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-CZ"/>
              <a:t>komentáře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-CZ"/>
              <a:t>zprávy</a:t>
            </a:r>
            <a:endParaRPr/>
          </a:p>
        </p:txBody>
      </p:sp>
      <p:sp>
        <p:nvSpPr>
          <p:cNvPr id="143" name="Google Shape;143;g6e9bf1dbdc_0_81"/>
          <p:cNvSpPr txBox="1"/>
          <p:nvPr/>
        </p:nvSpPr>
        <p:spPr>
          <a:xfrm>
            <a:off x="7763250" y="1804100"/>
            <a:ext cx="4017300" cy="332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/>
              <a:t>Další marketingové texty</a:t>
            </a:r>
            <a:endParaRPr b="1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-CZ"/>
              <a:t>analýza a strategie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-CZ"/>
              <a:t>blogy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-CZ"/>
              <a:t>mailing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-CZ"/>
              <a:t>letáky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-CZ"/>
              <a:t>webovky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-CZ"/>
              <a:t>produktové popisky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-CZ"/>
              <a:t>newsletter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-CZ"/>
              <a:t>PR články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-CZ"/>
              <a:t>“potřebovali bychom napsat X a Y”</a:t>
            </a:r>
            <a:endParaRPr/>
          </a:p>
        </p:txBody>
      </p:sp>
      <p:pic>
        <p:nvPicPr>
          <p:cNvPr id="144" name="Google Shape;144;g6e9bf1dbdc_0_8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1825" y="3621950"/>
            <a:ext cx="3677631" cy="272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g6e9bf1dbdc_0_8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87725" y="3290175"/>
            <a:ext cx="2524401" cy="3567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700ddf957b_1_0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1" name="Google Shape;151;g700ddf957b_1_0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52" name="Google Shape;152;g700ddf957b_1_0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Základní pravidla psaní textů</a:t>
            </a:r>
            <a:endParaRPr/>
          </a:p>
        </p:txBody>
      </p:sp>
      <p:sp>
        <p:nvSpPr>
          <p:cNvPr id="153" name="Google Shape;153;g700ddf957b_1_0"/>
          <p:cNvSpPr txBox="1"/>
          <p:nvPr>
            <p:ph idx="1" type="body"/>
          </p:nvPr>
        </p:nvSpPr>
        <p:spPr>
          <a:xfrm>
            <a:off x="666000" y="2059600"/>
            <a:ext cx="9404400" cy="41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cs-CZ" sz="2400"/>
              <a:t>Napřed mysli, pak piš - nebo naopak</a:t>
            </a:r>
            <a:endParaRPr sz="24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cs-CZ" sz="2400"/>
              <a:t>Půjčuj si, ale nekopíruj</a:t>
            </a:r>
            <a:endParaRPr sz="24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cs-CZ" sz="2400"/>
              <a:t>Piš stručně a jasně - pokud to není dobrá story</a:t>
            </a:r>
            <a:endParaRPr sz="24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71813a7180_0_9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9" name="Google Shape;159;g71813a7180_0_9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60" name="Google Shape;160;g71813a7180_0_9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Základní pravidla psaní textů</a:t>
            </a:r>
            <a:endParaRPr/>
          </a:p>
        </p:txBody>
      </p:sp>
      <p:sp>
        <p:nvSpPr>
          <p:cNvPr id="161" name="Google Shape;161;g71813a7180_0_9"/>
          <p:cNvSpPr txBox="1"/>
          <p:nvPr>
            <p:ph idx="1" type="body"/>
          </p:nvPr>
        </p:nvSpPr>
        <p:spPr>
          <a:xfrm>
            <a:off x="666000" y="2059600"/>
            <a:ext cx="9404400" cy="41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cs-CZ" sz="2400"/>
              <a:t>Piš pro lidi, co nečtou</a:t>
            </a:r>
            <a:endParaRPr sz="24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cs-CZ" sz="2400"/>
              <a:t>Piš o tom, co lidi opravdu řeší</a:t>
            </a:r>
            <a:endParaRPr sz="24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cs-CZ" sz="2400"/>
              <a:t>Mluv o výhodách, ne o vlastnostech</a:t>
            </a:r>
            <a:endParaRPr sz="24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71813a7180_0_16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7" name="Google Shape;167;g71813a7180_0_16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68" name="Google Shape;168;g71813a7180_0_16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Základní pravidla psaní textů</a:t>
            </a:r>
            <a:endParaRPr/>
          </a:p>
        </p:txBody>
      </p:sp>
      <p:sp>
        <p:nvSpPr>
          <p:cNvPr id="169" name="Google Shape;169;g71813a7180_0_16"/>
          <p:cNvSpPr txBox="1"/>
          <p:nvPr>
            <p:ph idx="1" type="body"/>
          </p:nvPr>
        </p:nvSpPr>
        <p:spPr>
          <a:xfrm>
            <a:off x="666000" y="2059600"/>
            <a:ext cx="9404400" cy="41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cs-CZ" sz="2400"/>
              <a:t>Řekni to přímo a na rovinu</a:t>
            </a:r>
            <a:endParaRPr sz="24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cs-CZ" sz="2400"/>
              <a:t>Vím málo, píšu málo</a:t>
            </a:r>
            <a:endParaRPr sz="24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cs-CZ" sz="2400"/>
              <a:t>Buď konkrétní - chcete psát o tom, že máte něco dobrýho? Napište že máte něco dobrýho!</a:t>
            </a:r>
            <a:endParaRPr sz="24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71813a7180_0_23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5" name="Google Shape;175;g71813a7180_0_23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76" name="Google Shape;176;g71813a7180_0_23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Základní pravidla psaní textů</a:t>
            </a:r>
            <a:endParaRPr/>
          </a:p>
        </p:txBody>
      </p:sp>
      <p:sp>
        <p:nvSpPr>
          <p:cNvPr id="177" name="Google Shape;177;g71813a7180_0_23"/>
          <p:cNvSpPr txBox="1"/>
          <p:nvPr>
            <p:ph idx="1" type="body"/>
          </p:nvPr>
        </p:nvSpPr>
        <p:spPr>
          <a:xfrm>
            <a:off x="666000" y="2059600"/>
            <a:ext cx="9404400" cy="41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cs-CZ" sz="2400"/>
              <a:t>Piš tak, aby ti lidi věřili</a:t>
            </a:r>
            <a:endParaRPr sz="24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cs-CZ" sz="2400"/>
              <a:t>Nemachruj, starej se o čtenáře - lidi řeší v prvé řadě sebe</a:t>
            </a:r>
            <a:endParaRPr sz="24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cs-CZ" sz="2400"/>
              <a:t>Nezametej věci pod koberec</a:t>
            </a:r>
            <a:endParaRPr sz="24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71813a7180_0_30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3" name="Google Shape;183;g71813a7180_0_30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84" name="Google Shape;184;g71813a7180_0_30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Základní pravidla psaní textů</a:t>
            </a:r>
            <a:endParaRPr/>
          </a:p>
        </p:txBody>
      </p:sp>
      <p:sp>
        <p:nvSpPr>
          <p:cNvPr id="185" name="Google Shape;185;g71813a7180_0_30"/>
          <p:cNvSpPr txBox="1"/>
          <p:nvPr>
            <p:ph idx="1" type="body"/>
          </p:nvPr>
        </p:nvSpPr>
        <p:spPr>
          <a:xfrm>
            <a:off x="666000" y="2059600"/>
            <a:ext cx="9404400" cy="41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cs-CZ" sz="2400"/>
              <a:t>Neutluč čtenáře terminologií</a:t>
            </a:r>
            <a:endParaRPr sz="24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cs-CZ" sz="2400"/>
              <a:t>Bacha na termíny, piš lidsky </a:t>
            </a:r>
            <a:endParaRPr sz="24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cs-CZ" sz="2400"/>
              <a:t>Neutíkej k marketingovým žvástům</a:t>
            </a:r>
            <a:endParaRPr sz="24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2018-11-13T10:18:24Z</dcterms:created>
  <dc:creator>Ondřej Krajtl</dc:creator>
</cp:coreProperties>
</file>