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2"/>
  </p:notesMasterIdLst>
  <p:sldIdLst>
    <p:sldId id="288" r:id="rId2"/>
    <p:sldId id="294" r:id="rId3"/>
    <p:sldId id="295" r:id="rId4"/>
    <p:sldId id="297" r:id="rId5"/>
    <p:sldId id="296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13" r:id="rId14"/>
    <p:sldId id="305" r:id="rId15"/>
    <p:sldId id="306" r:id="rId16"/>
    <p:sldId id="307" r:id="rId17"/>
    <p:sldId id="308" r:id="rId18"/>
    <p:sldId id="291" r:id="rId19"/>
    <p:sldId id="293" r:id="rId20"/>
    <p:sldId id="282" r:id="rId21"/>
    <p:sldId id="281" r:id="rId22"/>
    <p:sldId id="261" r:id="rId23"/>
    <p:sldId id="264" r:id="rId24"/>
    <p:sldId id="271" r:id="rId25"/>
    <p:sldId id="309" r:id="rId26"/>
    <p:sldId id="310" r:id="rId27"/>
    <p:sldId id="311" r:id="rId28"/>
    <p:sldId id="312" r:id="rId29"/>
    <p:sldId id="274" r:id="rId30"/>
    <p:sldId id="272" r:id="rId31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7" autoAdjust="0"/>
    <p:restoredTop sz="86475" autoAdjust="0"/>
  </p:normalViewPr>
  <p:slideViewPr>
    <p:cSldViewPr>
      <p:cViewPr varScale="1">
        <p:scale>
          <a:sx n="76" d="100"/>
          <a:sy n="76" d="100"/>
        </p:scale>
        <p:origin x="-1498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3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03676-D7DC-4C34-B7F4-D2491D96A3E1}" type="datetimeFigureOut">
              <a:rPr lang="de-DE" smtClean="0"/>
              <a:t>20.05.2020</a:t>
            </a:fld>
            <a:endParaRPr lang="de-DE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de-DE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17D39F-9C9E-47DF-8CA4-57F01CACBBA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0199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7D39F-9C9E-47DF-8CA4-57F01CACBBAC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6710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fld id="{E9CDFC7F-A006-47F1-A027-C83942FF5FCB}" type="datetimeFigureOut">
              <a:rPr lang="sk-SK" smtClean="0"/>
              <a:t>20. 5. 2020</a:t>
            </a:fld>
            <a:endParaRPr lang="sk-SK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fld id="{4139EF8E-6D0A-4F99-9861-0BA31227AD99}" type="slidenum">
              <a:rPr lang="sk-SK" smtClean="0"/>
              <a:t>‹#›</a:t>
            </a:fld>
            <a:endParaRPr lang="sk-SK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FC7F-A006-47F1-A027-C83942FF5FCB}" type="datetimeFigureOut">
              <a:rPr lang="sk-SK" smtClean="0"/>
              <a:t>20. 5. 2020</a:t>
            </a:fld>
            <a:endParaRPr lang="sk-SK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39EF8E-6D0A-4F99-9861-0BA31227AD99}" type="slidenum">
              <a:rPr lang="sk-SK" smtClean="0"/>
              <a:t>‹#›</a:t>
            </a:fld>
            <a:endParaRPr lang="sk-SK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FC7F-A006-47F1-A027-C83942FF5FCB}" type="datetimeFigureOut">
              <a:rPr lang="sk-SK" smtClean="0"/>
              <a:t>20. 5. 2020</a:t>
            </a:fld>
            <a:endParaRPr lang="sk-SK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39EF8E-6D0A-4F99-9861-0BA31227AD99}" type="slidenum">
              <a:rPr lang="sk-SK" smtClean="0"/>
              <a:t>‹#›</a:t>
            </a:fld>
            <a:endParaRPr lang="sk-SK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FC7F-A006-47F1-A027-C83942FF5FCB}" type="datetimeFigureOut">
              <a:rPr lang="sk-SK" smtClean="0"/>
              <a:t>20. 5. 2020</a:t>
            </a:fld>
            <a:endParaRPr lang="sk-SK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39EF8E-6D0A-4F99-9861-0BA31227AD99}" type="slidenum">
              <a:rPr lang="sk-SK" smtClean="0"/>
              <a:t>‹#›</a:t>
            </a:fld>
            <a:endParaRPr lang="sk-SK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fld id="{E9CDFC7F-A006-47F1-A027-C83942FF5FCB}" type="datetimeFigureOut">
              <a:rPr lang="sk-SK" smtClean="0"/>
              <a:t>20. 5. 2020</a:t>
            </a:fld>
            <a:endParaRPr lang="sk-SK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fld id="{4139EF8E-6D0A-4F99-9861-0BA31227AD99}" type="slidenum">
              <a:rPr lang="sk-SK" smtClean="0"/>
              <a:t>‹#›</a:t>
            </a:fld>
            <a:endParaRPr lang="sk-SK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endParaRPr lang="sk-SK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sk-SK" smtClean="0"/>
              <a:t>Upravte štýl predlohy textu.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FC7F-A006-47F1-A027-C83942FF5FCB}" type="datetimeFigureOut">
              <a:rPr lang="sk-SK" smtClean="0"/>
              <a:t>20. 5. 2020</a:t>
            </a:fld>
            <a:endParaRPr lang="sk-SK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39EF8E-6D0A-4F99-9861-0BA31227AD99}" type="slidenum">
              <a:rPr lang="sk-SK" smtClean="0"/>
              <a:t>‹#›</a:t>
            </a:fld>
            <a:endParaRPr lang="sk-SK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FC7F-A006-47F1-A027-C83942FF5FCB}" type="datetimeFigureOut">
              <a:rPr lang="sk-SK" smtClean="0"/>
              <a:t>20. 5. 2020</a:t>
            </a:fld>
            <a:endParaRPr lang="sk-SK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39EF8E-6D0A-4F99-9861-0BA31227AD99}" type="slidenum">
              <a:rPr lang="sk-SK" smtClean="0"/>
              <a:t>‹#›</a:t>
            </a:fld>
            <a:endParaRPr lang="sk-SK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FC7F-A006-47F1-A027-C83942FF5FCB}" type="datetimeFigureOut">
              <a:rPr lang="sk-SK" smtClean="0"/>
              <a:t>20. 5. 2020</a:t>
            </a:fld>
            <a:endParaRPr lang="sk-SK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39EF8E-6D0A-4F99-9861-0BA31227AD99}" type="slidenum">
              <a:rPr lang="sk-SK" smtClean="0"/>
              <a:t>‹#›</a:t>
            </a:fld>
            <a:endParaRPr lang="sk-SK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FC7F-A006-47F1-A027-C83942FF5FCB}" type="datetimeFigureOut">
              <a:rPr lang="sk-SK" smtClean="0"/>
              <a:t>20. 5. 2020</a:t>
            </a:fld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39EF8E-6D0A-4F99-9861-0BA31227AD99}" type="slidenum">
              <a:rPr lang="sk-SK" smtClean="0"/>
              <a:t>‹#›</a:t>
            </a:fld>
            <a:endParaRPr lang="sk-SK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FC7F-A006-47F1-A027-C83942FF5FCB}" type="datetimeFigureOut">
              <a:rPr lang="sk-SK" smtClean="0"/>
              <a:t>20. 5. 2020</a:t>
            </a:fld>
            <a:endParaRPr lang="sk-SK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39EF8E-6D0A-4F99-9861-0BA31227AD99}" type="slidenum">
              <a:rPr lang="sk-SK" smtClean="0"/>
              <a:t>‹#›</a:t>
            </a:fld>
            <a:endParaRPr lang="sk-SK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FC7F-A006-47F1-A027-C83942FF5FCB}" type="datetimeFigureOut">
              <a:rPr lang="sk-SK" smtClean="0"/>
              <a:t>20. 5. 2020</a:t>
            </a:fld>
            <a:endParaRPr lang="sk-SK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39EF8E-6D0A-4F99-9861-0BA31227AD99}" type="slidenum">
              <a:rPr lang="sk-SK" smtClean="0"/>
              <a:t>‹#›</a:t>
            </a:fld>
            <a:endParaRPr lang="sk-SK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139EF8E-6D0A-4F99-9861-0BA31227AD99}" type="slidenum">
              <a:rPr lang="sk-SK" smtClean="0"/>
              <a:t>‹#›</a:t>
            </a:fld>
            <a:endParaRPr lang="sk-SK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9CDFC7F-A006-47F1-A027-C83942FF5FCB}" type="datetimeFigureOut">
              <a:rPr lang="sk-SK" smtClean="0"/>
              <a:t>20. 5. 2020</a:t>
            </a:fld>
            <a:endParaRPr lang="sk-SK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antus.simssa.ca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cantus.uwaterloo.ca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antus.simssa.ca/manuscript/133/" TargetMode="External"/><Relationship Id="rId7" Type="http://schemas.openxmlformats.org/officeDocument/2006/relationships/hyperlink" Target="https://cantus.simssa.ca/manuscript/128/" TargetMode="External"/><Relationship Id="rId2" Type="http://schemas.openxmlformats.org/officeDocument/2006/relationships/hyperlink" Target="https://cantus.simssa.ca/manuscript/16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antus.simssa.ca/manuscript/127/" TargetMode="External"/><Relationship Id="rId5" Type="http://schemas.openxmlformats.org/officeDocument/2006/relationships/hyperlink" Target="https://cantus.simssa.ca/manuscript/41/" TargetMode="External"/><Relationship Id="rId4" Type="http://schemas.openxmlformats.org/officeDocument/2006/relationships/hyperlink" Target="https://cantus.simssa.ca/manuscript/38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omparatio.irht.cnrs.fr/cantus/index" TargetMode="External"/><Relationship Id="rId2" Type="http://schemas.openxmlformats.org/officeDocument/2006/relationships/hyperlink" Target="http://comparatio.irht.cnrs.fr/" TargetMode="Externa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musicahispanica.eu/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gregorien.info/de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gregorianik.uni-regensburg.de/an" TargetMode="External"/><Relationship Id="rId2" Type="http://schemas.openxmlformats.org/officeDocument/2006/relationships/hyperlink" Target="http://gregorianik.uni-regensburg.de/gr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3.jpeg"/><Relationship Id="rId4" Type="http://schemas.openxmlformats.org/officeDocument/2006/relationships/hyperlink" Target="http://gregorianik.uni-regensburg.de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musmed.eu/sources" TargetMode="External"/><Relationship Id="rId2" Type="http://schemas.openxmlformats.org/officeDocument/2006/relationships/hyperlink" Target="http://musmed.eu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musmed.eu/archives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cantus.sk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cantus.sk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cantus.sk/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cantus.sk/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cantus.sk/genres" TargetMode="External"/><Relationship Id="rId3" Type="http://schemas.openxmlformats.org/officeDocument/2006/relationships/hyperlink" Target="http://cantus.sk/home" TargetMode="External"/><Relationship Id="rId7" Type="http://schemas.openxmlformats.org/officeDocument/2006/relationships/hyperlink" Target="http://cantus.sk/feasts" TargetMode="External"/><Relationship Id="rId2" Type="http://schemas.openxmlformats.org/officeDocument/2006/relationships/hyperlink" Target="http://cantus.sk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antus.sk/chants" TargetMode="External"/><Relationship Id="rId11" Type="http://schemas.microsoft.com/office/2007/relationships/hdphoto" Target="../media/hdphoto10.wdp"/><Relationship Id="rId5" Type="http://schemas.openxmlformats.org/officeDocument/2006/relationships/hyperlink" Target="http://cantus.sk/sources" TargetMode="External"/><Relationship Id="rId10" Type="http://schemas.openxmlformats.org/officeDocument/2006/relationships/image" Target="../media/image18.jpeg"/><Relationship Id="rId4" Type="http://schemas.openxmlformats.org/officeDocument/2006/relationships/hyperlink" Target="http://cantus.sk/list-of-archives" TargetMode="External"/><Relationship Id="rId9" Type="http://schemas.openxmlformats.org/officeDocument/2006/relationships/hyperlink" Target="http://cantus.sk/image-galleries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cantus.sk/taxonomy/term/33" TargetMode="External"/><Relationship Id="rId3" Type="http://schemas.openxmlformats.org/officeDocument/2006/relationships/hyperlink" Target="http://cantus.sk/taxonomy/term/28" TargetMode="External"/><Relationship Id="rId7" Type="http://schemas.openxmlformats.org/officeDocument/2006/relationships/hyperlink" Target="http://cantus.sk/taxonomy/term/32" TargetMode="External"/><Relationship Id="rId2" Type="http://schemas.openxmlformats.org/officeDocument/2006/relationships/hyperlink" Target="http://cantus.sk/archive/17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antus.sk/script/31" TargetMode="External"/><Relationship Id="rId5" Type="http://schemas.openxmlformats.org/officeDocument/2006/relationships/hyperlink" Target="http://cantus.sk/notation/30" TargetMode="External"/><Relationship Id="rId4" Type="http://schemas.openxmlformats.org/officeDocument/2006/relationships/hyperlink" Target="http://cantus.sk/century/14th-century" TargetMode="External"/><Relationship Id="rId9" Type="http://schemas.openxmlformats.org/officeDocument/2006/relationships/hyperlink" Target="http://cantus.sk/taxonomy/term/34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-app.uni-regensburg.de/Fakultaeten/PKGG/Musikwissenschaft/Cantus/Antiphons/index.html" TargetMode="External"/><Relationship Id="rId13" Type="http://schemas.openxmlformats.org/officeDocument/2006/relationships/hyperlink" Target="https://www-app.uni-regensburg.de/Fakultaeten/PKGG/Musikwissenschaft/Cantus/LMBL/index.html" TargetMode="External"/><Relationship Id="rId3" Type="http://schemas.openxmlformats.org/officeDocument/2006/relationships/hyperlink" Target="https://www-app.uni-regensburg.de/Fakultaeten/PKGG/Musikwissenschaft/Cantus/Erlangen/index.html" TargetMode="External"/><Relationship Id="rId7" Type="http://schemas.openxmlformats.org/officeDocument/2006/relationships/hyperlink" Target="https://www-app.uni-regensburg.de/Fakultaeten/PKGG/Musikwissenschaft/Cantus/Ottosen/index.html" TargetMode="External"/><Relationship Id="rId12" Type="http://schemas.openxmlformats.org/officeDocument/2006/relationships/hyperlink" Target="http://www.cantusplanus.at/cp/index.php" TargetMode="External"/><Relationship Id="rId2" Type="http://schemas.openxmlformats.org/officeDocument/2006/relationships/hyperlink" Target="https://www.uni-regensburg.de/Fakultaeten/phil_Fak_I/Musikwissenschaft/cantus/" TargetMode="External"/><Relationship Id="rId16" Type="http://schemas.openxmlformats.org/officeDocument/2006/relationships/hyperlink" Target="https://www-app.uni-regensburg.de/Fakultaeten/PKGG/Musikwissenschaft/Cantus/Bannister/index.ht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-app.uni-regensburg.de/Fakultaeten/PKGG/Musikwissenschaft/Cantus/Hesbert/index.html" TargetMode="External"/><Relationship Id="rId11" Type="http://schemas.openxmlformats.org/officeDocument/2006/relationships/hyperlink" Target="https://www-app.uni-regensburg.de/Fakultaeten/PKGG/Musikwissenschaft/Cantus/Chantbib/index.html" TargetMode="External"/><Relationship Id="rId5" Type="http://schemas.openxmlformats.org/officeDocument/2006/relationships/hyperlink" Target="https://www-app.uni-regensburg.de/Fakultaeten/PKGG/Musikwissenschaft/Cantus/Heiligenoffizien/index.html" TargetMode="External"/><Relationship Id="rId15" Type="http://schemas.openxmlformats.org/officeDocument/2006/relationships/hyperlink" Target="https://www-app.uni-regensburg.de/Fakultaeten/PKGG/Musikwissenschaft/Cantus/Leroquais/index.html" TargetMode="External"/><Relationship Id="rId10" Type="http://schemas.openxmlformats.org/officeDocument/2006/relationships/hyperlink" Target="https://www-app.uni-regensburg.de/Fakultaeten/PKGG/Musikwissenschaft/Cantus/CAO/index.html" TargetMode="External"/><Relationship Id="rId4" Type="http://schemas.openxmlformats.org/officeDocument/2006/relationships/hyperlink" Target="https://www-app.uni-regensburg.de/Fakultaeten/PKGG/Musikwissenschaft/Cantus/ChantAquReg/index.html" TargetMode="External"/><Relationship Id="rId9" Type="http://schemas.openxmlformats.org/officeDocument/2006/relationships/hyperlink" Target="https://www-app.uni-regensburg.de/Fakultaeten/PKGG/Musikwissenschaft/Cantus/Alleluia/index.html" TargetMode="External"/><Relationship Id="rId14" Type="http://schemas.openxmlformats.org/officeDocument/2006/relationships/hyperlink" Target="https://www-app.uni-regensburg.de/Fakultaeten/PKGG/Musikwissenschaft/Cantus/LMGL/index.html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rwin-rauner.de/" TargetMode="External"/><Relationship Id="rId13" Type="http://schemas.openxmlformats.org/officeDocument/2006/relationships/hyperlink" Target="http://www.lml.badw.de/" TargetMode="External"/><Relationship Id="rId18" Type="http://schemas.openxmlformats.org/officeDocument/2006/relationships/hyperlink" Target="http://www.solesmes.com/" TargetMode="External"/><Relationship Id="rId26" Type="http://schemas.openxmlformats.org/officeDocument/2006/relationships/hyperlink" Target="http://www.cesg.unifr.ch/de/index.htm" TargetMode="External"/><Relationship Id="rId39" Type="http://schemas.openxmlformats.org/officeDocument/2006/relationships/hyperlink" Target="http://acta.chadwyck.co.uk/" TargetMode="External"/><Relationship Id="rId3" Type="http://schemas.openxmlformats.org/officeDocument/2006/relationships/hyperlink" Target="http://www.zti.hu/earlymusic/cao-ece/cao-ece.html" TargetMode="External"/><Relationship Id="rId21" Type="http://schemas.openxmlformats.org/officeDocument/2006/relationships/hyperlink" Target="http://www.bsb-muenchen.de/" TargetMode="External"/><Relationship Id="rId34" Type="http://schemas.openxmlformats.org/officeDocument/2006/relationships/hyperlink" Target="http://www.piccard-online.de/start.php" TargetMode="External"/><Relationship Id="rId7" Type="http://schemas.openxmlformats.org/officeDocument/2006/relationships/hyperlink" Target="http://www.igl.ku.dk/MMB/" TargetMode="External"/><Relationship Id="rId12" Type="http://schemas.openxmlformats.org/officeDocument/2006/relationships/hyperlink" Target="http://boethius.music.indiana.edu/tml/" TargetMode="External"/><Relationship Id="rId17" Type="http://schemas.openxmlformats.org/officeDocument/2006/relationships/hyperlink" Target="https://medievalmusic.ca/" TargetMode="External"/><Relationship Id="rId25" Type="http://schemas.openxmlformats.org/officeDocument/2006/relationships/hyperlink" Target="http://www.hmml.org/" TargetMode="External"/><Relationship Id="rId33" Type="http://schemas.openxmlformats.org/officeDocument/2006/relationships/hyperlink" Target="http://www.hist-einband.de/index.shtml" TargetMode="External"/><Relationship Id="rId38" Type="http://schemas.openxmlformats.org/officeDocument/2006/relationships/hyperlink" Target="https://www.hdbg.eu/kloster/web/" TargetMode="External"/><Relationship Id="rId2" Type="http://schemas.openxmlformats.org/officeDocument/2006/relationships/hyperlink" Target="http://cantus.uwaterloo.ca/" TargetMode="External"/><Relationship Id="rId16" Type="http://schemas.openxmlformats.org/officeDocument/2006/relationships/hyperlink" Target="http://gregorian-chant.ning.com/" TargetMode="External"/><Relationship Id="rId20" Type="http://schemas.openxmlformats.org/officeDocument/2006/relationships/hyperlink" Target="http://www.manuscripta-mediaevalia.de/" TargetMode="External"/><Relationship Id="rId29" Type="http://schemas.openxmlformats.org/officeDocument/2006/relationships/hyperlink" Target="http://www.vaticanlibrary.va/" TargetMode="External"/><Relationship Id="rId41" Type="http://schemas.openxmlformats.org/officeDocument/2006/relationships/hyperlink" Target="http://www.documentacatholicaomnia.e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hymnos.sardegna.it/iter/" TargetMode="External"/><Relationship Id="rId11" Type="http://schemas.openxmlformats.org/officeDocument/2006/relationships/hyperlink" Target="http://www-personal.umich.edu/~davidcr/" TargetMode="External"/><Relationship Id="rId24" Type="http://schemas.openxmlformats.org/officeDocument/2006/relationships/hyperlink" Target="http://www.liturgy.dk/" TargetMode="External"/><Relationship Id="rId32" Type="http://schemas.openxmlformats.org/officeDocument/2006/relationships/hyperlink" Target="http://www.ims-online.ch/" TargetMode="External"/><Relationship Id="rId37" Type="http://schemas.openxmlformats.org/officeDocument/2006/relationships/hyperlink" Target="http://www.vl-ghw.uni-muenchen.de/hw_en.html" TargetMode="External"/><Relationship Id="rId40" Type="http://schemas.openxmlformats.org/officeDocument/2006/relationships/hyperlink" Target="http://www.heiligenlexikon.de/" TargetMode="External"/><Relationship Id="rId5" Type="http://schemas.openxmlformats.org/officeDocument/2006/relationships/hyperlink" Target="http://www.let.uu.nl/ogc/cantus/HTML/CANTUS_index.htm" TargetMode="External"/><Relationship Id="rId15" Type="http://schemas.openxmlformats.org/officeDocument/2006/relationships/hyperlink" Target="http://www.aiscgre.de/index.htm" TargetMode="External"/><Relationship Id="rId23" Type="http://schemas.openxmlformats.org/officeDocument/2006/relationships/hyperlink" Target="http://www.ceec.uni-koeln.de/" TargetMode="External"/><Relationship Id="rId28" Type="http://schemas.openxmlformats.org/officeDocument/2006/relationships/hyperlink" Target="https://www.onb.ac.at/" TargetMode="External"/><Relationship Id="rId36" Type="http://schemas.openxmlformats.org/officeDocument/2006/relationships/hyperlink" Target="http://www.columbia.edu/acis/ets/Graesse/contents.html" TargetMode="External"/><Relationship Id="rId10" Type="http://schemas.openxmlformats.org/officeDocument/2006/relationships/hyperlink" Target="http://cantusindex.org/" TargetMode="External"/><Relationship Id="rId19" Type="http://schemas.openxmlformats.org/officeDocument/2006/relationships/hyperlink" Target="http://rism.ub.uni-frankfurt.de/bibliothekssigel/BIBVERZ_2008_10.pdf" TargetMode="External"/><Relationship Id="rId31" Type="http://schemas.openxmlformats.org/officeDocument/2006/relationships/hyperlink" Target="http://goldenpages.jpehs.co.uk/" TargetMode="External"/><Relationship Id="rId4" Type="http://schemas.openxmlformats.org/officeDocument/2006/relationships/hyperlink" Target="http://www.cantusplanus.at/" TargetMode="External"/><Relationship Id="rId9" Type="http://schemas.openxmlformats.org/officeDocument/2006/relationships/hyperlink" Target="http://www.lib.latrobe.edu.au/MMDB/" TargetMode="External"/><Relationship Id="rId14" Type="http://schemas.openxmlformats.org/officeDocument/2006/relationships/hyperlink" Target="http://music2.princeton.edu/chant_html/" TargetMode="External"/><Relationship Id="rId22" Type="http://schemas.openxmlformats.org/officeDocument/2006/relationships/hyperlink" Target="http://www.bl.uk/" TargetMode="External"/><Relationship Id="rId27" Type="http://schemas.openxmlformats.org/officeDocument/2006/relationships/hyperlink" Target="http://www.e-codices.unifr.ch/en" TargetMode="External"/><Relationship Id="rId30" Type="http://schemas.openxmlformats.org/officeDocument/2006/relationships/hyperlink" Target="http://gregofacsimil.free.fr/index.html" TargetMode="External"/><Relationship Id="rId35" Type="http://schemas.openxmlformats.org/officeDocument/2006/relationships/hyperlink" Target="http://www.manuscripta-mediaevalia.de/gaeste/grotefend/grotefend.htm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s.uni-graz.at/context:cantus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ymnologica.cz/sources" TargetMode="External"/><Relationship Id="rId2" Type="http://schemas.openxmlformats.org/officeDocument/2006/relationships/hyperlink" Target="http://www.hymnologica.cz/sequences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eaw.ac.at/kmf/cvp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antusindex.org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cantus.simssa.ca/" TargetMode="External"/><Relationship Id="rId13" Type="http://schemas.openxmlformats.org/officeDocument/2006/relationships/hyperlink" Target="http://musmed.eu/" TargetMode="External"/><Relationship Id="rId3" Type="http://schemas.openxmlformats.org/officeDocument/2006/relationships/hyperlink" Target="http://pemdatabase.eu/" TargetMode="External"/><Relationship Id="rId7" Type="http://schemas.openxmlformats.org/officeDocument/2006/relationships/hyperlink" Target="http://cantus.edu.pl/" TargetMode="External"/><Relationship Id="rId12" Type="http://schemas.openxmlformats.org/officeDocument/2006/relationships/hyperlink" Target="http://gregorianik.uni-regensburg.de/" TargetMode="External"/><Relationship Id="rId2" Type="http://schemas.openxmlformats.org/officeDocument/2006/relationships/hyperlink" Target="http://cantus.uwaterloo.ca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antusbohemiae.cz/" TargetMode="External"/><Relationship Id="rId11" Type="http://schemas.openxmlformats.org/officeDocument/2006/relationships/hyperlink" Target="http://gregorien.info/" TargetMode="External"/><Relationship Id="rId5" Type="http://schemas.openxmlformats.org/officeDocument/2006/relationships/hyperlink" Target="http://hunchant.eu/" TargetMode="External"/><Relationship Id="rId10" Type="http://schemas.openxmlformats.org/officeDocument/2006/relationships/hyperlink" Target="http://musicahispanica.eu/" TargetMode="External"/><Relationship Id="rId4" Type="http://schemas.openxmlformats.org/officeDocument/2006/relationships/hyperlink" Target="http://cantus.sk/" TargetMode="External"/><Relationship Id="rId9" Type="http://schemas.openxmlformats.org/officeDocument/2006/relationships/hyperlink" Target="http://comparatio.irht.cnrs.fr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cantus.uwaterloo.ca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pemdatabase.eu/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hun-chant.eu/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cantusbohemiae.cz/source/11622" TargetMode="External"/><Relationship Id="rId13" Type="http://schemas.openxmlformats.org/officeDocument/2006/relationships/hyperlink" Target="http://cantusbohemiae.cz/chants?source=13209" TargetMode="External"/><Relationship Id="rId3" Type="http://schemas.openxmlformats.org/officeDocument/2006/relationships/hyperlink" Target="http://cantusbohemiae.cz/" TargetMode="External"/><Relationship Id="rId7" Type="http://schemas.openxmlformats.org/officeDocument/2006/relationships/hyperlink" Target="http://cantusbohemiae.cz/chants?source=2161" TargetMode="External"/><Relationship Id="rId12" Type="http://schemas.openxmlformats.org/officeDocument/2006/relationships/hyperlink" Target="http://cantusbohemiae.cz/source/13209" TargetMode="External"/><Relationship Id="rId17" Type="http://schemas.microsoft.com/office/2007/relationships/hdphoto" Target="../media/hdphoto4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antusbohemiae.cz/source/2161" TargetMode="External"/><Relationship Id="rId11" Type="http://schemas.openxmlformats.org/officeDocument/2006/relationships/hyperlink" Target="http://cantusbohemiae.cz/chants?source=7157" TargetMode="External"/><Relationship Id="rId5" Type="http://schemas.openxmlformats.org/officeDocument/2006/relationships/hyperlink" Target="http://cantusbohemiae.cz/chants?source=2150" TargetMode="External"/><Relationship Id="rId15" Type="http://schemas.openxmlformats.org/officeDocument/2006/relationships/hyperlink" Target="http://cantusbohemiae.cz/chants?source=11616" TargetMode="External"/><Relationship Id="rId10" Type="http://schemas.openxmlformats.org/officeDocument/2006/relationships/hyperlink" Target="http://cantusbohemiae.cz/source/7157" TargetMode="External"/><Relationship Id="rId4" Type="http://schemas.openxmlformats.org/officeDocument/2006/relationships/hyperlink" Target="http://cantusbohemiae.cz/source/2150" TargetMode="External"/><Relationship Id="rId9" Type="http://schemas.openxmlformats.org/officeDocument/2006/relationships/hyperlink" Target="http://cantusbohemiae.cz/chants?source=11622" TargetMode="External"/><Relationship Id="rId14" Type="http://schemas.openxmlformats.org/officeDocument/2006/relationships/hyperlink" Target="http://cantusbohemiae.cz/source/11616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cantus.edu.pl/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5" name="Rectangle 5"/>
          <p:cNvSpPr>
            <a:spLocks noGrp="1" noRot="1" noChangeArrowheads="1"/>
          </p:cNvSpPr>
          <p:nvPr>
            <p:ph sz="half" idx="4294967295"/>
          </p:nvPr>
        </p:nvSpPr>
        <p:spPr>
          <a:xfrm>
            <a:off x="107504" y="333375"/>
            <a:ext cx="8245921" cy="2159000"/>
          </a:xfrm>
        </p:spPr>
        <p:txBody>
          <a:bodyPr/>
          <a:lstStyle/>
          <a:p>
            <a:pPr marL="274320" indent="-256032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sk-SK" sz="2000" b="1" dirty="0" smtClean="0">
                <a:solidFill>
                  <a:srgbClr val="C00000"/>
                </a:solidFill>
                <a:effectLst/>
              </a:rPr>
              <a:t>    </a:t>
            </a:r>
            <a:r>
              <a:rPr lang="sk-SK" sz="2400" b="1" dirty="0" smtClean="0">
                <a:solidFill>
                  <a:srgbClr val="C00000"/>
                </a:solidFill>
                <a:effectLst/>
              </a:rPr>
              <a:t>Databázy, rukopisy, literatúra, metodika spracovania rukopisov</a:t>
            </a:r>
          </a:p>
          <a:p>
            <a:pPr marL="274320" indent="-256032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sk-SK" sz="2000" b="1" dirty="0" smtClean="0">
                <a:solidFill>
                  <a:srgbClr val="C00000"/>
                </a:solidFill>
              </a:rPr>
              <a:t>     </a:t>
            </a:r>
            <a:r>
              <a:rPr lang="sk-SK" sz="2000" b="1" dirty="0" smtClean="0">
                <a:solidFill>
                  <a:schemeClr val="tx1"/>
                </a:solidFill>
              </a:rPr>
              <a:t>Ústav </a:t>
            </a:r>
            <a:r>
              <a:rPr lang="sk-SK" sz="2000" b="1" dirty="0" err="1" smtClean="0">
                <a:solidFill>
                  <a:schemeClr val="tx1"/>
                </a:solidFill>
              </a:rPr>
              <a:t>hudební</a:t>
            </a:r>
            <a:r>
              <a:rPr lang="sk-SK" sz="2000" b="1" dirty="0" smtClean="0">
                <a:solidFill>
                  <a:schemeClr val="tx1"/>
                </a:solidFill>
              </a:rPr>
              <a:t> </a:t>
            </a:r>
            <a:r>
              <a:rPr lang="sk-SK" sz="2000" b="1" dirty="0" err="1" smtClean="0">
                <a:solidFill>
                  <a:schemeClr val="tx1"/>
                </a:solidFill>
              </a:rPr>
              <a:t>vědy</a:t>
            </a:r>
            <a:r>
              <a:rPr lang="sk-SK" sz="2000" b="1" dirty="0" smtClean="0">
                <a:solidFill>
                  <a:schemeClr val="tx1"/>
                </a:solidFill>
              </a:rPr>
              <a:t> MUNI</a:t>
            </a:r>
            <a:endParaRPr lang="sk-SK" sz="2000" b="1" dirty="0" smtClean="0">
              <a:solidFill>
                <a:schemeClr val="tx1"/>
              </a:solidFill>
              <a:effectLst/>
            </a:endParaRPr>
          </a:p>
        </p:txBody>
      </p:sp>
      <p:pic>
        <p:nvPicPr>
          <p:cNvPr id="174089" name="Picture 9" descr="IMG_468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5" t="8061" r="3885" b="1578"/>
          <a:stretch>
            <a:fillRect/>
          </a:stretch>
        </p:blipFill>
        <p:spPr bwMode="auto">
          <a:xfrm>
            <a:off x="4427984" y="1988840"/>
            <a:ext cx="3555205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73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antus.simssa.ca/static/img/all_logos_sca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14" y="2996952"/>
            <a:ext cx="6555814" cy="249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402525" y="620688"/>
            <a:ext cx="72758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Cantus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Ultimus</a:t>
            </a:r>
            <a:endParaRPr lang="sk-SK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https://cantus.simssa.ca/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výskum na základe optického rozpoznávania znakov -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optical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music recognition (OMR) technologies </a:t>
            </a:r>
            <a:endParaRPr lang="sk-SK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transformácia existujúcej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CANTUS database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do „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state-of-the-art research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environment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“, kde bude možné vyhľadávanie hudby i textu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2497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ľ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6078999"/>
              </p:ext>
            </p:extLst>
          </p:nvPr>
        </p:nvGraphicFramePr>
        <p:xfrm>
          <a:off x="467544" y="1124744"/>
          <a:ext cx="7920880" cy="4153300"/>
        </p:xfrm>
        <a:graphic>
          <a:graphicData uri="http://schemas.openxmlformats.org/drawingml/2006/table">
            <a:tbl>
              <a:tblPr/>
              <a:tblGrid>
                <a:gridCol w="4184616"/>
                <a:gridCol w="1195605"/>
                <a:gridCol w="1120879"/>
                <a:gridCol w="1419780"/>
              </a:tblGrid>
              <a:tr h="166838">
                <a:tc>
                  <a:txBody>
                    <a:bodyPr/>
                    <a:lstStyle/>
                    <a:p>
                      <a:pPr algn="l" fontAlgn="b"/>
                      <a:r>
                        <a:rPr lang="sk-SK" sz="1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Name</a:t>
                      </a:r>
                      <a:endParaRPr lang="sk-SK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667" marR="25667" marT="25667" marB="2566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Date</a:t>
                      </a:r>
                    </a:p>
                  </a:txBody>
                  <a:tcPr marL="25667" marR="25667" marT="25667" marB="2566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Folio Count</a:t>
                      </a:r>
                    </a:p>
                  </a:txBody>
                  <a:tcPr marL="25667" marR="25667" marT="25667" marB="2566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Chant</a:t>
                      </a:r>
                      <a:r>
                        <a:rPr lang="sk-SK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sk-SK" sz="1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Count</a:t>
                      </a:r>
                      <a:endParaRPr lang="sk-SK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667" marR="25667" marT="25667" marB="2566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3347">
                <a:tc>
                  <a:txBody>
                    <a:bodyPr/>
                    <a:lstStyle/>
                    <a:p>
                      <a:pPr fontAlgn="t"/>
                      <a:r>
                        <a:rPr lang="sk-SK" sz="1400" u="none" strike="noStrike">
                          <a:solidFill>
                            <a:srgbClr val="C2342E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hlinkClick r:id="rId2"/>
                        </a:rPr>
                        <a:t>Einsiedeln, CH-E 611</a:t>
                      </a:r>
                      <a:r>
                        <a:rPr lang="sk-SK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  <a:p>
                      <a:pPr fontAlgn="t"/>
                      <a:r>
                        <a:rPr lang="sk-SK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Einsiedeln, Kloster Einsiedeln - Musikbibliothek, 611</a:t>
                      </a:r>
                    </a:p>
                  </a:txBody>
                  <a:tcPr marL="25667" marR="25667" marT="25667" marB="25667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1300s</a:t>
                      </a:r>
                    </a:p>
                  </a:txBody>
                  <a:tcPr marL="25667" marR="25667" marT="25667" marB="25667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559</a:t>
                      </a:r>
                    </a:p>
                  </a:txBody>
                  <a:tcPr marL="25667" marR="25667" marT="25667" marB="25667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5261</a:t>
                      </a:r>
                    </a:p>
                  </a:txBody>
                  <a:tcPr marL="25667" marR="25667" marT="25667" marB="25667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44354">
                <a:tc>
                  <a:txBody>
                    <a:bodyPr/>
                    <a:lstStyle/>
                    <a:p>
                      <a:pPr fontAlgn="t"/>
                      <a:r>
                        <a:rPr lang="sk-SK" sz="1400" u="none" strike="noStrike">
                          <a:solidFill>
                            <a:srgbClr val="C2342E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hlinkClick r:id="rId3"/>
                        </a:rPr>
                        <a:t>Salzinnes, CDN-Hsmu M2149.L4</a:t>
                      </a:r>
                      <a:r>
                        <a:rPr lang="sk-SK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  <a:p>
                      <a:pPr fontAlgn="t"/>
                      <a:r>
                        <a:rPr lang="sk-SK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Halifax (Canada), St. Mary’s University - Patrick Power Library, M2149.L4 1554</a:t>
                      </a:r>
                    </a:p>
                  </a:txBody>
                  <a:tcPr marL="25667" marR="25667" marT="25667" marB="25667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1554-5</a:t>
                      </a:r>
                    </a:p>
                  </a:txBody>
                  <a:tcPr marL="25667" marR="25667" marT="25667" marB="25667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462</a:t>
                      </a:r>
                    </a:p>
                  </a:txBody>
                  <a:tcPr marL="25667" marR="25667" marT="25667" marB="25667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2932</a:t>
                      </a:r>
                    </a:p>
                  </a:txBody>
                  <a:tcPr marL="25667" marR="25667" marT="25667" marB="25667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59857">
                <a:tc>
                  <a:txBody>
                    <a:bodyPr/>
                    <a:lstStyle/>
                    <a:p>
                      <a:pPr fontAlgn="t"/>
                      <a:r>
                        <a:rPr lang="fr-FR" sz="1400" u="none" strike="noStrike" dirty="0">
                          <a:solidFill>
                            <a:srgbClr val="C2342E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hlinkClick r:id="rId4"/>
                        </a:rPr>
                        <a:t>St-Maur-F, F-Pn lat. 12044</a:t>
                      </a:r>
                      <a:r>
                        <a:rPr lang="fr-FR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  <a:p>
                      <a:pPr fontAlgn="t"/>
                      <a:r>
                        <a:rPr lang="fr-FR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Paris, Bibliothèque nationale de France - Département des Manuscrits, lat. 12044</a:t>
                      </a:r>
                    </a:p>
                  </a:txBody>
                  <a:tcPr marL="25667" marR="25667" marT="25667" marB="25667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1100s</a:t>
                      </a:r>
                    </a:p>
                  </a:txBody>
                  <a:tcPr marL="25667" marR="25667" marT="25667" marB="25667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482</a:t>
                      </a:r>
                    </a:p>
                  </a:txBody>
                  <a:tcPr marL="25667" marR="25667" marT="25667" marB="25667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5698</a:t>
                      </a:r>
                    </a:p>
                  </a:txBody>
                  <a:tcPr marL="25667" marR="25667" marT="25667" marB="25667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44354">
                <a:tc>
                  <a:txBody>
                    <a:bodyPr/>
                    <a:lstStyle/>
                    <a:p>
                      <a:pPr fontAlgn="t"/>
                      <a:r>
                        <a:rPr lang="fr-FR" sz="1400" u="none" strike="noStrike">
                          <a:solidFill>
                            <a:srgbClr val="C2342E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hlinkClick r:id="rId5"/>
                        </a:rPr>
                        <a:t>Paris, F-Pn lat. 15181</a:t>
                      </a:r>
                      <a:r>
                        <a:rPr lang="fr-FR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  <a:p>
                      <a:pPr fontAlgn="t"/>
                      <a:r>
                        <a:rPr lang="fr-FR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Paris, Bibliothèque nationale de France - Département des Manuscrits, lat. 15181</a:t>
                      </a:r>
                    </a:p>
                  </a:txBody>
                  <a:tcPr marL="25667" marR="25667" marT="25667" marB="25667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1300 c.</a:t>
                      </a:r>
                    </a:p>
                  </a:txBody>
                  <a:tcPr marL="25667" marR="25667" marT="25667" marB="25667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903</a:t>
                      </a:r>
                    </a:p>
                  </a:txBody>
                  <a:tcPr marL="25667" marR="25667" marT="25667" marB="25667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5213</a:t>
                      </a:r>
                    </a:p>
                  </a:txBody>
                  <a:tcPr marL="25667" marR="25667" marT="25667" marB="25667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3347">
                <a:tc>
                  <a:txBody>
                    <a:bodyPr/>
                    <a:lstStyle/>
                    <a:p>
                      <a:pPr fontAlgn="t"/>
                      <a:r>
                        <a:rPr lang="sk-SK" sz="1400" u="none" strike="noStrike">
                          <a:solidFill>
                            <a:srgbClr val="C2342E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hlinkClick r:id="rId6"/>
                        </a:rPr>
                        <a:t>St. Gallen, CH-SGs 390</a:t>
                      </a:r>
                      <a:r>
                        <a:rPr lang="sk-SK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  <a:p>
                      <a:pPr fontAlgn="t"/>
                      <a:r>
                        <a:rPr lang="sk-SK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Sankt Gallen, Stiftsbibliothek, 390</a:t>
                      </a:r>
                    </a:p>
                  </a:txBody>
                  <a:tcPr marL="25667" marR="25667" marT="25667" marB="25667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0980+</a:t>
                      </a:r>
                    </a:p>
                  </a:txBody>
                  <a:tcPr marL="25667" marR="25667" marT="25667" marB="25667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180</a:t>
                      </a:r>
                    </a:p>
                  </a:txBody>
                  <a:tcPr marL="25667" marR="25667" marT="25667" marB="25667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2192</a:t>
                      </a:r>
                    </a:p>
                  </a:txBody>
                  <a:tcPr marL="25667" marR="25667" marT="25667" marB="25667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3347">
                <a:tc>
                  <a:txBody>
                    <a:bodyPr/>
                    <a:lstStyle/>
                    <a:p>
                      <a:pPr fontAlgn="t"/>
                      <a:r>
                        <a:rPr lang="sk-SK" sz="1400" u="none" strike="noStrike" dirty="0">
                          <a:solidFill>
                            <a:srgbClr val="C2342E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hlinkClick r:id="rId7"/>
                        </a:rPr>
                        <a:t>St. </a:t>
                      </a:r>
                      <a:r>
                        <a:rPr lang="sk-SK" sz="1400" u="none" strike="noStrike" dirty="0" err="1">
                          <a:solidFill>
                            <a:srgbClr val="C2342E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hlinkClick r:id="rId7"/>
                        </a:rPr>
                        <a:t>Gallen</a:t>
                      </a:r>
                      <a:r>
                        <a:rPr lang="sk-SK" sz="1400" u="none" strike="noStrike" dirty="0">
                          <a:solidFill>
                            <a:srgbClr val="C2342E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hlinkClick r:id="rId7"/>
                        </a:rPr>
                        <a:t>, </a:t>
                      </a:r>
                      <a:r>
                        <a:rPr lang="sk-SK" sz="1400" u="none" strike="noStrike" dirty="0" err="1">
                          <a:solidFill>
                            <a:srgbClr val="C2342E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hlinkClick r:id="rId7"/>
                        </a:rPr>
                        <a:t>CH-SGs</a:t>
                      </a:r>
                      <a:r>
                        <a:rPr lang="sk-SK" sz="1400" u="none" strike="noStrike" dirty="0">
                          <a:solidFill>
                            <a:srgbClr val="C2342E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hlinkClick r:id="rId7"/>
                        </a:rPr>
                        <a:t> 391</a:t>
                      </a:r>
                      <a:r>
                        <a:rPr lang="sk-SK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  <a:p>
                      <a:pPr fontAlgn="t"/>
                      <a:r>
                        <a:rPr lang="sk-SK" sz="1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Sankt</a:t>
                      </a:r>
                      <a:r>
                        <a:rPr lang="sk-SK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sk-SK" sz="1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Gallen</a:t>
                      </a:r>
                      <a:r>
                        <a:rPr lang="sk-SK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sk-SK" sz="1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Stiftsbibliothek</a:t>
                      </a:r>
                      <a:r>
                        <a:rPr lang="sk-SK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391</a:t>
                      </a:r>
                    </a:p>
                  </a:txBody>
                  <a:tcPr marL="25667" marR="25667" marT="25667" marB="25667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0980+</a:t>
                      </a:r>
                    </a:p>
                  </a:txBody>
                  <a:tcPr marL="25667" marR="25667" marT="25667" marB="25667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250</a:t>
                      </a:r>
                    </a:p>
                  </a:txBody>
                  <a:tcPr marL="25667" marR="25667" marT="25667" marB="25667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k-SK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3022</a:t>
                      </a:r>
                    </a:p>
                  </a:txBody>
                  <a:tcPr marL="25667" marR="25667" marT="25667" marB="25667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9148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539552" y="476673"/>
            <a:ext cx="770485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Comparatio</a:t>
            </a:r>
            <a:r>
              <a:rPr lang="fr-FR" sz="2400" dirty="0">
                <a:latin typeface="Cambria" panose="02040503050406030204" pitchFamily="18" charset="0"/>
                <a:ea typeface="Cambria" panose="02040503050406030204" pitchFamily="18" charset="0"/>
              </a:rPr>
              <a:t> (Claire Maître, CNRS, Paris, France</a:t>
            </a:r>
            <a:r>
              <a:rPr lang="fr-FR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sk-SK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http://comparatio.irht.cnrs.fr/cantus/index</a:t>
            </a:r>
            <a:endParaRPr lang="sk-SK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komparatívna databáza, rôzne európske rukopisy, melodické prepisy antifón a responzórií v súčasnej notácii</a:t>
            </a:r>
          </a:p>
          <a:p>
            <a:pPr marL="285750" indent="-285750">
              <a:buFontTx/>
              <a:buChar char="-"/>
            </a:pP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60 rkp. Taliansko, Francúzsko, Rakúsko, Dánsko a i.) </a:t>
            </a:r>
            <a:endParaRPr lang="de-D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31" t="9739" r="48791" b="2074"/>
          <a:stretch/>
        </p:blipFill>
        <p:spPr>
          <a:xfrm rot="5400000">
            <a:off x="2556885" y="1363923"/>
            <a:ext cx="4258620" cy="596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98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12" t="3096" r="35144" b="4926"/>
          <a:stretch/>
        </p:blipFill>
        <p:spPr>
          <a:xfrm rot="5400000">
            <a:off x="1157615" y="-69381"/>
            <a:ext cx="6469921" cy="712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593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467544" y="404664"/>
            <a:ext cx="80648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MUSICA HISPANICA -t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he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Spanish Early Music Manuscripts Database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 (SEMM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sk-SK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sk-SK" dirty="0">
                <a:hlinkClick r:id="rId2"/>
              </a:rPr>
              <a:t>http://musicahispanica.eu/</a:t>
            </a:r>
            <a:endParaRPr lang="sk-SK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rukopisy zo Španielska, 32.965 spevov, plánovaných 652 rukopisov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de-DE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96" r="54396" b="1706"/>
          <a:stretch/>
        </p:blipFill>
        <p:spPr>
          <a:xfrm rot="5400000">
            <a:off x="2723103" y="679215"/>
            <a:ext cx="4170066" cy="650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76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467544" y="908720"/>
            <a:ext cx="7200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GREGORIEN.INFO</a:t>
            </a:r>
          </a:p>
          <a:p>
            <a:r>
              <a:rPr lang="sk-SK" dirty="0" err="1" smtClean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Gregorianisches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 </a:t>
            </a:r>
            <a:r>
              <a:rPr lang="sk-SK" dirty="0" err="1" smtClean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Repertoire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sk-SK" dirty="0">
                <a:hlinkClick r:id="rId2"/>
              </a:rPr>
              <a:t>https://gregorien.info/de</a:t>
            </a:r>
            <a:endParaRPr lang="sk-SK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-databáza obsahuje latinské spevy – omšové i </a:t>
            </a:r>
            <a:r>
              <a:rPr lang="sk-SK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ofíciové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 s prekladmi do nemčiny a francúzštiny (angličtiny), komentáre a analýzy textov + literatúru </a:t>
            </a:r>
            <a:endParaRPr lang="sk-SK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sk-SK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sk-SK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Dáta:</a:t>
            </a:r>
            <a:endParaRPr lang="de-DE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10.164 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latinských spevov</a:t>
            </a:r>
            <a:endParaRPr lang="de-DE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10.159 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nemeckých prekladov</a:t>
            </a:r>
            <a:endParaRPr lang="de-DE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4.783 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francúzskych prekladov</a:t>
            </a:r>
            <a:endParaRPr lang="de-DE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77 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anglických prekladov</a:t>
            </a:r>
            <a:endParaRPr lang="de-DE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5.459 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liniek k </a:t>
            </a:r>
            <a:r>
              <a:rPr lang="de-DE" dirty="0" smtClean="0">
                <a:latin typeface="Cambria" panose="02040503050406030204" pitchFamily="18" charset="0"/>
                <a:ea typeface="Cambria" panose="02040503050406030204" pitchFamily="18" charset="0"/>
              </a:rPr>
              <a:t>65 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knihám Biblie</a:t>
            </a:r>
            <a:endParaRPr lang="de-DE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59.300 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liniek k textom zo</a:t>
            </a:r>
            <a:r>
              <a:rPr lang="de-DE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435 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publikácií a praktických príručiek</a:t>
            </a:r>
            <a:endParaRPr lang="de-D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963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 descr="Logo Graduale Synopticum">
            <a:hlinkClick r:id="rId2" tooltip="Graduale Synopticum"/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" name="AutoShape 2" descr="Logo Antiphonale Synopticum">
            <a:hlinkClick r:id="rId3" tooltip="Antiphonale Synopticum"/>
          </p:cNvPr>
          <p:cNvSpPr>
            <a:spLocks noChangeAspect="1" noChangeArrowheads="1"/>
          </p:cNvSpPr>
          <p:nvPr/>
        </p:nvSpPr>
        <p:spPr bwMode="auto">
          <a:xfrm>
            <a:off x="42989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BlokTextu 3"/>
          <p:cNvSpPr txBox="1"/>
          <p:nvPr/>
        </p:nvSpPr>
        <p:spPr>
          <a:xfrm>
            <a:off x="304800" y="548680"/>
            <a:ext cx="8227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ANTIPHONALE SYNOPTICUM</a:t>
            </a:r>
          </a:p>
          <a:p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http://gregorianik.uni-regensburg.de/</a:t>
            </a:r>
            <a:endParaRPr lang="sk-SK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sk-SK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sk-SK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ofíciové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 antifóny a omšové </a:t>
            </a:r>
            <a:r>
              <a:rPr lang="sk-SK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proprium</a:t>
            </a:r>
            <a:endParaRPr lang="de-DE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e-DE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93" t="7925" r="6688" b="7349"/>
          <a:stretch/>
        </p:blipFill>
        <p:spPr>
          <a:xfrm rot="5400000">
            <a:off x="3952166" y="2091534"/>
            <a:ext cx="4760977" cy="403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29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611560" y="476672"/>
            <a:ext cx="813690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>
                <a:latin typeface="Cambria" panose="02040503050406030204" pitchFamily="18" charset="0"/>
                <a:ea typeface="Cambria" panose="02040503050406030204" pitchFamily="18" charset="0"/>
                <a:hlinkClick r:id="rId2" tooltip="Home"/>
              </a:rPr>
              <a:t/>
            </a:r>
            <a:br>
              <a:rPr lang="sk-SK" b="1" dirty="0">
                <a:latin typeface="Cambria" panose="02040503050406030204" pitchFamily="18" charset="0"/>
                <a:ea typeface="Cambria" panose="02040503050406030204" pitchFamily="18" charset="0"/>
                <a:hlinkClick r:id="rId2" tooltip="Home"/>
              </a:rPr>
            </a:br>
            <a:r>
              <a:rPr lang="sk-SK" b="1" dirty="0">
                <a:latin typeface="Cambria" panose="02040503050406030204" pitchFamily="18" charset="0"/>
                <a:ea typeface="Cambria" panose="02040503050406030204" pitchFamily="18" charset="0"/>
                <a:hlinkClick r:id="rId2" tooltip="Home"/>
              </a:rPr>
              <a:t>MMMO </a:t>
            </a:r>
            <a:r>
              <a:rPr lang="sk-SK" b="1" dirty="0" err="1">
                <a:latin typeface="Cambria" panose="02040503050406030204" pitchFamily="18" charset="0"/>
                <a:ea typeface="Cambria" panose="02040503050406030204" pitchFamily="18" charset="0"/>
                <a:hlinkClick r:id="rId2" tooltip="Home"/>
              </a:rPr>
              <a:t>Database</a:t>
            </a:r>
            <a:endParaRPr lang="sk-SK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sk-SK" b="1" dirty="0" err="1">
                <a:latin typeface="Cambria" panose="02040503050406030204" pitchFamily="18" charset="0"/>
                <a:ea typeface="Cambria" panose="02040503050406030204" pitchFamily="18" charset="0"/>
              </a:rPr>
              <a:t>Medieval</a:t>
            </a:r>
            <a:r>
              <a:rPr lang="sk-SK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b="1" dirty="0" err="1">
                <a:latin typeface="Cambria" panose="02040503050406030204" pitchFamily="18" charset="0"/>
                <a:ea typeface="Cambria" panose="02040503050406030204" pitchFamily="18" charset="0"/>
              </a:rPr>
              <a:t>Music</a:t>
            </a:r>
            <a:r>
              <a:rPr lang="sk-SK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b="1" dirty="0" err="1">
                <a:latin typeface="Cambria" panose="02040503050406030204" pitchFamily="18" charset="0"/>
                <a:ea typeface="Cambria" panose="02040503050406030204" pitchFamily="18" charset="0"/>
              </a:rPr>
              <a:t>Manuscripts</a:t>
            </a:r>
            <a:r>
              <a:rPr lang="sk-SK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b="1" dirty="0" err="1">
                <a:latin typeface="Cambria" panose="02040503050406030204" pitchFamily="18" charset="0"/>
                <a:ea typeface="Cambria" panose="02040503050406030204" pitchFamily="18" charset="0"/>
              </a:rPr>
              <a:t>Online</a:t>
            </a:r>
            <a:r>
              <a:rPr lang="sk-SK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Database</a:t>
            </a:r>
            <a:endParaRPr lang="sk-SK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http://musmed.eu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/</a:t>
            </a:r>
            <a:endParaRPr lang="sk-SK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sk-SK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MMMO database 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je medzinárodná virtuálna knižnica hudobných prameňov zo stredoveku (do r.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1600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endParaRPr lang="sk-SK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Špeciálnym prínosom sú odkazy na rukopisy s notovanými prípiskami, marginálnymi poznámkami a rukopismi, ktoré nie sú kompletne notované</a:t>
            </a:r>
          </a:p>
          <a:p>
            <a:r>
              <a:rPr lang="en-US" sz="1400" b="1" dirty="0" smtClean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Browse </a:t>
            </a:r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sources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Browse archives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sk-SK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sk-SK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Pripravuje:</a:t>
            </a:r>
          </a:p>
          <a:p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</a:rPr>
              <a:t>CANTUS IMPERII</a:t>
            </a:r>
          </a:p>
          <a:p>
            <a:r>
              <a:rPr lang="sk-SK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Karolínske rukopisy (</a:t>
            </a:r>
            <a:r>
              <a:rPr lang="en-US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14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sk-SK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  <a:r>
              <a:rPr lang="en-US" sz="1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US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 centuries</a:t>
            </a:r>
            <a:r>
              <a:rPr lang="sk-SK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k-SK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rôzne liturgické tradície</a:t>
            </a:r>
            <a:r>
              <a:rPr lang="en-US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sk-SK" sz="1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CANTUS </a:t>
            </a:r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</a:rPr>
              <a:t>ROMANUS</a:t>
            </a:r>
          </a:p>
          <a:p>
            <a:r>
              <a:rPr lang="sk-SK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Starorímske rukopisy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sk-SK" sz="1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CANTUS </a:t>
            </a:r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</a:rPr>
              <a:t>ITALICUS</a:t>
            </a:r>
          </a:p>
          <a:p>
            <a:r>
              <a:rPr lang="sk-SK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Talianske rukopisy (stredné a južné Taliansko)</a:t>
            </a:r>
          </a:p>
          <a:p>
            <a:r>
              <a:rPr lang="sk-SK" dirty="0"/>
              <a:t/>
            </a:r>
            <a:br>
              <a:rPr lang="sk-SK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1733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539552" y="861833"/>
            <a:ext cx="8352928" cy="4690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RUKOPISY v ČECHÁCH, na MORAVE a na SLOVENSKU</a:t>
            </a:r>
          </a:p>
          <a:p>
            <a:r>
              <a:rPr lang="sk-SK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Stav:</a:t>
            </a:r>
            <a:endParaRPr lang="sk-SK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stredoveké 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pamiatky hudobnej 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kultúry:  špecifická pramenná základňa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najstaršie 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hudobniny z časového obdobia od konca 11. do začiatku 16. storočia </a:t>
            </a:r>
            <a:endParaRPr lang="sk-SK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sk-SK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Miesto uloženia: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sk-SK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pôvodné miesto 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(cirkevné knižnice: fary, kláštory)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) v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 rôznych </a:t>
            </a:r>
            <a:r>
              <a:rPr lang="sk-SK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štátnych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sk-SK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archívnych 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(štátne archívy, mestské archívy), </a:t>
            </a:r>
            <a:r>
              <a:rPr lang="sk-SK" b="1" dirty="0">
                <a:latin typeface="Cambria" panose="02040503050406030204" pitchFamily="18" charset="0"/>
                <a:ea typeface="Cambria" panose="02040503050406030204" pitchFamily="18" charset="0"/>
              </a:rPr>
              <a:t>knižničných 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(Národní </a:t>
            </a:r>
            <a:r>
              <a:rPr lang="sk-SK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knihovna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 Praha, SVK Olomouc, Moravský zemský </a:t>
            </a:r>
            <a:r>
              <a:rPr lang="sk-SK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archiv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, Slovenská 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národná knižnica, Univerzitná knižnica, Ústredná knižnica Slovenskej akadémie vied /ďalej SAV/ a i.) alebo </a:t>
            </a:r>
            <a:r>
              <a:rPr lang="sk-SK" b="1" dirty="0">
                <a:latin typeface="Cambria" panose="02040503050406030204" pitchFamily="18" charset="0"/>
                <a:ea typeface="Cambria" panose="02040503050406030204" pitchFamily="18" charset="0"/>
              </a:rPr>
              <a:t>muzeálnych inštitúciách 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(České </a:t>
            </a:r>
            <a:r>
              <a:rPr lang="sk-SK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muzeum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 hudby, Slovenské 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národné 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múzeum a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 i.). </a:t>
            </a:r>
            <a:endParaRPr lang="sk-SK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sk-SK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Špecifiká materiálov:</a:t>
            </a:r>
          </a:p>
          <a:p>
            <a:pPr marL="609600" indent="-6096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kompletné rukopisy </a:t>
            </a:r>
            <a:endParaRPr lang="sk-SK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09600" indent="-6096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sk-SK" alt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fragmenty</a:t>
            </a:r>
            <a:endParaRPr lang="sk-SK" altLang="sk-SK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sk-SK" dirty="0"/>
          </a:p>
        </p:txBody>
      </p:sp>
      <p:pic>
        <p:nvPicPr>
          <p:cNvPr id="3" name="Picture 2" descr="Home">
            <a:hlinkClick r:id="rId2" tooltip="Hom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465" y="176080"/>
            <a:ext cx="908925" cy="876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4800" r="53200" b="55067"/>
          <a:stretch/>
        </p:blipFill>
        <p:spPr>
          <a:xfrm>
            <a:off x="6516216" y="4221088"/>
            <a:ext cx="1320239" cy="2102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5961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07504" y="474663"/>
            <a:ext cx="864120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k-SK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Database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sk-SK" i="1" dirty="0" err="1">
                <a:latin typeface="Cambria" panose="02040503050406030204" pitchFamily="18" charset="0"/>
                <a:ea typeface="Cambria" panose="02040503050406030204" pitchFamily="18" charset="0"/>
              </a:rPr>
              <a:t>Cantus</a:t>
            </a:r>
            <a:r>
              <a:rPr lang="sk-SK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i="1" dirty="0" err="1">
                <a:latin typeface="Cambria" panose="02040503050406030204" pitchFamily="18" charset="0"/>
                <a:ea typeface="Cambria" panose="02040503050406030204" pitchFamily="18" charset="0"/>
              </a:rPr>
              <a:t>Planus</a:t>
            </a:r>
            <a:r>
              <a:rPr lang="sk-SK" i="1" dirty="0"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sk-SK" i="1" dirty="0" err="1">
                <a:latin typeface="Cambria" panose="02040503050406030204" pitchFamily="18" charset="0"/>
                <a:ea typeface="Cambria" panose="02040503050406030204" pitchFamily="18" charset="0"/>
              </a:rPr>
              <a:t>Slovacia</a:t>
            </a:r>
            <a:r>
              <a:rPr lang="sk-SK" i="1" dirty="0">
                <a:latin typeface="Cambria" panose="02040503050406030204" pitchFamily="18" charset="0"/>
                <a:ea typeface="Cambria" panose="02040503050406030204" pitchFamily="18" charset="0"/>
              </a:rPr>
              <a:t> / Slovak </a:t>
            </a:r>
            <a:r>
              <a:rPr lang="sk-SK" i="1" dirty="0" err="1">
                <a:latin typeface="Cambria" panose="02040503050406030204" pitchFamily="18" charset="0"/>
                <a:ea typeface="Cambria" panose="02040503050406030204" pitchFamily="18" charset="0"/>
              </a:rPr>
              <a:t>Early</a:t>
            </a:r>
            <a:r>
              <a:rPr lang="sk-SK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i="1" dirty="0" err="1">
                <a:latin typeface="Cambria" panose="02040503050406030204" pitchFamily="18" charset="0"/>
                <a:ea typeface="Cambria" panose="02040503050406030204" pitchFamily="18" charset="0"/>
              </a:rPr>
              <a:t>Music</a:t>
            </a:r>
            <a:r>
              <a:rPr lang="sk-SK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i="1" dirty="0" err="1">
                <a:latin typeface="Cambria" panose="02040503050406030204" pitchFamily="18" charset="0"/>
                <a:ea typeface="Cambria" panose="02040503050406030204" pitchFamily="18" charset="0"/>
              </a:rPr>
              <a:t>Database</a:t>
            </a:r>
            <a:r>
              <a:rPr lang="sk-SK" i="1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sk-SK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http://cantus.sk</a:t>
            </a:r>
            <a:endParaRPr lang="sk-SK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defRPr/>
            </a:pP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výskum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, analýza, spracovanie, publikovanie a digitalizácia = sprístupnenie stredovekých pamiatok hudobnej kultúry z územia Slovenska</a:t>
            </a:r>
          </a:p>
          <a:p>
            <a:pPr>
              <a:defRPr/>
            </a:pPr>
            <a:endParaRPr lang="sk-SK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Tx/>
              <a:buAutoNum type="arabicParenR"/>
              <a:defRPr/>
            </a:pP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Antiphonaries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of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 Bratislava,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Edition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Memoria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Slovaciae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Medii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Aevi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Manuscripta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Memory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of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the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World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 UNESCO: Slovenská národná knižnica Martin; </a:t>
            </a:r>
          </a:p>
          <a:p>
            <a:pPr marL="342900" indent="-342900">
              <a:buFontTx/>
              <a:buAutoNum type="arabicParenR"/>
              <a:defRPr/>
            </a:pPr>
            <a:r>
              <a:rPr lang="sk-SK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Editions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sk-SK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Monographies</a:t>
            </a:r>
            <a:endParaRPr lang="sk-SK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Tx/>
              <a:buAutoNum type="arabicParenR"/>
              <a:defRPr/>
            </a:pP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Fragments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research 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Edition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sk-SK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Catalogus</a:t>
            </a:r>
            <a:r>
              <a:rPr lang="sk-SK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i="1" dirty="0" err="1">
                <a:latin typeface="Cambria" panose="02040503050406030204" pitchFamily="18" charset="0"/>
                <a:ea typeface="Cambria" panose="02040503050406030204" pitchFamily="18" charset="0"/>
              </a:rPr>
              <a:t>fragmentorum</a:t>
            </a:r>
            <a:r>
              <a:rPr lang="sk-SK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i="1" dirty="0" err="1">
                <a:latin typeface="Cambria" panose="02040503050406030204" pitchFamily="18" charset="0"/>
                <a:ea typeface="Cambria" panose="02040503050406030204" pitchFamily="18" charset="0"/>
              </a:rPr>
              <a:t>cum</a:t>
            </a:r>
            <a:r>
              <a:rPr lang="sk-SK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i="1" dirty="0" err="1">
                <a:latin typeface="Cambria" panose="02040503050406030204" pitchFamily="18" charset="0"/>
                <a:ea typeface="Cambria" panose="02040503050406030204" pitchFamily="18" charset="0"/>
              </a:rPr>
              <a:t>notis</a:t>
            </a:r>
            <a:r>
              <a:rPr lang="sk-SK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i="1" dirty="0" err="1">
                <a:latin typeface="Cambria" panose="02040503050406030204" pitchFamily="18" charset="0"/>
                <a:ea typeface="Cambria" panose="02040503050406030204" pitchFamily="18" charset="0"/>
              </a:rPr>
              <a:t>musicis</a:t>
            </a:r>
            <a:r>
              <a:rPr lang="sk-SK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medii</a:t>
            </a:r>
            <a:r>
              <a:rPr lang="sk-SK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i="1" dirty="0" err="1">
                <a:latin typeface="Cambria" panose="02040503050406030204" pitchFamily="18" charset="0"/>
                <a:ea typeface="Cambria" panose="02040503050406030204" pitchFamily="18" charset="0"/>
              </a:rPr>
              <a:t>aevi</a:t>
            </a:r>
            <a:r>
              <a:rPr lang="sk-SK" i="1" dirty="0"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sk-SK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Slovacia</a:t>
            </a:r>
            <a:endParaRPr lang="sk-SK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Tx/>
              <a:buAutoNum type="arabicParenR"/>
              <a:defRPr/>
            </a:pPr>
            <a:endParaRPr lang="sk-SK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defRPr/>
            </a:pPr>
            <a:endParaRPr lang="sk-SK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3">
              <a:defRPr/>
            </a:pPr>
            <a:endParaRPr lang="sk-SK" i="1" dirty="0">
              <a:solidFill>
                <a:srgbClr val="FFFF00"/>
              </a:solidFill>
            </a:endParaRPr>
          </a:p>
        </p:txBody>
      </p:sp>
      <p:pic>
        <p:nvPicPr>
          <p:cNvPr id="3" name="Picture 2" descr="Home">
            <a:hlinkClick r:id="rId2" tooltip="Hom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5" y="764705"/>
            <a:ext cx="792337" cy="764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99"/>
          <a:stretch/>
        </p:blipFill>
        <p:spPr>
          <a:xfrm>
            <a:off x="4139952" y="2924944"/>
            <a:ext cx="4392488" cy="357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8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5" r="1145" b="45388"/>
          <a:stretch/>
        </p:blipFill>
        <p:spPr>
          <a:xfrm>
            <a:off x="323528" y="188640"/>
            <a:ext cx="8326121" cy="630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65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539552" y="861833"/>
            <a:ext cx="835292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>
                <a:latin typeface="Cambria" panose="02040503050406030204" pitchFamily="18" charset="0"/>
                <a:ea typeface="Cambria" panose="02040503050406030204" pitchFamily="18" charset="0"/>
              </a:rPr>
              <a:t>Cieľ slovenskej databázy stredovekých prameňov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sprístupnenie všetkých stredovekých notovaných kódexov a fragmentov z územia Slovenska v spolupráci s konkrétnymi inštitúciami, ktoré stredoveké notované materiály vlastnia alebo ich deponujú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kompatibilita, kooperácia a spolupráca so zahraničnými 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inštitúciami</a:t>
            </a:r>
          </a:p>
          <a:p>
            <a:endParaRPr lang="sk-SK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sk-SK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Tím:</a:t>
            </a:r>
          </a:p>
          <a:p>
            <a:pPr>
              <a:defRPr/>
            </a:pPr>
            <a:r>
              <a:rPr lang="sk-SK" altLang="sk-SK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ÚHV SAV</a:t>
            </a:r>
            <a:endParaRPr lang="sk-SK" altLang="sk-SK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defRPr/>
            </a:pPr>
            <a:r>
              <a:rPr lang="sk-SK" altLang="sk-SK" dirty="0">
                <a:latin typeface="Cambria" panose="02040503050406030204" pitchFamily="18" charset="0"/>
                <a:ea typeface="Cambria" panose="02040503050406030204" pitchFamily="18" charset="0"/>
              </a:rPr>
              <a:t>PhDr. Eva VESELOVSKÁ, PhD.</a:t>
            </a:r>
          </a:p>
          <a:p>
            <a:pPr>
              <a:defRPr/>
            </a:pPr>
            <a:r>
              <a:rPr lang="sk-SK" altLang="sk-SK" dirty="0">
                <a:latin typeface="Cambria" panose="02040503050406030204" pitchFamily="18" charset="0"/>
                <a:ea typeface="Cambria" panose="02040503050406030204" pitchFamily="18" charset="0"/>
              </a:rPr>
              <a:t>PhD. </a:t>
            </a:r>
            <a:r>
              <a:rPr lang="sk-SK" alt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Students</a:t>
            </a:r>
            <a:r>
              <a:rPr lang="sk-SK" altLang="sk-SK" dirty="0">
                <a:latin typeface="Cambria" panose="02040503050406030204" pitchFamily="18" charset="0"/>
                <a:ea typeface="Cambria" panose="02040503050406030204" pitchFamily="18" charset="0"/>
              </a:rPr>
              <a:t>: Mgr. Veronika </a:t>
            </a:r>
            <a:r>
              <a:rPr lang="sk-SK" alt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Garajová</a:t>
            </a:r>
            <a:r>
              <a:rPr lang="sk-SK" altLang="sk-SK" dirty="0">
                <a:latin typeface="Cambria" panose="02040503050406030204" pitchFamily="18" charset="0"/>
                <a:ea typeface="Cambria" panose="02040503050406030204" pitchFamily="18" charset="0"/>
              </a:rPr>
              <a:t>, Mgr. Štefánia </a:t>
            </a:r>
            <a:r>
              <a:rPr lang="sk-SK" altLang="sk-SK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Demská</a:t>
            </a:r>
            <a:endParaRPr lang="sk-SK" altLang="sk-SK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defRPr/>
            </a:pPr>
            <a:endParaRPr lang="sk-SK" altLang="sk-SK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defRPr/>
            </a:pPr>
            <a:r>
              <a:rPr lang="sk-SK" altLang="sk-SK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Katedra archívnictva a pomocných vied historických </a:t>
            </a:r>
            <a:r>
              <a:rPr lang="sk-SK" altLang="sk-SK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FiFUK</a:t>
            </a:r>
            <a:r>
              <a:rPr lang="sk-SK" altLang="sk-SK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>
              <a:defRPr/>
            </a:pPr>
            <a:r>
              <a:rPr lang="sk-SK" alt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Mgr. Rastislav </a:t>
            </a:r>
            <a:r>
              <a:rPr lang="sk-SK" altLang="sk-SK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Luz</a:t>
            </a:r>
            <a:r>
              <a:rPr lang="sk-SK" alt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, Mgr. Mária </a:t>
            </a:r>
            <a:r>
              <a:rPr lang="sk-SK" altLang="sk-SK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Michalovová</a:t>
            </a:r>
            <a:endParaRPr lang="sk-SK" altLang="sk-SK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defRPr/>
            </a:pPr>
            <a:endParaRPr lang="sk-SK" altLang="sk-SK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defRPr/>
            </a:pPr>
            <a:r>
              <a:rPr lang="sk-SK" altLang="sk-SK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Katolícka univerzita v Ružomberku </a:t>
            </a:r>
            <a:endParaRPr lang="sk-SK" altLang="sk-SK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defRPr/>
            </a:pPr>
            <a:r>
              <a:rPr lang="sk-SK" altLang="sk-SK" dirty="0">
                <a:latin typeface="Cambria" panose="02040503050406030204" pitchFamily="18" charset="0"/>
                <a:ea typeface="Cambria" panose="02040503050406030204" pitchFamily="18" charset="0"/>
              </a:rPr>
              <a:t>doc. ThDr. Rastislav ADAMKO, PhD., doc. PaedDr. Janka BEDNÁRIKOVÁ, PhD.; doc. PaedDr. Zuzana  </a:t>
            </a:r>
            <a:r>
              <a:rPr lang="sk-SK" alt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Záhradníková</a:t>
            </a:r>
            <a:r>
              <a:rPr lang="sk-SK" altLang="sk-SK" dirty="0">
                <a:latin typeface="Cambria" panose="02040503050406030204" pitchFamily="18" charset="0"/>
                <a:ea typeface="Cambria" panose="02040503050406030204" pitchFamily="18" charset="0"/>
              </a:rPr>
              <a:t>, PhD</a:t>
            </a:r>
            <a:r>
              <a:rPr lang="sk-SK" alt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defRPr/>
            </a:pPr>
            <a:endParaRPr lang="sk-SK" altLang="sk-SK" dirty="0"/>
          </a:p>
          <a:p>
            <a:endParaRPr lang="sk-SK" dirty="0" smtClean="0"/>
          </a:p>
          <a:p>
            <a:endParaRPr lang="sk-SK" dirty="0" smtClean="0"/>
          </a:p>
        </p:txBody>
      </p:sp>
      <p:pic>
        <p:nvPicPr>
          <p:cNvPr id="3" name="Picture 2" descr="Home">
            <a:hlinkClick r:id="rId2" tooltip="Hom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465" y="176080"/>
            <a:ext cx="908925" cy="876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058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">
            <a:hlinkClick r:id="rId2" tooltip="Hom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188" y="404664"/>
            <a:ext cx="947996" cy="914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ĺžnik 2"/>
          <p:cNvSpPr/>
          <p:nvPr/>
        </p:nvSpPr>
        <p:spPr>
          <a:xfrm>
            <a:off x="251520" y="476672"/>
            <a:ext cx="828092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Systém </a:t>
            </a:r>
            <a:r>
              <a:rPr lang="sk-SK" b="1" dirty="0">
                <a:latin typeface="Cambria" panose="02040503050406030204" pitchFamily="18" charset="0"/>
                <a:ea typeface="Cambria" panose="02040503050406030204" pitchFamily="18" charset="0"/>
              </a:rPr>
              <a:t>spracovania </a:t>
            </a:r>
            <a:r>
              <a:rPr lang="sk-SK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rukopisov:</a:t>
            </a:r>
          </a:p>
          <a:p>
            <a:pPr marL="285750" indent="-285750">
              <a:buFontTx/>
              <a:buChar char="-"/>
            </a:pP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špecializované metodologické princípy:</a:t>
            </a:r>
          </a:p>
          <a:p>
            <a:r>
              <a:rPr lang="sk-SK" b="1" dirty="0">
                <a:latin typeface="Cambria" panose="02040503050406030204" pitchFamily="18" charset="0"/>
                <a:ea typeface="Cambria" panose="02040503050406030204" pitchFamily="18" charset="0"/>
              </a:rPr>
              <a:t>Popis prameňa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: schéma údajov</a:t>
            </a:r>
          </a:p>
          <a:p>
            <a:pPr marL="285750" indent="-285750">
              <a:buFontTx/>
              <a:buChar char="-"/>
            </a:pPr>
            <a:endParaRPr lang="sk-SK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AutoNum type="alphaLcParenR"/>
            </a:pPr>
            <a:r>
              <a:rPr lang="sk-SK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kodikologický</a:t>
            </a:r>
            <a:endParaRPr lang="sk-SK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AutoNum type="alphaLcParenR"/>
            </a:pP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paleografický </a:t>
            </a:r>
          </a:p>
          <a:p>
            <a:pPr marL="342900" indent="-342900">
              <a:buAutoNum type="alphaLcParenR"/>
            </a:pP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udobno-liturgický popis</a:t>
            </a:r>
          </a:p>
          <a:p>
            <a:pPr marL="342900" indent="-342900">
              <a:buAutoNum type="alphaLcParenR"/>
            </a:pPr>
            <a:endParaRPr lang="sk-SK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Konkrétny 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súhrn postupov pre všetky typy výstupov (databáza, pramenná edícia, katalóg) vychádza zo základných princípov kritickej edície prameňov. </a:t>
            </a:r>
            <a:endParaRPr lang="sk-SK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sk-SK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sk-SK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Štruktúra </a:t>
            </a:r>
            <a:r>
              <a:rPr lang="sk-SK" b="1" dirty="0">
                <a:latin typeface="Cambria" panose="02040503050406030204" pitchFamily="18" charset="0"/>
                <a:ea typeface="Cambria" panose="02040503050406030204" pitchFamily="18" charset="0"/>
              </a:rPr>
              <a:t>popisu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špecifikácia miesta uloženia (ak je možné s aktuálnym názvom inštitúcie v súčinnosti so skratkami v </a:t>
            </a:r>
            <a:r>
              <a:rPr lang="sk-SK" i="1" dirty="0">
                <a:latin typeface="Cambria" panose="02040503050406030204" pitchFamily="18" charset="0"/>
                <a:ea typeface="Cambria" panose="02040503050406030204" pitchFamily="18" charset="0"/>
              </a:rPr>
              <a:t>RISM /</a:t>
            </a:r>
            <a:r>
              <a:rPr lang="sk-SK" i="1" dirty="0" err="1">
                <a:latin typeface="Cambria" panose="02040503050406030204" pitchFamily="18" charset="0"/>
                <a:ea typeface="Cambria" panose="02040503050406030204" pitchFamily="18" charset="0"/>
              </a:rPr>
              <a:t>Répertoire</a:t>
            </a:r>
            <a:r>
              <a:rPr lang="sk-SK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i="1" dirty="0" err="1">
                <a:latin typeface="Cambria" panose="02040503050406030204" pitchFamily="18" charset="0"/>
                <a:ea typeface="Cambria" panose="02040503050406030204" pitchFamily="18" charset="0"/>
              </a:rPr>
              <a:t>International</a:t>
            </a:r>
            <a:r>
              <a:rPr lang="sk-SK" i="1" dirty="0">
                <a:latin typeface="Cambria" panose="02040503050406030204" pitchFamily="18" charset="0"/>
                <a:ea typeface="Cambria" panose="02040503050406030204" pitchFamily="18" charset="0"/>
              </a:rPr>
              <a:t> des </a:t>
            </a:r>
            <a:r>
              <a:rPr lang="sk-SK" i="1" dirty="0" err="1">
                <a:latin typeface="Cambria" panose="02040503050406030204" pitchFamily="18" charset="0"/>
                <a:ea typeface="Cambria" panose="02040503050406030204" pitchFamily="18" charset="0"/>
              </a:rPr>
              <a:t>Sources</a:t>
            </a:r>
            <a:r>
              <a:rPr lang="sk-SK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i="1" dirty="0" err="1">
                <a:latin typeface="Cambria" panose="02040503050406030204" pitchFamily="18" charset="0"/>
                <a:ea typeface="Cambria" panose="02040503050406030204" pitchFamily="18" charset="0"/>
              </a:rPr>
              <a:t>Musicales</a:t>
            </a:r>
            <a:r>
              <a:rPr lang="sk-SK" i="1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); </a:t>
            </a:r>
          </a:p>
          <a:p>
            <a:pPr marL="285750" indent="-285750">
              <a:buFontTx/>
              <a:buChar char="-"/>
            </a:pP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odkaz na signatúru, </a:t>
            </a:r>
          </a:p>
          <a:p>
            <a:pPr marL="285750" indent="-285750">
              <a:buFontTx/>
              <a:buChar char="-"/>
            </a:pP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zaradenie podľa typu liturgickej knihy, </a:t>
            </a:r>
          </a:p>
          <a:p>
            <a:pPr marL="285750" indent="-285750">
              <a:buFontTx/>
              <a:buChar char="-"/>
            </a:pP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datovanie; provenienciu, typ notácie, typ písma, jednohlasný alebo viachlasný rukopis, druh materiálu (pergamen, papier), rozmery (údaj o rozmeroch celého fólia aj s okrajmi, rozmery zrkadla – písacej plochy, šírka jedného stĺpca /pri dvojstĺpcových rukopisoch/, výška notovej osnovy, veľkosť medzery, rozmery základnej neumovej štruktúry – </a:t>
            </a:r>
            <a:r>
              <a:rPr lang="sk-SK" i="1" dirty="0">
                <a:latin typeface="Cambria" panose="02040503050406030204" pitchFamily="18" charset="0"/>
                <a:ea typeface="Cambria" panose="02040503050406030204" pitchFamily="18" charset="0"/>
              </a:rPr>
              <a:t>punktum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endParaRPr lang="sk-SK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sk-SK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592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23528" y="-5189635"/>
            <a:ext cx="8424936" cy="1171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  <a:hlinkClick r:id="rId2" tooltip="Home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k-SK" dirty="0">
              <a:latin typeface="Arial" charset="0"/>
              <a:cs typeface="Arial" charset="0"/>
              <a:hlinkClick r:id="rId2" tooltip="Home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  <a:hlinkClick r:id="rId2" tooltip="Home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k-SK" dirty="0">
              <a:latin typeface="Arial" charset="0"/>
              <a:cs typeface="Arial" charset="0"/>
              <a:hlinkClick r:id="rId2" tooltip="Home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  <a:hlinkClick r:id="rId2" tooltip="Home"/>
              </a:rPr>
              <a:t>  </a:t>
            </a:r>
            <a:r>
              <a:rPr kumimoji="0" lang="sk-SK" sz="9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 </a:t>
            </a:r>
            <a:r>
              <a:rPr kumimoji="0" lang="sk-SK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                        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  <a:hlinkClick r:id="rId2" tooltip="Hom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k-SK" dirty="0">
              <a:latin typeface="Arial" charset="0"/>
              <a:cs typeface="Arial" charset="0"/>
              <a:hlinkClick r:id="rId2" tooltip="Hom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  <a:hlinkClick r:id="rId2" tooltip="Hom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k-SK" dirty="0">
              <a:latin typeface="Arial" charset="0"/>
              <a:cs typeface="Arial" charset="0"/>
              <a:hlinkClick r:id="rId2" tooltip="Hom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  <a:hlinkClick r:id="rId2" tooltip="Hom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k-SK" dirty="0">
              <a:latin typeface="Arial" charset="0"/>
              <a:cs typeface="Arial" charset="0"/>
              <a:hlinkClick r:id="rId2" tooltip="Hom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  <a:hlinkClick r:id="rId2" tooltip="Hom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k-SK" dirty="0">
              <a:latin typeface="Arial" charset="0"/>
              <a:cs typeface="Arial" charset="0"/>
              <a:hlinkClick r:id="rId2" tooltip="Hom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  <a:hlinkClick r:id="rId2" tooltip="Hom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  <a:hlinkClick r:id="rId2" tooltip="Hom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k-SK" dirty="0">
              <a:latin typeface="Arial" charset="0"/>
              <a:cs typeface="Arial" charset="0"/>
              <a:hlinkClick r:id="rId2" tooltip="Hom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  <a:hlinkClick r:id="rId2" tooltip="Hom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k-SK" dirty="0">
              <a:latin typeface="Arial" charset="0"/>
              <a:cs typeface="Arial" charset="0"/>
              <a:hlinkClick r:id="rId2" tooltip="Hom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  <a:hlinkClick r:id="rId2" tooltip="Hom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  <a:hlinkClick r:id="rId2" tooltip="Hom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k-SK" dirty="0">
              <a:latin typeface="Arial" charset="0"/>
              <a:cs typeface="Arial" charset="0"/>
              <a:hlinkClick r:id="rId2" tooltip="Hom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sk-SK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  <a:hlinkClick r:id="rId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sk-SK" sz="2000" dirty="0">
              <a:latin typeface="Arial" charset="0"/>
              <a:cs typeface="Arial" charset="0"/>
              <a:hlinkClick r:id="rId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sk-SK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  <a:hlinkClick r:id="rId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sk-SK" sz="2000" dirty="0">
              <a:latin typeface="Arial" charset="0"/>
              <a:cs typeface="Arial" charset="0"/>
              <a:hlinkClick r:id="rId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sk-SK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  <a:hlinkClick r:id="rId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sk-SK" sz="2000" dirty="0">
              <a:latin typeface="Arial" charset="0"/>
              <a:cs typeface="Arial" charset="0"/>
              <a:hlinkClick r:id="rId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sk-SK" sz="2000" b="0" i="0" u="none" strike="noStrike" cap="none" normalizeH="0" baseline="0" dirty="0" smtClean="0">
              <a:ln>
                <a:noFill/>
              </a:ln>
              <a:effectLst/>
              <a:latin typeface="Arial" charset="0"/>
              <a:cs typeface="Arial" charset="0"/>
              <a:hlinkClick r:id="rId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k-SK" sz="2000" b="0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  <a:cs typeface="Arial" charset="0"/>
                <a:hlinkClick r:id="rId3"/>
              </a:rPr>
              <a:t>Home</a:t>
            </a:r>
            <a:r>
              <a:rPr kumimoji="0" lang="sk-SK" sz="20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cs typeface="Arial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k-SK" sz="2000" b="0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  <a:cs typeface="Arial" charset="0"/>
                <a:hlinkClick r:id="rId4"/>
              </a:rPr>
              <a:t>Archives</a:t>
            </a:r>
            <a:r>
              <a:rPr kumimoji="0" lang="sk-SK" sz="20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cs typeface="Arial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k-SK" sz="2000" b="0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  <a:cs typeface="Arial" charset="0"/>
                <a:hlinkClick r:id="rId5"/>
              </a:rPr>
              <a:t>Sources</a:t>
            </a:r>
            <a:r>
              <a:rPr kumimoji="0" lang="sk-SK" sz="20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cs typeface="Arial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k-SK" sz="2000" b="0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  <a:cs typeface="Arial" charset="0"/>
                <a:hlinkClick r:id="rId6"/>
              </a:rPr>
              <a:t>Chants</a:t>
            </a:r>
            <a:r>
              <a:rPr kumimoji="0" lang="sk-SK" sz="20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cs typeface="Arial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k-SK" sz="2000" b="0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  <a:cs typeface="Arial" charset="0"/>
                <a:hlinkClick r:id="rId7" tooltip="List of feasts"/>
              </a:rPr>
              <a:t>Feasts</a:t>
            </a:r>
            <a:r>
              <a:rPr kumimoji="0" lang="sk-SK" sz="20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cs typeface="Arial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k-SK" sz="2000" b="0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  <a:cs typeface="Arial" charset="0"/>
                <a:hlinkClick r:id="rId8"/>
              </a:rPr>
              <a:t>Genres</a:t>
            </a:r>
            <a:r>
              <a:rPr kumimoji="0" lang="sk-SK" sz="20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cs typeface="Arial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k-SK" sz="2000" b="0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  <a:cs typeface="Arial" charset="0"/>
                <a:hlinkClick r:id="rId9"/>
              </a:rPr>
              <a:t>Image</a:t>
            </a:r>
            <a:r>
              <a:rPr kumimoji="0" lang="sk-SK" sz="20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cs typeface="Arial" charset="0"/>
                <a:hlinkClick r:id="rId9"/>
              </a:rPr>
              <a:t> </a:t>
            </a:r>
            <a:r>
              <a:rPr kumimoji="0" lang="sk-SK" sz="2000" b="0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  <a:cs typeface="Arial" charset="0"/>
                <a:hlinkClick r:id="rId9"/>
              </a:rPr>
              <a:t>galleries</a:t>
            </a:r>
            <a:r>
              <a:rPr kumimoji="0" lang="sk-SK" sz="20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cs typeface="Arial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6100325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848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sahu 3"/>
          <p:cNvSpPr>
            <a:spLocks noGrp="1"/>
          </p:cNvSpPr>
          <p:nvPr>
            <p:ph sz="quarter" idx="4294967295"/>
          </p:nvPr>
        </p:nvSpPr>
        <p:spPr>
          <a:xfrm>
            <a:off x="395536" y="188913"/>
            <a:ext cx="4286002" cy="6335712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sk-SK" sz="2000" b="1" dirty="0" err="1">
                <a:solidFill>
                  <a:schemeClr val="tx1"/>
                </a:solidFill>
              </a:rPr>
              <a:t>SK-BSa</a:t>
            </a:r>
            <a:r>
              <a:rPr lang="sk-SK" sz="2000" b="1" dirty="0">
                <a:solidFill>
                  <a:schemeClr val="tx1"/>
                </a:solidFill>
              </a:rPr>
              <a:t> (Banská Štiavnica) </a:t>
            </a:r>
            <a:r>
              <a:rPr lang="sk-SK" sz="2000" b="1" dirty="0" err="1">
                <a:solidFill>
                  <a:schemeClr val="tx1"/>
                </a:solidFill>
              </a:rPr>
              <a:t>Protocollum</a:t>
            </a:r>
            <a:r>
              <a:rPr lang="sk-SK" sz="2000" b="1" dirty="0">
                <a:solidFill>
                  <a:schemeClr val="tx1"/>
                </a:solidFill>
              </a:rPr>
              <a:t> No.inv.269 16 MMBŠ 16K12 1587-1591, škatuľa 5</a:t>
            </a:r>
          </a:p>
          <a:p>
            <a:endParaRPr lang="sk-SK" sz="1800" dirty="0" smtClean="0">
              <a:solidFill>
                <a:schemeClr val="tx1"/>
              </a:solidFill>
            </a:endParaRPr>
          </a:p>
          <a:p>
            <a:r>
              <a:rPr lang="sk-SK" sz="1800" dirty="0" err="1" smtClean="0"/>
              <a:t>Archive</a:t>
            </a:r>
            <a:r>
              <a:rPr lang="sk-SK" sz="1800" dirty="0" smtClean="0"/>
              <a:t>: </a:t>
            </a:r>
          </a:p>
          <a:p>
            <a:pPr marL="18288" indent="0">
              <a:buNone/>
            </a:pPr>
            <a:r>
              <a:rPr lang="sk-SK" sz="1800" dirty="0" err="1" smtClean="0">
                <a:hlinkClick r:id="rId2"/>
              </a:rPr>
              <a:t>SK-BSa</a:t>
            </a:r>
            <a:r>
              <a:rPr lang="sk-SK" sz="1800" dirty="0" smtClean="0">
                <a:hlinkClick r:id="rId2"/>
              </a:rPr>
              <a:t> </a:t>
            </a:r>
            <a:r>
              <a:rPr lang="sk-SK" sz="1800" dirty="0">
                <a:hlinkClick r:id="rId2"/>
              </a:rPr>
              <a:t>(Banská Štiavnica), Štátny archív v Banskej Bystrici, pobočka Banská Štiavnica</a:t>
            </a:r>
            <a:endParaRPr lang="sk-SK" sz="1800" dirty="0"/>
          </a:p>
          <a:p>
            <a:r>
              <a:rPr lang="sk-SK" sz="1800" dirty="0" err="1"/>
              <a:t>Shelf-mark</a:t>
            </a:r>
            <a:r>
              <a:rPr lang="sk-SK" sz="1800" dirty="0"/>
              <a:t>: </a:t>
            </a:r>
          </a:p>
          <a:p>
            <a:pPr marL="18288" indent="0">
              <a:buNone/>
            </a:pPr>
            <a:r>
              <a:rPr lang="sk-SK" sz="1800" u="sng" dirty="0" err="1">
                <a:solidFill>
                  <a:srgbClr val="00B0F0"/>
                </a:solidFill>
              </a:rPr>
              <a:t>Protocollum</a:t>
            </a:r>
            <a:r>
              <a:rPr lang="sk-SK" sz="1800" u="sng" dirty="0">
                <a:solidFill>
                  <a:srgbClr val="00B0F0"/>
                </a:solidFill>
              </a:rPr>
              <a:t> No.inv.269 16 MMBŠ 16K12 1587-1591, škatuľa 5</a:t>
            </a:r>
          </a:p>
          <a:p>
            <a:r>
              <a:rPr lang="sk-SK" sz="1800" dirty="0" err="1"/>
              <a:t>Source</a:t>
            </a:r>
            <a:r>
              <a:rPr lang="sk-SK" sz="1800" dirty="0"/>
              <a:t> type: </a:t>
            </a:r>
          </a:p>
          <a:p>
            <a:pPr marL="18288" indent="0">
              <a:buNone/>
            </a:pPr>
            <a:r>
              <a:rPr lang="sk-SK" sz="1800" dirty="0" err="1">
                <a:hlinkClick r:id="rId3"/>
              </a:rPr>
              <a:t>Breviarium</a:t>
            </a:r>
            <a:endParaRPr lang="sk-SK" sz="1800" dirty="0"/>
          </a:p>
          <a:p>
            <a:r>
              <a:rPr lang="sk-SK" sz="1800" dirty="0" err="1"/>
              <a:t>Century</a:t>
            </a:r>
            <a:r>
              <a:rPr lang="sk-SK" sz="1800" dirty="0"/>
              <a:t>: </a:t>
            </a:r>
          </a:p>
          <a:p>
            <a:pPr marL="18288" indent="0">
              <a:buNone/>
            </a:pPr>
            <a:r>
              <a:rPr lang="sk-SK" sz="1800" dirty="0">
                <a:hlinkClick r:id="rId4"/>
              </a:rPr>
              <a:t>14th </a:t>
            </a:r>
            <a:r>
              <a:rPr lang="sk-SK" sz="1800" dirty="0" err="1">
                <a:hlinkClick r:id="rId4"/>
              </a:rPr>
              <a:t>century</a:t>
            </a:r>
            <a:endParaRPr lang="sk-SK" sz="1800" dirty="0"/>
          </a:p>
          <a:p>
            <a:r>
              <a:rPr lang="sk-SK" sz="1800" dirty="0" err="1" smtClean="0"/>
              <a:t>Provenance</a:t>
            </a:r>
            <a:r>
              <a:rPr lang="sk-SK" sz="1800" dirty="0"/>
              <a:t>: </a:t>
            </a:r>
          </a:p>
          <a:p>
            <a:pPr marL="18288" indent="0">
              <a:buNone/>
            </a:pPr>
            <a:r>
              <a:rPr lang="sk-SK" sz="1800" dirty="0">
                <a:solidFill>
                  <a:srgbClr val="00B0F0"/>
                </a:solidFill>
              </a:rPr>
              <a:t>Slovakia</a:t>
            </a:r>
          </a:p>
          <a:p>
            <a:endParaRPr lang="sk-SK" dirty="0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4294967295"/>
          </p:nvPr>
        </p:nvSpPr>
        <p:spPr>
          <a:xfrm>
            <a:off x="5004047" y="981075"/>
            <a:ext cx="4139953" cy="5040313"/>
          </a:xfrm>
        </p:spPr>
        <p:txBody>
          <a:bodyPr>
            <a:normAutofit/>
          </a:bodyPr>
          <a:lstStyle/>
          <a:p>
            <a:endParaRPr lang="sk-SK" sz="1800" dirty="0" smtClean="0"/>
          </a:p>
          <a:p>
            <a:endParaRPr lang="sk-SK" sz="1800" dirty="0"/>
          </a:p>
          <a:p>
            <a:endParaRPr lang="sk-SK" sz="1800" dirty="0" smtClean="0"/>
          </a:p>
          <a:p>
            <a:r>
              <a:rPr lang="sk-SK" sz="1800" dirty="0" err="1" smtClean="0"/>
              <a:t>Notation</a:t>
            </a:r>
            <a:r>
              <a:rPr lang="sk-SK" sz="1800" dirty="0"/>
              <a:t>: </a:t>
            </a:r>
          </a:p>
          <a:p>
            <a:pPr marL="18288" indent="0">
              <a:buNone/>
            </a:pPr>
            <a:r>
              <a:rPr lang="sk-SK" sz="1800" dirty="0" err="1">
                <a:hlinkClick r:id="rId5"/>
              </a:rPr>
              <a:t>Messine</a:t>
            </a:r>
            <a:endParaRPr lang="sk-SK" sz="1800" dirty="0"/>
          </a:p>
          <a:p>
            <a:r>
              <a:rPr lang="sk-SK" sz="1800" dirty="0" err="1"/>
              <a:t>Script</a:t>
            </a:r>
            <a:r>
              <a:rPr lang="sk-SK" sz="1800" dirty="0"/>
              <a:t>: </a:t>
            </a:r>
          </a:p>
          <a:p>
            <a:pPr marL="18288" indent="0">
              <a:buNone/>
            </a:pPr>
            <a:r>
              <a:rPr lang="sk-SK" sz="1800" dirty="0" err="1">
                <a:hlinkClick r:id="rId6"/>
              </a:rPr>
              <a:t>Gothic</a:t>
            </a:r>
            <a:endParaRPr lang="sk-SK" sz="1800" dirty="0"/>
          </a:p>
          <a:p>
            <a:r>
              <a:rPr lang="sk-SK" sz="1800" dirty="0" err="1"/>
              <a:t>Monophony</a:t>
            </a:r>
            <a:r>
              <a:rPr lang="sk-SK" sz="1800" dirty="0"/>
              <a:t> / </a:t>
            </a:r>
            <a:r>
              <a:rPr lang="sk-SK" sz="1800" dirty="0" err="1"/>
              <a:t>Polyphony</a:t>
            </a:r>
            <a:r>
              <a:rPr lang="sk-SK" sz="1800" dirty="0"/>
              <a:t>: </a:t>
            </a:r>
          </a:p>
          <a:p>
            <a:pPr marL="18288" indent="0">
              <a:buNone/>
            </a:pPr>
            <a:r>
              <a:rPr lang="sk-SK" sz="1800" dirty="0" err="1">
                <a:hlinkClick r:id="rId7"/>
              </a:rPr>
              <a:t>monophony</a:t>
            </a:r>
            <a:endParaRPr lang="sk-SK" sz="1800" dirty="0"/>
          </a:p>
          <a:p>
            <a:r>
              <a:rPr lang="sk-SK" sz="1800" dirty="0" err="1"/>
              <a:t>Manuscript</a:t>
            </a:r>
            <a:r>
              <a:rPr lang="sk-SK" sz="1800" dirty="0"/>
              <a:t> / </a:t>
            </a:r>
            <a:r>
              <a:rPr lang="sk-SK" sz="1800" dirty="0" err="1"/>
              <a:t>Print</a:t>
            </a:r>
            <a:r>
              <a:rPr lang="sk-SK" sz="1800" dirty="0"/>
              <a:t>: </a:t>
            </a:r>
          </a:p>
          <a:p>
            <a:pPr marL="18288" indent="0">
              <a:buNone/>
            </a:pPr>
            <a:r>
              <a:rPr lang="sk-SK" sz="1800" dirty="0" err="1">
                <a:hlinkClick r:id="rId8"/>
              </a:rPr>
              <a:t>manuscript</a:t>
            </a:r>
            <a:endParaRPr lang="sk-SK" sz="1800" dirty="0"/>
          </a:p>
          <a:p>
            <a:r>
              <a:rPr lang="sk-SK" sz="1800" dirty="0" err="1"/>
              <a:t>Material</a:t>
            </a:r>
            <a:r>
              <a:rPr lang="sk-SK" sz="1800" dirty="0"/>
              <a:t>: </a:t>
            </a:r>
          </a:p>
          <a:p>
            <a:pPr marL="18288" indent="0">
              <a:buNone/>
            </a:pPr>
            <a:r>
              <a:rPr lang="sk-SK" sz="1800" dirty="0" err="1">
                <a:hlinkClick r:id="rId9"/>
              </a:rPr>
              <a:t>parchment</a:t>
            </a:r>
            <a:endParaRPr lang="sk-SK" sz="1800" dirty="0"/>
          </a:p>
          <a:p>
            <a:r>
              <a:rPr lang="sk-SK" sz="1800" dirty="0" err="1"/>
              <a:t>Page</a:t>
            </a:r>
            <a:r>
              <a:rPr lang="sk-SK" sz="1800" dirty="0"/>
              <a:t> </a:t>
            </a:r>
            <a:r>
              <a:rPr lang="sk-SK" sz="1800" dirty="0" err="1"/>
              <a:t>layout</a:t>
            </a:r>
            <a:r>
              <a:rPr lang="sk-SK" sz="1800" dirty="0"/>
              <a:t> (mm): </a:t>
            </a:r>
          </a:p>
          <a:p>
            <a:pPr marL="18288" indent="0">
              <a:buNone/>
            </a:pPr>
            <a:r>
              <a:rPr lang="sk-SK" sz="1800" dirty="0">
                <a:solidFill>
                  <a:srgbClr val="00B0F0"/>
                </a:solidFill>
              </a:rPr>
              <a:t>503x335, 370x220, 100, 12, 3</a:t>
            </a:r>
          </a:p>
        </p:txBody>
      </p:sp>
    </p:spTree>
    <p:extLst>
      <p:ext uri="{BB962C8B-B14F-4D97-AF65-F5344CB8AC3E}">
        <p14:creationId xmlns:p14="http://schemas.microsoft.com/office/powerpoint/2010/main" val="324722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74" y="638944"/>
            <a:ext cx="8041329" cy="5340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Nadpis 2"/>
          <p:cNvSpPr>
            <a:spLocks noGrp="1"/>
          </p:cNvSpPr>
          <p:nvPr>
            <p:ph type="title" idx="4294967295"/>
          </p:nvPr>
        </p:nvSpPr>
        <p:spPr>
          <a:xfrm>
            <a:off x="0" y="4876800"/>
            <a:ext cx="6859588" cy="1647825"/>
          </a:xfrm>
        </p:spPr>
        <p:txBody>
          <a:bodyPr/>
          <a:lstStyle/>
          <a:p>
            <a:r>
              <a:rPr lang="sk-SK" sz="1800" dirty="0" smtClean="0"/>
              <a:t/>
            </a:r>
            <a:br>
              <a:rPr lang="sk-SK" sz="1800" dirty="0" smtClean="0"/>
            </a:br>
            <a:r>
              <a:rPr lang="sk-SK" sz="1800" dirty="0"/>
              <a:t/>
            </a:r>
            <a:br>
              <a:rPr lang="sk-SK" sz="1800" dirty="0"/>
            </a:br>
            <a:r>
              <a:rPr lang="sk-SK" sz="1800" dirty="0" smtClean="0"/>
              <a:t/>
            </a:r>
            <a:br>
              <a:rPr lang="sk-SK" sz="1800" dirty="0" smtClean="0"/>
            </a:br>
            <a:r>
              <a:rPr lang="sk-SK" sz="1800" dirty="0" err="1" smtClean="0"/>
              <a:t>Image</a:t>
            </a:r>
            <a:r>
              <a:rPr lang="sk-SK" sz="1800" dirty="0" smtClean="0"/>
              <a:t> </a:t>
            </a:r>
            <a:r>
              <a:rPr lang="sk-SK" sz="1800" dirty="0" err="1" smtClean="0"/>
              <a:t>galleries</a:t>
            </a:r>
            <a:r>
              <a:rPr lang="sk-SK" sz="1800" dirty="0" smtClean="0"/>
              <a:t> – digitálna kópia fólia s odkazom na spev</a:t>
            </a:r>
            <a:endParaRPr lang="sk-SK" sz="1800" dirty="0"/>
          </a:p>
        </p:txBody>
      </p:sp>
    </p:spTree>
    <p:extLst>
      <p:ext uri="{BB962C8B-B14F-4D97-AF65-F5344CB8AC3E}">
        <p14:creationId xmlns:p14="http://schemas.microsoft.com/office/powerpoint/2010/main" val="333507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323528" y="0"/>
            <a:ext cx="8208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Iné európske databázy:</a:t>
            </a:r>
          </a:p>
          <a:p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https://www.uni-regensburg.de/Fakultaeten/phil_Fak_I/Musikwissenschaft/cantus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/</a:t>
            </a:r>
            <a:endParaRPr lang="sk-SK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DAVID HILEY, ROBERT KLUGSEDER</a:t>
            </a:r>
          </a:p>
          <a:p>
            <a:endParaRPr lang="sk-SK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Tabuľ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338691"/>
              </p:ext>
            </p:extLst>
          </p:nvPr>
        </p:nvGraphicFramePr>
        <p:xfrm>
          <a:off x="107504" y="1469916"/>
          <a:ext cx="8784976" cy="5310263"/>
        </p:xfrm>
        <a:graphic>
          <a:graphicData uri="http://schemas.openxmlformats.org/drawingml/2006/table">
            <a:tbl>
              <a:tblPr/>
              <a:tblGrid>
                <a:gridCol w="3165758"/>
                <a:gridCol w="5619218"/>
              </a:tblGrid>
              <a:tr h="442522">
                <a:tc>
                  <a:txBody>
                    <a:bodyPr/>
                    <a:lstStyle/>
                    <a:p>
                      <a:pPr algn="l"/>
                      <a:r>
                        <a:rPr lang="sk-SK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hlinkClick r:id="rId3"/>
                        </a:rPr>
                        <a:t>Microfilm</a:t>
                      </a:r>
                      <a:r>
                        <a:rPr lang="sk-S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hlinkClick r:id="rId3"/>
                        </a:rPr>
                        <a:t> </a:t>
                      </a:r>
                      <a:r>
                        <a:rPr lang="sk-SK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hlinkClick r:id="rId3"/>
                        </a:rPr>
                        <a:t>Archiv</a:t>
                      </a:r>
                      <a:r>
                        <a:rPr lang="sk-S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hlinkClick r:id="rId3"/>
                        </a:rPr>
                        <a:t> </a:t>
                      </a:r>
                      <a:r>
                        <a:rPr lang="sk-SK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hlinkClick r:id="rId3"/>
                        </a:rPr>
                        <a:t>Würzburg</a:t>
                      </a:r>
                      <a:endParaRPr lang="sk-SK" sz="1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Bruno </a:t>
                      </a:r>
                      <a:r>
                        <a:rPr lang="de-DE" sz="1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Stäblein</a:t>
                      </a:r>
                      <a:r>
                        <a:rPr lang="de-DE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Archiv: </a:t>
                      </a:r>
                      <a:r>
                        <a:rPr lang="de-DE" sz="1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Chant</a:t>
                      </a:r>
                      <a:r>
                        <a:rPr lang="de-DE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de-DE" sz="1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sources</a:t>
                      </a:r>
                      <a:r>
                        <a:rPr lang="de-DE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de-DE" sz="1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used</a:t>
                      </a:r>
                      <a:r>
                        <a:rPr lang="de-DE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in </a:t>
                      </a:r>
                      <a:r>
                        <a:rPr lang="de-DE" sz="1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studies</a:t>
                      </a:r>
                      <a:r>
                        <a:rPr lang="de-DE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at </a:t>
                      </a:r>
                      <a:r>
                        <a:rPr lang="de-DE" sz="1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the</a:t>
                      </a:r>
                      <a:r>
                        <a:rPr lang="de-DE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Institut für Musikwissenschaft at Erlangen-Nürnberg University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</a:tr>
              <a:tr h="442522">
                <a:tc>
                  <a:txBody>
                    <a:bodyPr/>
                    <a:lstStyle/>
                    <a:p>
                      <a:pPr algn="l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hlinkClick r:id="rId4"/>
                        </a:rPr>
                        <a:t>Aquileian and Regensburg Chant database</a:t>
                      </a:r>
                      <a:endParaRPr lang="sk-SK" sz="1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Database of liturgical chants of the medieval Patriarchate of Aquileia</a:t>
                      </a:r>
                      <a:br>
                        <a:rPr lang="en-US" sz="14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</a:br>
                      <a:r>
                        <a:rPr lang="en-US" sz="14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and the City of Regensburg (DFG research project, Universität Erlangen)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2522">
                <a:tc>
                  <a:txBody>
                    <a:bodyPr/>
                    <a:lstStyle/>
                    <a:p>
                      <a:pPr algn="l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hlinkClick r:id="rId5"/>
                        </a:rPr>
                        <a:t>Offices of the Saints</a:t>
                      </a:r>
                      <a:endParaRPr lang="sk-SK" sz="1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DFG research project "Die Gesänge der Heiligen-Offizien (Historiae) im Mittelalter"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1261">
                <a:tc>
                  <a:txBody>
                    <a:bodyPr/>
                    <a:lstStyle/>
                    <a:p>
                      <a:pPr algn="l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hlinkClick r:id="rId6"/>
                        </a:rPr>
                        <a:t>Responsories for Advent</a:t>
                      </a:r>
                      <a:endParaRPr lang="sk-SK" sz="1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Search facility for liturgical office books (R.-J. Hesbert / K. Ottosen)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2522"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hlinkClick r:id="rId7"/>
                        </a:rPr>
                        <a:t>Responsories for the Office of the Dead</a:t>
                      </a:r>
                      <a:endParaRPr lang="en-US" sz="1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Search facility for liturgical office books (K. Ottosen)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1261">
                <a:tc>
                  <a:txBody>
                    <a:bodyPr/>
                    <a:lstStyle/>
                    <a:p>
                      <a:pPr algn="l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hlinkClick r:id="rId8"/>
                        </a:rPr>
                        <a:t>Post-Pentecost Antiphons</a:t>
                      </a:r>
                      <a:endParaRPr lang="sk-SK" sz="1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Search facility for series of post-Pentecost antiphons (D. Hiley)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1261">
                <a:tc>
                  <a:txBody>
                    <a:bodyPr/>
                    <a:lstStyle/>
                    <a:p>
                      <a:pPr algn="l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hlinkClick r:id="rId9"/>
                        </a:rPr>
                        <a:t>Post-Pentecost Alleluias</a:t>
                      </a:r>
                      <a:endParaRPr lang="sk-SK" sz="1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Search facility for series of post-Pentecost Alleluias (D. Hiley)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1261">
                <a:tc>
                  <a:txBody>
                    <a:bodyPr/>
                    <a:lstStyle/>
                    <a:p>
                      <a:pPr algn="l"/>
                      <a:r>
                        <a:rPr lang="sk-SK" sz="14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Post-Easter Alleluias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Search facility for series of post-Easter Alleluias (P. </a:t>
                      </a:r>
                      <a:r>
                        <a:rPr lang="en-US" sz="1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Wittwer</a:t>
                      </a:r>
                      <a:r>
                        <a:rPr lang="en-US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2522">
                <a:tc>
                  <a:txBody>
                    <a:bodyPr/>
                    <a:lstStyle/>
                    <a:p>
                      <a:pPr algn="l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hlinkClick r:id="rId10"/>
                        </a:rPr>
                        <a:t>CAO search</a:t>
                      </a:r>
                      <a:endParaRPr lang="sk-SK" sz="1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Search facility for the texts of office chants edited in R.-J. Hesbert's Corpus Antiphonalium Officii vols. 3+4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1261">
                <a:tc>
                  <a:txBody>
                    <a:bodyPr/>
                    <a:lstStyle/>
                    <a:p>
                      <a:pPr algn="l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hlinkClick r:id="rId11"/>
                        </a:rPr>
                        <a:t>Chant Bibliography I.</a:t>
                      </a:r>
                      <a:endParaRPr lang="sk-SK" sz="1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Western plainchant bibliography (D. Hiley)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1261">
                <a:tc>
                  <a:txBody>
                    <a:bodyPr/>
                    <a:lstStyle/>
                    <a:p>
                      <a:pPr algn="l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hlinkClick r:id="rId12"/>
                        </a:rPr>
                        <a:t>Chant Bibliography II.</a:t>
                      </a:r>
                      <a:endParaRPr lang="sk-SK" sz="1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k-SK" sz="14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Liturgical Chant Bibliography (G.M. Paucker, P. Jeffery and T. Kohlhase)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2522"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hlinkClick r:id="rId13"/>
                        </a:rPr>
                        <a:t>Liturgical manuscripts in British libraries</a:t>
                      </a:r>
                      <a:endParaRPr lang="en-US" sz="1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Basic information about ~4400 liturgical books (D. Hiley)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2522">
                <a:tc>
                  <a:txBody>
                    <a:bodyPr/>
                    <a:lstStyle/>
                    <a:p>
                      <a:pPr algn="l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hlinkClick r:id="rId14"/>
                        </a:rPr>
                        <a:t>Liturgical manuscripts in German libraries</a:t>
                      </a:r>
                      <a:endParaRPr lang="sk-SK" sz="1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Basic information about ~10000 liturgical books (K. Thomayer)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1261">
                <a:tc>
                  <a:txBody>
                    <a:bodyPr/>
                    <a:lstStyle/>
                    <a:p>
                      <a:pPr algn="l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hlinkClick r:id="rId15"/>
                        </a:rPr>
                        <a:t>Breviaries in French libraries</a:t>
                      </a:r>
                      <a:endParaRPr lang="sk-SK" sz="1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Basic information about ~1000 breviaries (V. Leroquais)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63782">
                <a:tc>
                  <a:txBody>
                    <a:bodyPr/>
                    <a:lstStyle/>
                    <a:p>
                      <a:pPr algn="l"/>
                      <a:r>
                        <a:rPr lang="sk-SK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hlinkClick r:id="rId16"/>
                        </a:rPr>
                        <a:t>Monumenti</a:t>
                      </a:r>
                      <a:r>
                        <a:rPr lang="sk-S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hlinkClick r:id="rId16"/>
                        </a:rPr>
                        <a:t> </a:t>
                      </a:r>
                      <a:r>
                        <a:rPr lang="sk-SK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hlinkClick r:id="rId16"/>
                        </a:rPr>
                        <a:t>vaticani</a:t>
                      </a:r>
                      <a:endParaRPr lang="sk-SK" sz="1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Search</a:t>
                      </a:r>
                      <a:r>
                        <a:rPr lang="sk-SK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sk-SK" sz="1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facility</a:t>
                      </a:r>
                      <a:r>
                        <a:rPr lang="sk-SK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sk-SK" sz="1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for</a:t>
                      </a:r>
                      <a:r>
                        <a:rPr lang="sk-SK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sk-SK" sz="1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medieval</a:t>
                      </a:r>
                      <a:r>
                        <a:rPr lang="sk-SK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sk-SK" sz="1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notation</a:t>
                      </a:r>
                      <a:r>
                        <a:rPr lang="sk-SK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sk-SK" sz="1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systems</a:t>
                      </a:r>
                      <a:r>
                        <a:rPr lang="sk-SK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sk-SK" sz="1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edited</a:t>
                      </a:r>
                      <a:r>
                        <a:rPr lang="sk-SK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in H. M. </a:t>
                      </a:r>
                      <a:r>
                        <a:rPr lang="sk-SK" sz="1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Bannister's</a:t>
                      </a:r>
                      <a:r>
                        <a:rPr lang="sk-SK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"</a:t>
                      </a:r>
                      <a:r>
                        <a:rPr lang="sk-SK" sz="1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Monumenti</a:t>
                      </a:r>
                      <a:r>
                        <a:rPr lang="sk-SK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sk-SK" sz="1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vaticani</a:t>
                      </a:r>
                      <a:r>
                        <a:rPr lang="sk-SK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sk-SK" sz="1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di</a:t>
                      </a:r>
                      <a:r>
                        <a:rPr lang="sk-SK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paleografia </a:t>
                      </a:r>
                      <a:r>
                        <a:rPr lang="sk-SK" sz="1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musicale</a:t>
                      </a:r>
                      <a:r>
                        <a:rPr lang="sk-SK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latina". </a:t>
                      </a:r>
                      <a:r>
                        <a:rPr lang="sk-SK" sz="1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Additional</a:t>
                      </a:r>
                      <a:r>
                        <a:rPr lang="sk-SK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sk-SK" sz="1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basic</a:t>
                      </a:r>
                      <a:r>
                        <a:rPr lang="sk-SK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sk-SK" sz="1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information</a:t>
                      </a:r>
                      <a:r>
                        <a:rPr lang="sk-SK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sk-SK" sz="1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about</a:t>
                      </a:r>
                      <a:r>
                        <a:rPr lang="sk-SK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~1000 </a:t>
                      </a:r>
                      <a:r>
                        <a:rPr lang="sk-SK" sz="1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Musicalia</a:t>
                      </a:r>
                      <a:r>
                        <a:rPr lang="sk-SK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sk-SK" sz="1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of</a:t>
                      </a:r>
                      <a:r>
                        <a:rPr lang="sk-SK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sk-SK" sz="1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the</a:t>
                      </a:r>
                      <a:r>
                        <a:rPr lang="sk-SK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sk-SK" sz="1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Vaticana</a:t>
                      </a:r>
                      <a:r>
                        <a:rPr lang="sk-SK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(R. </a:t>
                      </a:r>
                      <a:r>
                        <a:rPr lang="sk-SK" sz="1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Klugseder</a:t>
                      </a:r>
                      <a:r>
                        <a:rPr lang="sk-SK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5691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ľ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200312"/>
              </p:ext>
            </p:extLst>
          </p:nvPr>
        </p:nvGraphicFramePr>
        <p:xfrm>
          <a:off x="179512" y="404665"/>
          <a:ext cx="8640959" cy="8366646"/>
        </p:xfrm>
        <a:graphic>
          <a:graphicData uri="http://schemas.openxmlformats.org/drawingml/2006/table">
            <a:tbl>
              <a:tblPr/>
              <a:tblGrid>
                <a:gridCol w="4686621"/>
                <a:gridCol w="3954338"/>
              </a:tblGrid>
              <a:tr h="227662">
                <a:tc>
                  <a:txBody>
                    <a:bodyPr/>
                    <a:lstStyle/>
                    <a:p>
                      <a:r>
                        <a:rPr lang="sk-SK" sz="1200" b="1" i="0" dirty="0" err="1">
                          <a:solidFill>
                            <a:srgbClr val="8D6E4F"/>
                          </a:solidFill>
                          <a:effectLst/>
                          <a:latin typeface="Arial"/>
                        </a:rPr>
                        <a:t>Chant</a:t>
                      </a:r>
                      <a:r>
                        <a:rPr lang="sk-SK" sz="1200" b="1" i="0" dirty="0">
                          <a:solidFill>
                            <a:srgbClr val="8D6E4F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sk-SK" sz="1200" b="1" i="0" dirty="0" err="1">
                          <a:solidFill>
                            <a:srgbClr val="8D6E4F"/>
                          </a:solidFill>
                          <a:effectLst/>
                          <a:latin typeface="Arial"/>
                        </a:rPr>
                        <a:t>data</a:t>
                      </a:r>
                      <a:r>
                        <a:rPr lang="sk-SK" sz="1200" b="1" i="0" dirty="0">
                          <a:solidFill>
                            <a:srgbClr val="8D6E4F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sk-SK" sz="1200" b="1" i="0" dirty="0" err="1">
                          <a:solidFill>
                            <a:srgbClr val="8D6E4F"/>
                          </a:solidFill>
                          <a:effectLst/>
                          <a:latin typeface="Arial"/>
                        </a:rPr>
                        <a:t>archives</a:t>
                      </a:r>
                      <a:endParaRPr lang="sk-SK" sz="1200" b="1" i="0" dirty="0">
                        <a:solidFill>
                          <a:srgbClr val="8D6E4F"/>
                        </a:solidFill>
                        <a:effectLst/>
                        <a:latin typeface="Arial"/>
                      </a:endParaRPr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200"/>
                        <a:t> </a:t>
                      </a:r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5608">
                <a:tc>
                  <a:txBody>
                    <a:bodyPr/>
                    <a:lstStyle/>
                    <a:p>
                      <a:r>
                        <a:rPr lang="sk-S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2"/>
                        </a:rPr>
                        <a:t>CANTUS - a </a:t>
                      </a:r>
                      <a:r>
                        <a:rPr lang="sk-SK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2"/>
                        </a:rPr>
                        <a:t>database</a:t>
                      </a:r>
                      <a:r>
                        <a:rPr lang="sk-S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2"/>
                        </a:rPr>
                        <a:t> </a:t>
                      </a:r>
                      <a:r>
                        <a:rPr lang="sk-SK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2"/>
                        </a:rPr>
                        <a:t>for</a:t>
                      </a:r>
                      <a:r>
                        <a:rPr lang="sk-S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2"/>
                        </a:rPr>
                        <a:t> </a:t>
                      </a:r>
                      <a:r>
                        <a:rPr lang="sk-SK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2"/>
                        </a:rPr>
                        <a:t>latin</a:t>
                      </a:r>
                      <a:r>
                        <a:rPr lang="sk-S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2"/>
                        </a:rPr>
                        <a:t> </a:t>
                      </a:r>
                      <a:r>
                        <a:rPr lang="sk-SK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2"/>
                        </a:rPr>
                        <a:t>ecclesiastical</a:t>
                      </a:r>
                      <a:r>
                        <a:rPr lang="sk-S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2"/>
                        </a:rPr>
                        <a:t> </a:t>
                      </a:r>
                      <a:r>
                        <a:rPr lang="sk-SK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2"/>
                        </a:rPr>
                        <a:t>chant</a:t>
                      </a:r>
                      <a:endParaRPr lang="sk-SK" sz="1200" dirty="0"/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3"/>
                        </a:rPr>
                        <a:t>Department of Early Music at Budapest</a:t>
                      </a:r>
                      <a:endParaRPr lang="en-US" sz="1200"/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8024">
                <a:tc>
                  <a:txBody>
                    <a:bodyPr/>
                    <a:lstStyle/>
                    <a:p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4"/>
                        </a:rPr>
                        <a:t>CANTUS PLANUS AUSTRIA (Web Archive for Medieval Music in Austria)</a:t>
                      </a:r>
                      <a:endParaRPr lang="en-US" sz="1200"/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5"/>
                        </a:rPr>
                        <a:t>Late Medieval Liturgical Offices LMLO</a:t>
                      </a:r>
                      <a:endParaRPr lang="en-US" sz="1200"/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5608">
                <a:tc>
                  <a:txBody>
                    <a:bodyPr/>
                    <a:lstStyle/>
                    <a:p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6"/>
                        </a:rPr>
                        <a:t>Giacomo Baroffio - Iter Liturgicum Italicum</a:t>
                      </a:r>
                      <a:endParaRPr lang="pt-BR" sz="1200"/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7"/>
                        </a:rPr>
                        <a:t>Monumenta Musicae Byzantinae at Copenhagen</a:t>
                      </a:r>
                      <a:endParaRPr lang="sk-SK" sz="1200"/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5608">
                <a:tc>
                  <a:txBody>
                    <a:bodyPr/>
                    <a:lstStyle/>
                    <a:p>
                      <a:r>
                        <a:rPr lang="sk-SK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8"/>
                        </a:rPr>
                        <a:t>Analecta Hymnica</a:t>
                      </a:r>
                      <a:endParaRPr lang="sk-SK" sz="1200"/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9"/>
                        </a:rPr>
                        <a:t>La Trobe University Medieval Music Database</a:t>
                      </a:r>
                      <a:endParaRPr lang="sk-SK" sz="1200"/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662">
                <a:tc>
                  <a:txBody>
                    <a:bodyPr/>
                    <a:lstStyle/>
                    <a:p>
                      <a:r>
                        <a:rPr lang="sk-SK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10"/>
                        </a:rPr>
                        <a:t>Cantus</a:t>
                      </a:r>
                      <a:r>
                        <a:rPr lang="sk-S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10"/>
                        </a:rPr>
                        <a:t> Index</a:t>
                      </a:r>
                      <a:endParaRPr lang="sk-SK" sz="1200" dirty="0"/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200"/>
                        <a:t> </a:t>
                      </a:r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662">
                <a:tc>
                  <a:txBody>
                    <a:bodyPr/>
                    <a:lstStyle/>
                    <a:p>
                      <a:r>
                        <a:rPr lang="sk-SK" sz="1200" b="1" i="0" dirty="0" err="1">
                          <a:solidFill>
                            <a:srgbClr val="8D6E4F"/>
                          </a:solidFill>
                          <a:effectLst/>
                          <a:latin typeface="Arial"/>
                        </a:rPr>
                        <a:t>Printed</a:t>
                      </a:r>
                      <a:r>
                        <a:rPr lang="sk-SK" sz="1200" b="1" i="0" dirty="0">
                          <a:solidFill>
                            <a:srgbClr val="8D6E4F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sk-SK" sz="1200" b="1" i="0" dirty="0" err="1">
                          <a:solidFill>
                            <a:srgbClr val="8D6E4F"/>
                          </a:solidFill>
                          <a:effectLst/>
                          <a:latin typeface="Arial"/>
                        </a:rPr>
                        <a:t>liturgical</a:t>
                      </a:r>
                      <a:r>
                        <a:rPr lang="sk-SK" sz="1200" b="1" i="0" dirty="0">
                          <a:solidFill>
                            <a:srgbClr val="8D6E4F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sk-SK" sz="1200" b="1" i="0" dirty="0" err="1">
                          <a:solidFill>
                            <a:srgbClr val="8D6E4F"/>
                          </a:solidFill>
                          <a:effectLst/>
                          <a:latin typeface="Arial"/>
                        </a:rPr>
                        <a:t>sources</a:t>
                      </a:r>
                      <a:endParaRPr lang="sk-SK" sz="1200" b="1" i="0" dirty="0">
                        <a:solidFill>
                          <a:srgbClr val="8D6E4F"/>
                        </a:solidFill>
                        <a:effectLst/>
                        <a:latin typeface="Arial"/>
                      </a:endParaRPr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200"/>
                        <a:t> </a:t>
                      </a:r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662">
                <a:tc>
                  <a:txBody>
                    <a:bodyPr/>
                    <a:lstStyle/>
                    <a:p>
                      <a:r>
                        <a:rPr lang="sk-SK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11"/>
                        </a:rPr>
                        <a:t>Renaissance Liturgical Imprints (RELICS)</a:t>
                      </a:r>
                      <a:endParaRPr lang="sk-SK" sz="1200"/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200"/>
                        <a:t> </a:t>
                      </a:r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662">
                <a:tc>
                  <a:txBody>
                    <a:bodyPr/>
                    <a:lstStyle/>
                    <a:p>
                      <a:r>
                        <a:rPr lang="sk-SK" sz="1200" b="1" i="0">
                          <a:solidFill>
                            <a:srgbClr val="8D6E4F"/>
                          </a:solidFill>
                          <a:effectLst/>
                          <a:latin typeface="Arial"/>
                        </a:rPr>
                        <a:t>Chant theory databases</a:t>
                      </a:r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200"/>
                        <a:t> </a:t>
                      </a:r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5608">
                <a:tc>
                  <a:txBody>
                    <a:bodyPr/>
                    <a:lstStyle/>
                    <a:p>
                      <a:r>
                        <a:rPr lang="sk-SK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12"/>
                        </a:rPr>
                        <a:t>Thesaurus Musicarum Latinarum (TML) at Indiana</a:t>
                      </a:r>
                      <a:endParaRPr lang="sk-SK" sz="1200"/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13"/>
                        </a:rPr>
                        <a:t>Lexicon Musicum Latinum at Munich (de, fr)</a:t>
                      </a:r>
                      <a:endParaRPr lang="pt-BR" sz="1200" b="0" i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662">
                <a:tc>
                  <a:txBody>
                    <a:bodyPr/>
                    <a:lstStyle/>
                    <a:p>
                      <a:r>
                        <a:rPr lang="sk-SK" sz="1200" b="1" i="0" dirty="0" err="1">
                          <a:solidFill>
                            <a:srgbClr val="8D6E4F"/>
                          </a:solidFill>
                          <a:effectLst/>
                          <a:latin typeface="Arial"/>
                        </a:rPr>
                        <a:t>Chant</a:t>
                      </a:r>
                      <a:r>
                        <a:rPr lang="sk-SK" sz="1200" b="1" i="0" dirty="0">
                          <a:solidFill>
                            <a:srgbClr val="8D6E4F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sk-SK" sz="1200" b="1" i="0" dirty="0" err="1">
                          <a:solidFill>
                            <a:srgbClr val="8D6E4F"/>
                          </a:solidFill>
                          <a:effectLst/>
                          <a:latin typeface="Arial"/>
                        </a:rPr>
                        <a:t>homepage</a:t>
                      </a:r>
                      <a:endParaRPr lang="sk-SK" sz="1200" b="1" i="0" dirty="0">
                        <a:solidFill>
                          <a:srgbClr val="8D6E4F"/>
                        </a:solidFill>
                        <a:effectLst/>
                        <a:latin typeface="Arial"/>
                      </a:endParaRPr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200"/>
                        <a:t> </a:t>
                      </a:r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8024">
                <a:tc>
                  <a:txBody>
                    <a:bodyPr/>
                    <a:lstStyle/>
                    <a:p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14"/>
                        </a:rPr>
                        <a:t>The Gregorian Chant Home Page at Princeton</a:t>
                      </a:r>
                      <a:endParaRPr lang="en-US" sz="1200"/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15"/>
                        </a:rPr>
                        <a:t>International Association for Studies of Gregorian Chant (AISCGre)</a:t>
                      </a:r>
                      <a:endParaRPr lang="en-US" sz="1200"/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662">
                <a:tc>
                  <a:txBody>
                    <a:bodyPr/>
                    <a:lstStyle/>
                    <a:p>
                      <a:r>
                        <a:rPr lang="sk-SK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16"/>
                        </a:rPr>
                        <a:t>Musicologie Médiévale</a:t>
                      </a:r>
                      <a:endParaRPr lang="sk-SK" sz="1200" b="0" i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sk-SK" sz="1200"/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662">
                <a:tc>
                  <a:txBody>
                    <a:bodyPr/>
                    <a:lstStyle/>
                    <a:p>
                      <a:r>
                        <a:rPr lang="sk-SK" sz="1200" b="1" i="0">
                          <a:solidFill>
                            <a:srgbClr val="8D6E4F"/>
                          </a:solidFill>
                          <a:effectLst/>
                          <a:latin typeface="Arial"/>
                        </a:rPr>
                        <a:t>Publishers</a:t>
                      </a:r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200"/>
                        <a:t> </a:t>
                      </a:r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662">
                <a:tc>
                  <a:txBody>
                    <a:bodyPr/>
                    <a:lstStyle/>
                    <a:p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17"/>
                        </a:rPr>
                        <a:t>Institute of Medieval Music, Canada</a:t>
                      </a:r>
                      <a:endParaRPr lang="en-US" sz="1200"/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18"/>
                        </a:rPr>
                        <a:t>Abbaye Saint-Pierre de Solesmes</a:t>
                      </a:r>
                      <a:endParaRPr lang="sk-SK" sz="1200"/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662">
                <a:tc>
                  <a:txBody>
                    <a:bodyPr/>
                    <a:lstStyle/>
                    <a:p>
                      <a:r>
                        <a:rPr lang="sk-SK" sz="1200" b="1" i="0">
                          <a:solidFill>
                            <a:srgbClr val="8D6E4F"/>
                          </a:solidFill>
                          <a:effectLst/>
                          <a:latin typeface="Arial"/>
                        </a:rPr>
                        <a:t>Libraries, catalogues, manuscripts</a:t>
                      </a:r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200"/>
                        <a:t> </a:t>
                      </a:r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662">
                <a:tc>
                  <a:txBody>
                    <a:bodyPr/>
                    <a:lstStyle/>
                    <a:p>
                      <a:r>
                        <a:rPr lang="sk-SK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19"/>
                        </a:rPr>
                        <a:t>RISM Libraries Directory</a:t>
                      </a:r>
                      <a:endParaRPr lang="sk-SK" sz="1200"/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20"/>
                        </a:rPr>
                        <a:t>Manuscritpa Mediaevalia</a:t>
                      </a:r>
                      <a:endParaRPr lang="sk-SK" sz="1200"/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662">
                <a:tc>
                  <a:txBody>
                    <a:bodyPr/>
                    <a:lstStyle/>
                    <a:p>
                      <a:r>
                        <a:rPr lang="sk-SK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21"/>
                        </a:rPr>
                        <a:t>Bayerische Staatsbibliothek München</a:t>
                      </a:r>
                      <a:endParaRPr lang="sk-SK" sz="1200"/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22"/>
                        </a:rPr>
                        <a:t>British Library London</a:t>
                      </a:r>
                      <a:endParaRPr lang="sk-SK" sz="1200"/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8024">
                <a:tc>
                  <a:txBody>
                    <a:bodyPr/>
                    <a:lstStyle/>
                    <a:p>
                      <a:r>
                        <a:rPr lang="sk-SK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23"/>
                        </a:rPr>
                        <a:t>CEEC - Codices Electronici Ecclesiae Coloniensis</a:t>
                      </a:r>
                      <a:endParaRPr lang="sk-SK" sz="1200"/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24"/>
                        </a:rPr>
                        <a:t>Danish Liturgical Fragments from the Middle Ages edited by Knud Ottosen</a:t>
                      </a:r>
                      <a:endParaRPr lang="en-US" sz="1200"/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662">
                <a:tc>
                  <a:txBody>
                    <a:bodyPr/>
                    <a:lstStyle/>
                    <a:p>
                      <a:r>
                        <a:rPr lang="sk-SK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25"/>
                        </a:rPr>
                        <a:t>Hill Monastic Manuscript Library</a:t>
                      </a:r>
                      <a:endParaRPr lang="sk-SK" sz="1200"/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26"/>
                        </a:rPr>
                        <a:t>Codices Electronici Sangallenses (CESG)</a:t>
                      </a:r>
                      <a:endParaRPr lang="sk-SK" sz="1200"/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5608">
                <a:tc>
                  <a:txBody>
                    <a:bodyPr/>
                    <a:lstStyle/>
                    <a:p>
                      <a:r>
                        <a:rPr lang="sk-SK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27"/>
                        </a:rPr>
                        <a:t>e-codices (Virtual Manuscript Library Switzerland)</a:t>
                      </a:r>
                      <a:endParaRPr lang="sk-SK" sz="1200"/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28"/>
                        </a:rPr>
                        <a:t>Österreichische Nationalbibliothek Wien</a:t>
                      </a:r>
                      <a:endParaRPr lang="sk-SK" sz="1200"/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662">
                <a:tc>
                  <a:txBody>
                    <a:bodyPr/>
                    <a:lstStyle/>
                    <a:p>
                      <a:r>
                        <a:rPr lang="sk-SK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29"/>
                        </a:rPr>
                        <a:t>Biblioteca Apostolica Vaticana</a:t>
                      </a:r>
                      <a:endParaRPr lang="sk-SK" sz="1200"/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30"/>
                        </a:rPr>
                        <a:t>Gregofacsimil</a:t>
                      </a:r>
                      <a:endParaRPr lang="sk-SK" sz="1200"/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662">
                <a:tc>
                  <a:txBody>
                    <a:bodyPr/>
                    <a:lstStyle/>
                    <a:p>
                      <a:r>
                        <a:rPr lang="sk-SK" sz="1200" b="1" i="0">
                          <a:solidFill>
                            <a:srgbClr val="8D6E4F"/>
                          </a:solidFill>
                          <a:effectLst/>
                          <a:latin typeface="Arial"/>
                        </a:rPr>
                        <a:t>Musicology homepage</a:t>
                      </a:r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200"/>
                        <a:t> </a:t>
                      </a:r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5608">
                <a:tc>
                  <a:txBody>
                    <a:bodyPr/>
                    <a:lstStyle/>
                    <a:p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31"/>
                        </a:rPr>
                        <a:t>Royal Holloway Music Dept's Golden Pages</a:t>
                      </a:r>
                      <a:endParaRPr lang="en-US" sz="1200"/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32"/>
                        </a:rPr>
                        <a:t>The International Musicological Society (IMS)</a:t>
                      </a:r>
                      <a:endParaRPr lang="sk-SK" sz="1200"/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662">
                <a:tc>
                  <a:txBody>
                    <a:bodyPr/>
                    <a:lstStyle/>
                    <a:p>
                      <a:r>
                        <a:rPr lang="sk-SK" sz="1200" b="1" i="0">
                          <a:solidFill>
                            <a:srgbClr val="8D6E4F"/>
                          </a:solidFill>
                          <a:effectLst/>
                          <a:latin typeface="Arial"/>
                        </a:rPr>
                        <a:t>Related research areas</a:t>
                      </a:r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200"/>
                        <a:t> </a:t>
                      </a:r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662">
                <a:tc>
                  <a:txBody>
                    <a:bodyPr/>
                    <a:lstStyle/>
                    <a:p>
                      <a:r>
                        <a:rPr lang="sk-SK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33"/>
                        </a:rPr>
                        <a:t>Einbanddatenbank</a:t>
                      </a:r>
                      <a:endParaRPr lang="sk-SK" sz="1200"/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34"/>
                        </a:rPr>
                        <a:t>Wasserzeichenkartei Piccard</a:t>
                      </a:r>
                      <a:endParaRPr lang="sk-SK" sz="1200"/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8024">
                <a:tc>
                  <a:txBody>
                    <a:bodyPr/>
                    <a:lstStyle/>
                    <a:p>
                      <a:r>
                        <a:rPr lang="de-DE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35"/>
                        </a:rPr>
                        <a:t>Zeitrechnung des Deutschen Mittelalters und der Neuzeit von Hermann Grotefend</a:t>
                      </a:r>
                      <a:endParaRPr lang="de-DE" sz="1200"/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36"/>
                        </a:rPr>
                        <a:t>ORBIS LATINUS</a:t>
                      </a:r>
                      <a:endParaRPr lang="sk-SK" sz="1200"/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662">
                <a:tc>
                  <a:txBody>
                    <a:bodyPr/>
                    <a:lstStyle/>
                    <a:p>
                      <a:r>
                        <a:rPr lang="sk-SK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37"/>
                        </a:rPr>
                        <a:t>Historical Auxiliary Sciences (Codicology)</a:t>
                      </a:r>
                      <a:endParaRPr lang="sk-SK" sz="1200"/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sk-SK" sz="1200"/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662">
                <a:tc>
                  <a:txBody>
                    <a:bodyPr/>
                    <a:lstStyle/>
                    <a:p>
                      <a:r>
                        <a:rPr lang="sk-SK" sz="1200" b="1" i="0">
                          <a:solidFill>
                            <a:srgbClr val="8D6E4F"/>
                          </a:solidFill>
                          <a:effectLst/>
                          <a:latin typeface="Arial"/>
                        </a:rPr>
                        <a:t>Theology</a:t>
                      </a:r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200"/>
                        <a:t> </a:t>
                      </a:r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662">
                <a:tc>
                  <a:txBody>
                    <a:bodyPr/>
                    <a:lstStyle/>
                    <a:p>
                      <a:r>
                        <a:rPr lang="sk-SK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38"/>
                        </a:rPr>
                        <a:t>Klöster in Bayern</a:t>
                      </a:r>
                      <a:endParaRPr lang="sk-SK" sz="1200"/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39"/>
                        </a:rPr>
                        <a:t>Acta Sanctorum Database</a:t>
                      </a:r>
                      <a:endParaRPr lang="sk-SK" sz="1200"/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662">
                <a:tc>
                  <a:txBody>
                    <a:bodyPr/>
                    <a:lstStyle/>
                    <a:p>
                      <a:r>
                        <a:rPr lang="sk-SK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40"/>
                        </a:rPr>
                        <a:t>Ökumenisches Heiligenlexikon</a:t>
                      </a:r>
                      <a:endParaRPr lang="sk-SK" sz="1200"/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41"/>
                        </a:rPr>
                        <a:t>Documenta</a:t>
                      </a:r>
                      <a:r>
                        <a:rPr lang="sk-S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41"/>
                        </a:rPr>
                        <a:t> </a:t>
                      </a:r>
                      <a:r>
                        <a:rPr lang="sk-SK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41"/>
                        </a:rPr>
                        <a:t>Catholica</a:t>
                      </a:r>
                      <a:r>
                        <a:rPr lang="sk-S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41"/>
                        </a:rPr>
                        <a:t> </a:t>
                      </a:r>
                      <a:r>
                        <a:rPr lang="sk-SK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41"/>
                        </a:rPr>
                        <a:t>Omnia</a:t>
                      </a:r>
                      <a:endParaRPr lang="sk-SK" sz="1200" dirty="0"/>
                    </a:p>
                  </a:txBody>
                  <a:tcPr marL="15039" marR="15039" marT="7520" marB="75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641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395536" y="836712"/>
            <a:ext cx="835292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>
                <a:hlinkClick r:id="rId2"/>
              </a:rPr>
              <a:t>CANTUS NETWORK</a:t>
            </a:r>
          </a:p>
          <a:p>
            <a:r>
              <a:rPr lang="sk-SK" dirty="0" smtClean="0">
                <a:hlinkClick r:id="rId2"/>
              </a:rPr>
              <a:t>https</a:t>
            </a:r>
            <a:r>
              <a:rPr lang="sk-SK" dirty="0">
                <a:hlinkClick r:id="rId2"/>
              </a:rPr>
              <a:t>://</a:t>
            </a:r>
            <a:r>
              <a:rPr lang="sk-SK" dirty="0" smtClean="0">
                <a:hlinkClick r:id="rId2"/>
              </a:rPr>
              <a:t>gams.uni-graz.at/context:cantus</a:t>
            </a:r>
            <a:endParaRPr lang="sk-SK" dirty="0" smtClean="0"/>
          </a:p>
          <a:p>
            <a:pPr marL="285750" indent="-285750">
              <a:buFontTx/>
              <a:buChar char="-"/>
            </a:pPr>
            <a:r>
              <a:rPr lang="sk-SK" dirty="0" smtClean="0"/>
              <a:t>liturgia a hudba stredovekej cirkevnej provincie SALZBURG (</a:t>
            </a:r>
            <a:r>
              <a:rPr lang="sk-SK" dirty="0" err="1" smtClean="0"/>
              <a:t>sufragánne</a:t>
            </a:r>
            <a:r>
              <a:rPr lang="sk-SK" dirty="0" smtClean="0"/>
              <a:t> biskupstvá: </a:t>
            </a:r>
            <a:r>
              <a:rPr lang="de-DE" dirty="0" smtClean="0"/>
              <a:t>Brixen</a:t>
            </a:r>
            <a:r>
              <a:rPr lang="de-DE" dirty="0"/>
              <a:t>, Freising, Passau, </a:t>
            </a:r>
            <a:r>
              <a:rPr lang="de-DE" dirty="0" smtClean="0"/>
              <a:t>Regensburg</a:t>
            </a:r>
            <a:r>
              <a:rPr lang="sk-SK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sk-SK" dirty="0" smtClean="0"/>
              <a:t>vývoj rakúskej a bavorskej liturgickej tradície</a:t>
            </a:r>
          </a:p>
          <a:p>
            <a:pPr marL="285750" indent="-285750">
              <a:buFontTx/>
              <a:buChar char="-"/>
            </a:pPr>
            <a:r>
              <a:rPr lang="sk-SK" dirty="0" smtClean="0"/>
              <a:t>komparácia a vyhodnotenie rukopisov:</a:t>
            </a:r>
          </a:p>
          <a:p>
            <a:pPr marL="342900" indent="-342900">
              <a:buAutoNum type="arabicPeriod"/>
            </a:pPr>
            <a:r>
              <a:rPr lang="sk-SK" dirty="0" smtClean="0"/>
              <a:t>primárne pramene: </a:t>
            </a:r>
            <a:r>
              <a:rPr lang="sk-SK" i="1" dirty="0" err="1" smtClean="0"/>
              <a:t>Libri</a:t>
            </a:r>
            <a:r>
              <a:rPr lang="sk-SK" i="1" dirty="0" smtClean="0"/>
              <a:t> </a:t>
            </a:r>
            <a:r>
              <a:rPr lang="sk-SK" i="1" dirty="0" err="1" smtClean="0"/>
              <a:t>Ordinarii</a:t>
            </a:r>
            <a:r>
              <a:rPr lang="sk-SK" i="1" dirty="0" smtClean="0"/>
              <a:t> </a:t>
            </a:r>
            <a:r>
              <a:rPr lang="sk-SK" dirty="0" smtClean="0"/>
              <a:t>(liturgický rítus, skrátená forma – forma </a:t>
            </a:r>
            <a:r>
              <a:rPr lang="sk-SK" dirty="0" err="1" smtClean="0"/>
              <a:t>scénara</a:t>
            </a:r>
            <a:r>
              <a:rPr lang="sk-SK" dirty="0" smtClean="0"/>
              <a:t>)</a:t>
            </a:r>
          </a:p>
          <a:p>
            <a:pPr marL="342900" indent="-342900">
              <a:buAutoNum type="arabicPeriod"/>
            </a:pPr>
            <a:r>
              <a:rPr lang="sk-SK" dirty="0" smtClean="0"/>
              <a:t>sekundárne pramene: </a:t>
            </a:r>
            <a:r>
              <a:rPr lang="sk-SK" dirty="0" err="1" smtClean="0"/>
              <a:t>antifonáre</a:t>
            </a:r>
            <a:r>
              <a:rPr lang="sk-SK" dirty="0" smtClean="0"/>
              <a:t>, breviáre, </a:t>
            </a:r>
            <a:r>
              <a:rPr lang="sk-SK" dirty="0" err="1" smtClean="0"/>
              <a:t>graduály</a:t>
            </a:r>
            <a:r>
              <a:rPr lang="sk-SK" dirty="0" smtClean="0"/>
              <a:t>, misály, </a:t>
            </a:r>
            <a:r>
              <a:rPr lang="sk-SK" dirty="0" err="1" smtClean="0"/>
              <a:t>sekvenciáre</a:t>
            </a:r>
            <a:r>
              <a:rPr lang="sk-SK" dirty="0" smtClean="0"/>
              <a:t> atď. </a:t>
            </a:r>
          </a:p>
          <a:p>
            <a:pPr marL="342900" indent="-342900">
              <a:buAutoNum type="arabicPeriod"/>
            </a:pPr>
            <a:endParaRPr lang="sk-SK" dirty="0"/>
          </a:p>
          <a:p>
            <a:r>
              <a:rPr lang="de-DE" i="1" dirty="0" smtClean="0"/>
              <a:t>Liber </a:t>
            </a:r>
            <a:r>
              <a:rPr lang="de-DE" i="1" dirty="0" err="1"/>
              <a:t>ordinarius</a:t>
            </a:r>
            <a:r>
              <a:rPr lang="de-DE" dirty="0"/>
              <a:t> </a:t>
            </a:r>
            <a:r>
              <a:rPr lang="sk-SK" dirty="0" smtClean="0"/>
              <a:t>obsahuje pravidlá pre všetky bohoslužby určitého kostola, kláštora, diecézy alebo skupiny kláštorov. </a:t>
            </a:r>
            <a:r>
              <a:rPr lang="sk-SK" dirty="0" err="1" smtClean="0"/>
              <a:t>Incipity</a:t>
            </a:r>
            <a:r>
              <a:rPr lang="sk-SK" dirty="0" smtClean="0"/>
              <a:t> spevov, čítaní, modlitieb pre </a:t>
            </a:r>
            <a:r>
              <a:rPr lang="sk-SK" dirty="0" err="1" smtClean="0"/>
              <a:t>ofícium</a:t>
            </a:r>
            <a:r>
              <a:rPr lang="sk-SK" dirty="0" smtClean="0"/>
              <a:t>, omšu a procesie. Obsahuje aj pokyny o bližšom prevedení konkrétnych slávení (ako, kde). Niekedy obsahuje aj dobové spresnenia, ktoré konkretizujú alebo udávajú pokyny k sláveniu určitých sviatkov alebo dôležitých slávení.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74896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251520" y="548680"/>
            <a:ext cx="77768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>
                <a:hlinkClick r:id="rId2"/>
              </a:rPr>
              <a:t>CODICOLOGICA  ET HYMNOLOGICA  BOHEMICA LITURGICA (CHOBOL)</a:t>
            </a:r>
          </a:p>
          <a:p>
            <a:r>
              <a:rPr lang="sk-SK" dirty="0" smtClean="0">
                <a:hlinkClick r:id="rId2"/>
              </a:rPr>
              <a:t>http</a:t>
            </a:r>
            <a:r>
              <a:rPr lang="sk-SK" dirty="0">
                <a:hlinkClick r:id="rId2"/>
              </a:rPr>
              <a:t>://</a:t>
            </a:r>
            <a:r>
              <a:rPr lang="sk-SK" dirty="0" smtClean="0">
                <a:hlinkClick r:id="rId2"/>
              </a:rPr>
              <a:t>www.hymnologica.cz/sequences</a:t>
            </a:r>
            <a:endParaRPr lang="sk-SK" dirty="0" smtClean="0"/>
          </a:p>
          <a:p>
            <a:endParaRPr lang="sk-SK" b="1" dirty="0" smtClean="0"/>
          </a:p>
          <a:p>
            <a:pPr marL="285750" indent="-285750">
              <a:buFontTx/>
              <a:buChar char="-"/>
            </a:pPr>
            <a:r>
              <a:rPr lang="sk-SK" b="1" dirty="0" smtClean="0"/>
              <a:t>stránka, ktorá je venovaná stredovekému liturgickému repertoáru a rukopisom z Čiech</a:t>
            </a:r>
          </a:p>
          <a:p>
            <a:pPr marL="285750" indent="-285750">
              <a:buFontTx/>
              <a:buChar char="-"/>
            </a:pPr>
            <a:r>
              <a:rPr lang="sk-SK" b="1" dirty="0" smtClean="0"/>
              <a:t>prepája 2 databázy: </a:t>
            </a:r>
          </a:p>
          <a:p>
            <a:r>
              <a:rPr lang="en-US" b="1" dirty="0" err="1" smtClean="0">
                <a:hlinkClick r:id="rId3"/>
              </a:rPr>
              <a:t>Manuscripti</a:t>
            </a:r>
            <a:r>
              <a:rPr lang="en-US" b="1" dirty="0" smtClean="0">
                <a:hlinkClick r:id="rId3"/>
              </a:rPr>
              <a:t> </a:t>
            </a:r>
            <a:r>
              <a:rPr lang="en-US" b="1" dirty="0" err="1">
                <a:hlinkClick r:id="rId3"/>
              </a:rPr>
              <a:t>Liturgici</a:t>
            </a:r>
            <a:r>
              <a:rPr lang="en-US" b="1" dirty="0">
                <a:hlinkClick r:id="rId3"/>
              </a:rPr>
              <a:t> Ecclesiae </a:t>
            </a:r>
            <a:r>
              <a:rPr lang="en-US" b="1" dirty="0" err="1">
                <a:hlinkClick r:id="rId3"/>
              </a:rPr>
              <a:t>Pragensis</a:t>
            </a:r>
            <a:r>
              <a:rPr lang="en-US" dirty="0"/>
              <a:t>: </a:t>
            </a:r>
            <a:r>
              <a:rPr lang="sk-SK" dirty="0" smtClean="0"/>
              <a:t>katalóg liturgických rkp. + popisy, cca</a:t>
            </a:r>
            <a:r>
              <a:rPr lang="en-US" dirty="0"/>
              <a:t> 70 </a:t>
            </a:r>
            <a:r>
              <a:rPr lang="en-US" dirty="0" err="1" smtClean="0"/>
              <a:t>liturgic</a:t>
            </a:r>
            <a:r>
              <a:rPr lang="sk-SK" dirty="0" smtClean="0"/>
              <a:t>kých kníh od 8 – 16. stor.</a:t>
            </a:r>
            <a:r>
              <a:rPr lang="en-US" dirty="0" smtClean="0"/>
              <a:t>, </a:t>
            </a:r>
            <a:r>
              <a:rPr lang="sk-SK" dirty="0" smtClean="0"/>
              <a:t>uchovávané, objednané a písané pre Katedrálu sv. Víta, resp. pre jej prax </a:t>
            </a:r>
          </a:p>
          <a:p>
            <a:r>
              <a:rPr lang="en-US" b="1" dirty="0" smtClean="0">
                <a:hlinkClick r:id="rId2"/>
              </a:rPr>
              <a:t>Index </a:t>
            </a:r>
            <a:r>
              <a:rPr lang="en-US" b="1" dirty="0" err="1">
                <a:hlinkClick r:id="rId2"/>
              </a:rPr>
              <a:t>Sequentiarum</a:t>
            </a:r>
            <a:r>
              <a:rPr lang="en-US" b="1" dirty="0">
                <a:hlinkClick r:id="rId2"/>
              </a:rPr>
              <a:t> </a:t>
            </a:r>
            <a:r>
              <a:rPr lang="en-US" b="1" dirty="0" err="1">
                <a:hlinkClick r:id="rId2"/>
              </a:rPr>
              <a:t>Bohemiae</a:t>
            </a:r>
            <a:r>
              <a:rPr lang="en-US" b="1" dirty="0">
                <a:hlinkClick r:id="rId2"/>
              </a:rPr>
              <a:t> </a:t>
            </a:r>
            <a:r>
              <a:rPr lang="en-US" b="1" dirty="0" err="1">
                <a:hlinkClick r:id="rId2"/>
              </a:rPr>
              <a:t>Medii</a:t>
            </a:r>
            <a:r>
              <a:rPr lang="en-US" b="1" dirty="0">
                <a:hlinkClick r:id="rId2"/>
              </a:rPr>
              <a:t> </a:t>
            </a:r>
            <a:r>
              <a:rPr lang="en-US" b="1" dirty="0" err="1">
                <a:hlinkClick r:id="rId2"/>
              </a:rPr>
              <a:t>Aevi</a:t>
            </a:r>
            <a:r>
              <a:rPr lang="en-US" dirty="0"/>
              <a:t>: </a:t>
            </a:r>
            <a:r>
              <a:rPr lang="sk-SK" dirty="0" smtClean="0"/>
              <a:t>katalóg sekvencií z liturgických rkp. Z Čiech, cca </a:t>
            </a:r>
            <a:r>
              <a:rPr lang="en-US" dirty="0" smtClean="0"/>
              <a:t>270 </a:t>
            </a:r>
            <a:r>
              <a:rPr lang="sk-SK" dirty="0" smtClean="0"/>
              <a:t>sekvencií, najmä sekulárnych</a:t>
            </a:r>
            <a:r>
              <a:rPr lang="en-US" dirty="0" smtClean="0"/>
              <a:t> (</a:t>
            </a:r>
            <a:r>
              <a:rPr lang="sk-SK" dirty="0" smtClean="0"/>
              <a:t>nie </a:t>
            </a:r>
            <a:r>
              <a:rPr lang="sk-SK" dirty="0" err="1" smtClean="0"/>
              <a:t>monastické</a:t>
            </a:r>
            <a:r>
              <a:rPr lang="en-US" dirty="0" smtClean="0"/>
              <a:t>).</a:t>
            </a:r>
            <a:r>
              <a:rPr lang="en-US" b="1" dirty="0"/>
              <a:t> </a:t>
            </a:r>
            <a:endParaRPr lang="en-US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35666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2880320" cy="4162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876800" y="457200"/>
            <a:ext cx="3727648" cy="5715000"/>
          </a:xfrm>
        </p:spPr>
        <p:txBody>
          <a:bodyPr/>
          <a:lstStyle/>
          <a:p>
            <a:r>
              <a:rPr lang="sk-SK" sz="2000" dirty="0">
                <a:effectLst/>
              </a:rPr>
              <a:t>GNA 3 (spolu 32 signatúr): </a:t>
            </a:r>
            <a:r>
              <a:rPr lang="sk-SK" sz="2000" u="sng" dirty="0">
                <a:effectLst/>
                <a:hlinkClick r:id="rId3"/>
              </a:rPr>
              <a:t>http://www.oeaw.ac.at/kmf/cvp</a:t>
            </a:r>
            <a:r>
              <a:rPr lang="sk-SK" sz="2000" u="sng" dirty="0" smtClean="0">
                <a:effectLst/>
                <a:hlinkClick r:id="rId3"/>
              </a:rPr>
              <a:t>/</a:t>
            </a:r>
            <a:r>
              <a:rPr lang="sk-SK" sz="2000" dirty="0">
                <a:effectLst/>
              </a:rPr>
              <a:t>)</a:t>
            </a:r>
            <a:br>
              <a:rPr lang="sk-SK" sz="2000" dirty="0">
                <a:effectLst/>
              </a:rPr>
            </a:br>
            <a:r>
              <a:rPr lang="sk-SK" sz="2000" dirty="0">
                <a:effectLst/>
              </a:rPr>
              <a:t>http://</a:t>
            </a:r>
            <a:r>
              <a:rPr lang="sk-SK" sz="2000" dirty="0" smtClean="0">
                <a:effectLst/>
              </a:rPr>
              <a:t>www.oeaw.ac.at/kmf/cvp/fragmentphp/fragmente/signaturGET.php?Signatur=sn26414 </a:t>
            </a:r>
            <a:endParaRPr lang="sk-SK" sz="2000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284984"/>
            <a:ext cx="2535264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339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0929"/>
            <a:ext cx="4277689" cy="6237312"/>
          </a:xfrm>
          <a:prstGeom prst="rect">
            <a:avLst/>
          </a:prstGeom>
        </p:spPr>
      </p:pic>
      <p:sp>
        <p:nvSpPr>
          <p:cNvPr id="2" name="BlokTextu 1"/>
          <p:cNvSpPr txBox="1"/>
          <p:nvPr/>
        </p:nvSpPr>
        <p:spPr>
          <a:xfrm>
            <a:off x="4860032" y="764704"/>
            <a:ext cx="381642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Nadnárodná databáza:</a:t>
            </a:r>
          </a:p>
          <a:p>
            <a:endParaRPr lang="sk-SK" sz="16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sk-SK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CANTUS INDEX</a:t>
            </a:r>
          </a:p>
          <a:p>
            <a:pPr marL="285750" indent="-285750">
              <a:buFontTx/>
              <a:buChar char="-"/>
            </a:pPr>
            <a:r>
              <a:rPr lang="sk-SK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2012: prepojenie viacerých </a:t>
            </a:r>
            <a:r>
              <a:rPr lang="sk-SK" sz="1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online</a:t>
            </a:r>
            <a:r>
              <a:rPr lang="sk-SK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 národných a medzinárodných databáz stredovekých prameňov</a:t>
            </a:r>
          </a:p>
          <a:p>
            <a:pPr marL="285750" indent="-285750">
              <a:buFontTx/>
              <a:buChar char="-"/>
            </a:pPr>
            <a:r>
              <a:rPr lang="sk-SK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jednotné </a:t>
            </a: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"Cantus 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ID numbers</a:t>
            </a: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" </a:t>
            </a:r>
            <a:r>
              <a:rPr lang="sk-SK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textov a melódií</a:t>
            </a:r>
          </a:p>
          <a:p>
            <a:pPr marL="285750" indent="-285750">
              <a:buFontTx/>
              <a:buChar char="-"/>
            </a:pP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http://cantusindex.org/</a:t>
            </a:r>
            <a:endParaRPr lang="de-D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8525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 idx="4294967295"/>
          </p:nvPr>
        </p:nvSpPr>
        <p:spPr>
          <a:xfrm>
            <a:off x="3363913" y="4221163"/>
            <a:ext cx="5780087" cy="792162"/>
          </a:xfrm>
        </p:spPr>
        <p:txBody>
          <a:bodyPr/>
          <a:lstStyle/>
          <a:p>
            <a:pPr algn="ctr"/>
            <a:r>
              <a:rPr lang="sk-SK" sz="2400" dirty="0" smtClean="0"/>
              <a:t>Ďakujem za pozornosť</a:t>
            </a:r>
            <a:endParaRPr lang="sk-SK" sz="24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97" t="10794" r="6107" b="9841"/>
          <a:stretch/>
        </p:blipFill>
        <p:spPr>
          <a:xfrm>
            <a:off x="755576" y="1916832"/>
            <a:ext cx="3672408" cy="42211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713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251520" y="764703"/>
            <a:ext cx="84249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sk-SK" b="1" dirty="0" err="1">
                <a:latin typeface="Cambria" panose="02040503050406030204" pitchFamily="18" charset="0"/>
                <a:ea typeface="Cambria" panose="02040503050406030204" pitchFamily="18" charset="0"/>
              </a:rPr>
              <a:t>Online</a:t>
            </a:r>
            <a:r>
              <a:rPr lang="sk-SK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databázy integrované siete </a:t>
            </a:r>
            <a:r>
              <a:rPr lang="sk-SK" b="1" dirty="0" err="1">
                <a:latin typeface="Cambria" panose="02040503050406030204" pitchFamily="18" charset="0"/>
                <a:ea typeface="Cambria" panose="02040503050406030204" pitchFamily="18" charset="0"/>
              </a:rPr>
              <a:t>Cantus</a:t>
            </a:r>
            <a:r>
              <a:rPr lang="sk-SK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Index:</a:t>
            </a:r>
            <a:endParaRPr lang="sk-SK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fontAlgn="base"/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2012: 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Cantus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Database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 (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Debra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Lacoste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University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of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Waterloo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Canada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fontAlgn="base"/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2012: 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Portuguese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Early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Music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Database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 (Manuel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Pedro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Ferreira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Lisboa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Portugal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fontAlgn="base"/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2012: 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Slovak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Early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Music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Database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 (Eva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Veselovská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, Bratislava, Slovakia)</a:t>
            </a:r>
          </a:p>
          <a:p>
            <a:pPr fontAlgn="base"/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2012: 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Hungarian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Chant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Database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 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Zsuzsa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Czágany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, 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Gábor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 Kiss,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Budapest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Hungary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fontAlgn="base"/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2013: 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Fontes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Cantus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Bohemiae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 (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Jan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Koláček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David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 Eben, Praha,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Czech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republic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fontAlgn="base"/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2013: 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Cantus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Planus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 in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Polonia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 (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Bartosz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Izbicki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Warszawa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Poland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fontAlgn="base"/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2014: 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Cantus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Ultimus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 (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Ichiro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Fujinaga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McGill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University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Montréal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Canada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fontAlgn="base"/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2014: 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  <a:hlinkClick r:id="rId9"/>
              </a:rPr>
              <a:t>Comparatio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 (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Claire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Maître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, CNRS,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Paris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France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fontAlgn="base"/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2015: 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  <a:hlinkClick r:id="rId10"/>
              </a:rPr>
              <a:t>Musica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  <a:hlinkClick r:id="rId10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  <a:hlinkClick r:id="rId10"/>
              </a:rPr>
              <a:t>Hispanica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 (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Carmen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Julia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Gutiérrez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Universidad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Complutense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de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 Madrid,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Spain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fontAlgn="base"/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2016: 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  <a:hlinkClick r:id="rId11"/>
              </a:rPr>
              <a:t>Gregorien.info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 (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Inga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Behrendt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Gerald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Messiaen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Bernhard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Schmid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fontAlgn="base"/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2016: 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  <a:hlinkClick r:id="rId12"/>
              </a:rPr>
              <a:t>Antiphonale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  <a:hlinkClick r:id="rId12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  <a:hlinkClick r:id="rId12"/>
              </a:rPr>
              <a:t>Synopticum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 (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Harald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Buchinger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Universität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Regensburg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fontAlgn="base"/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2018: 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  <a:hlinkClick r:id="rId13"/>
              </a:rPr>
              <a:t>Medieval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  <a:hlinkClick r:id="rId13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  <a:hlinkClick r:id="rId13"/>
              </a:rPr>
              <a:t>Music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  <a:hlinkClick r:id="rId13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  <a:hlinkClick r:id="rId13"/>
              </a:rPr>
              <a:t>Manuscripts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  <a:hlinkClick r:id="rId13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  <a:hlinkClick r:id="rId13"/>
              </a:rPr>
              <a:t>Online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  <a:hlinkClick r:id="rId13"/>
              </a:rPr>
              <a:t> 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Dominique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Gatté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Strasbourg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sk-SK" dirty="0" err="1">
                <a:latin typeface="Cambria" panose="02040503050406030204" pitchFamily="18" charset="0"/>
                <a:ea typeface="Cambria" panose="02040503050406030204" pitchFamily="18" charset="0"/>
              </a:rPr>
              <a:t>France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) </a:t>
            </a:r>
          </a:p>
        </p:txBody>
      </p:sp>
    </p:spTree>
    <p:extLst>
      <p:ext uri="{BB962C8B-B14F-4D97-AF65-F5344CB8AC3E}">
        <p14:creationId xmlns:p14="http://schemas.microsoft.com/office/powerpoint/2010/main" val="2321347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482912" y="1052736"/>
            <a:ext cx="81369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Cantus: A Database for Latin Ecclesiastical Chant - Inventories of Chant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Sources</a:t>
            </a:r>
            <a:endParaRPr lang="sk-SK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fontAlgn="base"/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http://cantus.uwaterloo.ca/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fontAlgn="base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Cantus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 - databáza rukopisov a tlačí, 153 rukopisov</a:t>
            </a:r>
          </a:p>
          <a:p>
            <a:pPr marL="285750" indent="-285750" fontAlgn="base">
              <a:buFontTx/>
              <a:buChar char="-"/>
            </a:pP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základný systém spracovania rukopisov, skratky, čísla</a:t>
            </a:r>
          </a:p>
          <a:p>
            <a:pPr marL="285750" indent="-285750" fontAlgn="base">
              <a:buFontTx/>
              <a:buChar char="-"/>
            </a:pPr>
            <a:endParaRPr lang="sk-SK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fontAlgn="base">
              <a:buFontTx/>
              <a:buChar char="-"/>
            </a:pPr>
            <a:endParaRPr lang="sk-SK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fontAlgn="base">
              <a:buAutoNum type="arabicPeriod"/>
            </a:pP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fáza: publikácia </a:t>
            </a: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René-Jean </a:t>
            </a:r>
            <a:r>
              <a:rPr lang="fr-FR" dirty="0" smtClean="0">
                <a:latin typeface="Cambria" panose="02040503050406030204" pitchFamily="18" charset="0"/>
                <a:ea typeface="Cambria" panose="02040503050406030204" pitchFamily="18" charset="0"/>
              </a:rPr>
              <a:t>Hesbert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a:</a:t>
            </a: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fr-FR" i="1" dirty="0">
                <a:latin typeface="Cambria" panose="02040503050406030204" pitchFamily="18" charset="0"/>
                <a:ea typeface="Cambria" panose="02040503050406030204" pitchFamily="18" charset="0"/>
              </a:rPr>
              <a:t>Corpus Antiphonalium </a:t>
            </a:r>
            <a:r>
              <a:rPr lang="fr-FR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Officii</a:t>
            </a:r>
            <a:r>
              <a:rPr lang="sk-SK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sk-SK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fulltexty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 12 najstarších rukopisov stredovekého </a:t>
            </a:r>
            <a:r>
              <a:rPr lang="sk-SK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ofícia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 z Európy)</a:t>
            </a:r>
          </a:p>
          <a:p>
            <a:pPr marL="342900" indent="-342900" fontAlgn="base">
              <a:buAutoNum type="arabicPeriod"/>
            </a:pP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áza: systém prispievateľov + kontroly</a:t>
            </a:r>
          </a:p>
          <a:p>
            <a:pPr marL="342900" indent="-342900" fontAlgn="base">
              <a:buAutoNum type="arabicPeriod"/>
            </a:pP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áza: implementácia do nadnárodnej databázy CANTUS INDEX</a:t>
            </a:r>
          </a:p>
          <a:p>
            <a:pPr marL="342900" indent="-342900" fontAlgn="base">
              <a:buAutoNum type="arabicPeriod"/>
            </a:pPr>
            <a:endParaRPr lang="sk-SK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fontAlgn="base">
              <a:buAutoNum type="arabicPeriod"/>
            </a:pPr>
            <a:endParaRPr lang="sk-SK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fontAlgn="base"/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Systém označovania spevov: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"CAO 1234" 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"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1234" 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"CANTUS ID 001234" 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najnovšie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"Can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001234„</a:t>
            </a:r>
            <a:endParaRPr lang="sk-SK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fontAlgn="base"/>
            <a:endParaRPr lang="sk-SK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fontAlgn="base"/>
            <a:r>
              <a:rPr lang="sk-SK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Bower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Sequence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Database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 – 326 prameňov (len </a:t>
            </a:r>
            <a:r>
              <a:rPr lang="sk-SK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incipity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34232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467544" y="332656"/>
            <a:ext cx="71287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Portuguese Early Music Database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sk-SK" dirty="0">
                <a:hlinkClick r:id="rId2"/>
              </a:rPr>
              <a:t>http://pemdatabase.eu/</a:t>
            </a:r>
            <a:endParaRPr lang="sk-SK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- rukopisy a fragment do r.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1650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 z Portugalska a Španielska (224 jednotiek, 17.965 spevov)</a:t>
            </a:r>
          </a:p>
          <a:p>
            <a:pPr marL="285750" indent="-285750">
              <a:buFontTx/>
              <a:buChar char="-"/>
            </a:pP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šetky fragmenty sú fulltextovo spracované</a:t>
            </a:r>
          </a:p>
          <a:p>
            <a:pPr marL="285750" indent="-285750">
              <a:buFontTx/>
              <a:buChar char="-"/>
            </a:pP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vybrané kompletné rkp. + polyfónne materiály</a:t>
            </a:r>
          </a:p>
          <a:p>
            <a:endParaRPr lang="de-DE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7" t="4919" r="38814" b="2115"/>
          <a:stretch/>
        </p:blipFill>
        <p:spPr>
          <a:xfrm rot="5400000">
            <a:off x="4078717" y="2209192"/>
            <a:ext cx="4370942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29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323528" y="332656"/>
            <a:ext cx="78488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Hungarian Chant Database (HCD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sk-SK" dirty="0">
                <a:hlinkClick r:id="rId2"/>
              </a:rPr>
              <a:t>http://hun-chant.eu/</a:t>
            </a:r>
            <a:endParaRPr lang="sk-SK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- viacúrovňový systém spracovania rukopisov stredovekého Uhorska + susedných liturgických tradícií (rôzne výskumy J. </a:t>
            </a:r>
            <a:r>
              <a:rPr lang="sk-SK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Szendrei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, L. </a:t>
            </a:r>
            <a:r>
              <a:rPr lang="sk-SK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Dobszaya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, Z. </a:t>
            </a:r>
            <a:r>
              <a:rPr lang="sk-SK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Czagány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, G. Kissa a i.)</a:t>
            </a:r>
          </a:p>
          <a:p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-  materiál spracovaný vo forme </a:t>
            </a:r>
            <a:r>
              <a:rPr lang="sk-SK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incipitov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 i </a:t>
            </a:r>
            <a:r>
              <a:rPr lang="sk-SK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fulltextov</a:t>
            </a:r>
            <a:endParaRPr lang="sk-SK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- systém CAO-ECE (edícia Corpus </a:t>
            </a:r>
            <a:r>
              <a:rPr lang="sk-SK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Antiphonalium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Officii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sk-SK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Ecclesiarum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Centralis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Europae</a:t>
            </a:r>
            <a:endParaRPr lang="sk-SK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- repertoár omšových i </a:t>
            </a:r>
            <a:r>
              <a:rPr lang="sk-SK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ofíciových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 kníh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8" r="33331" b="4031"/>
          <a:stretch/>
        </p:blipFill>
        <p:spPr>
          <a:xfrm rot="5400000">
            <a:off x="4689236" y="2447669"/>
            <a:ext cx="3693980" cy="392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7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79512" y="332656"/>
            <a:ext cx="82809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Fontes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Cantus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Bohemiae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 (FCB) 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 - databáza rukopisov českej proveniencie, 49 čiastočne importovaných rkp., </a:t>
            </a:r>
            <a:r>
              <a:rPr lang="sk-SK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20.388 spevov, </a:t>
            </a:r>
            <a:r>
              <a:rPr lang="sk-SK" sz="1600" dirty="0">
                <a:hlinkClick r:id="rId3"/>
              </a:rPr>
              <a:t>http://cantusbohemiae.cz/</a:t>
            </a:r>
            <a:endParaRPr lang="sk-SK" sz="1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sk-SK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sk-SK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e-D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" name="Tabuľ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386505"/>
              </p:ext>
            </p:extLst>
          </p:nvPr>
        </p:nvGraphicFramePr>
        <p:xfrm>
          <a:off x="395536" y="942104"/>
          <a:ext cx="5022558" cy="1727632"/>
        </p:xfrm>
        <a:graphic>
          <a:graphicData uri="http://schemas.openxmlformats.org/drawingml/2006/table">
            <a:tbl>
              <a:tblPr/>
              <a:tblGrid>
                <a:gridCol w="1674186"/>
                <a:gridCol w="1674186"/>
                <a:gridCol w="1674186"/>
              </a:tblGrid>
              <a:tr h="863816">
                <a:tc>
                  <a:txBody>
                    <a:bodyPr/>
                    <a:lstStyle/>
                    <a:p>
                      <a:r>
                        <a:rPr lang="sk-SK" sz="1200" b="1" u="none" strike="noStrike" dirty="0" err="1">
                          <a:solidFill>
                            <a:srgbClr val="BF1D20"/>
                          </a:solidFill>
                          <a:effectLst/>
                          <a:hlinkClick r:id="rId4"/>
                        </a:rPr>
                        <a:t>CZ-Bu</a:t>
                      </a:r>
                      <a:r>
                        <a:rPr lang="sk-SK" sz="1200" b="1" u="none" strike="noStrike" dirty="0">
                          <a:solidFill>
                            <a:srgbClr val="BF1D20"/>
                          </a:solidFill>
                          <a:effectLst/>
                          <a:hlinkClick r:id="rId4"/>
                        </a:rPr>
                        <a:t> (Brno) R 387</a:t>
                      </a:r>
                      <a:endParaRPr lang="sk-SK" sz="1200" b="1" dirty="0">
                        <a:effectLst/>
                      </a:endParaRPr>
                    </a:p>
                    <a:p>
                      <a:r>
                        <a:rPr lang="sk-SK" sz="1200" b="1" dirty="0" err="1">
                          <a:effectLst/>
                        </a:rPr>
                        <a:t>Breviarium</a:t>
                      </a:r>
                      <a:r>
                        <a:rPr lang="sk-SK" sz="1200" dirty="0">
                          <a:effectLst/>
                        </a:rPr>
                        <a:t/>
                      </a:r>
                      <a:br>
                        <a:rPr lang="sk-SK" sz="1200" dirty="0">
                          <a:effectLst/>
                        </a:rPr>
                      </a:br>
                      <a:r>
                        <a:rPr lang="sk-SK" sz="1200" dirty="0" err="1">
                          <a:effectLst/>
                        </a:rPr>
                        <a:t>Rajhrad</a:t>
                      </a:r>
                      <a:r>
                        <a:rPr lang="sk-SK" sz="1200" dirty="0">
                          <a:effectLst/>
                        </a:rPr>
                        <a:t/>
                      </a:r>
                      <a:br>
                        <a:rPr lang="sk-SK" sz="1200" dirty="0">
                          <a:effectLst/>
                        </a:rPr>
                      </a:br>
                      <a:endParaRPr lang="sk-SK" sz="1200" dirty="0">
                        <a:effectLst/>
                      </a:endParaRPr>
                    </a:p>
                  </a:txBody>
                  <a:tcPr marL="11673" marR="11673" marT="11673" marB="116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effectLst/>
                        </a:rPr>
                        <a:t>12th century</a:t>
                      </a:r>
                      <a:r>
                        <a:rPr lang="en-US" sz="1200">
                          <a:effectLst/>
                        </a:rPr>
                        <a:t/>
                      </a:r>
                      <a:br>
                        <a:rPr lang="en-US" sz="1200">
                          <a:effectLst/>
                        </a:rPr>
                      </a:br>
                      <a:r>
                        <a:rPr lang="en-US" sz="1200">
                          <a:effectLst/>
                        </a:rPr>
                        <a:t>German adiastematic Neumes</a:t>
                      </a:r>
                    </a:p>
                  </a:txBody>
                  <a:tcPr marL="11673" marR="11673" marT="11673" marB="116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 dirty="0">
                          <a:solidFill>
                            <a:srgbClr val="BF1D20"/>
                          </a:solidFill>
                          <a:effectLst/>
                          <a:hlinkClick r:id="rId5"/>
                        </a:rPr>
                        <a:t>2997</a:t>
                      </a:r>
                      <a:r>
                        <a:rPr lang="en-US" sz="1200" dirty="0">
                          <a:effectLst/>
                        </a:rPr>
                        <a:t> chants indexed by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 err="1">
                          <a:effectLst/>
                        </a:rPr>
                        <a:t>Tereza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Seifertová</a:t>
                      </a:r>
                      <a:endParaRPr lang="en-US" sz="1200" dirty="0">
                        <a:effectLst/>
                      </a:endParaRPr>
                    </a:p>
                  </a:txBody>
                  <a:tcPr marL="11673" marR="11673" marT="11673" marB="116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63816">
                <a:tc>
                  <a:txBody>
                    <a:bodyPr/>
                    <a:lstStyle/>
                    <a:p>
                      <a:r>
                        <a:rPr lang="sk-SK" sz="1200" b="1" u="none" strike="noStrike" dirty="0">
                          <a:solidFill>
                            <a:srgbClr val="BF1D20"/>
                          </a:solidFill>
                          <a:effectLst/>
                          <a:hlinkClick r:id="rId6"/>
                        </a:rPr>
                        <a:t>CZ-R (</a:t>
                      </a:r>
                      <a:r>
                        <a:rPr lang="sk-SK" sz="1200" b="1" u="none" strike="noStrike" dirty="0" err="1">
                          <a:solidFill>
                            <a:srgbClr val="BF1D20"/>
                          </a:solidFill>
                          <a:effectLst/>
                          <a:hlinkClick r:id="rId6"/>
                        </a:rPr>
                        <a:t>Rajhrad</a:t>
                      </a:r>
                      <a:r>
                        <a:rPr lang="sk-SK" sz="1200" b="1" u="none" strike="noStrike" dirty="0">
                          <a:solidFill>
                            <a:srgbClr val="BF1D20"/>
                          </a:solidFill>
                          <a:effectLst/>
                          <a:hlinkClick r:id="rId6"/>
                        </a:rPr>
                        <a:t>) R 17</a:t>
                      </a:r>
                      <a:endParaRPr lang="sk-SK" sz="1200" b="1" dirty="0">
                        <a:effectLst/>
                      </a:endParaRPr>
                    </a:p>
                    <a:p>
                      <a:r>
                        <a:rPr lang="sk-SK" sz="1200" b="1" dirty="0" err="1">
                          <a:effectLst/>
                        </a:rPr>
                        <a:t>Antiphonarium</a:t>
                      </a:r>
                      <a:r>
                        <a:rPr lang="sk-SK" sz="1200" dirty="0">
                          <a:effectLst/>
                        </a:rPr>
                        <a:t/>
                      </a:r>
                      <a:br>
                        <a:rPr lang="sk-SK" sz="1200" dirty="0">
                          <a:effectLst/>
                        </a:rPr>
                      </a:br>
                      <a:r>
                        <a:rPr lang="sk-SK" sz="1200" dirty="0" err="1">
                          <a:effectLst/>
                        </a:rPr>
                        <a:t>Rajhrad</a:t>
                      </a:r>
                      <a:r>
                        <a:rPr lang="sk-SK" sz="1200" dirty="0">
                          <a:effectLst/>
                        </a:rPr>
                        <a:t/>
                      </a:r>
                      <a:br>
                        <a:rPr lang="sk-SK" sz="1200" dirty="0">
                          <a:effectLst/>
                        </a:rPr>
                      </a:br>
                      <a:endParaRPr lang="sk-SK" sz="1200" dirty="0">
                        <a:effectLst/>
                      </a:endParaRPr>
                    </a:p>
                  </a:txBody>
                  <a:tcPr marL="11673" marR="11673" marT="11673" marB="11673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200" b="1" dirty="0">
                          <a:effectLst/>
                        </a:rPr>
                        <a:t>14th </a:t>
                      </a:r>
                      <a:r>
                        <a:rPr lang="sk-SK" sz="1200" b="1" dirty="0" err="1">
                          <a:effectLst/>
                        </a:rPr>
                        <a:t>century</a:t>
                      </a:r>
                      <a:r>
                        <a:rPr lang="sk-SK" sz="1200" dirty="0">
                          <a:effectLst/>
                        </a:rPr>
                        <a:t/>
                      </a:r>
                      <a:br>
                        <a:rPr lang="sk-SK" sz="1200" dirty="0">
                          <a:effectLst/>
                        </a:rPr>
                      </a:br>
                      <a:r>
                        <a:rPr lang="sk-SK" sz="1200" dirty="0" err="1">
                          <a:effectLst/>
                        </a:rPr>
                        <a:t>Bohemian</a:t>
                      </a:r>
                      <a:r>
                        <a:rPr lang="sk-SK" sz="1200" dirty="0">
                          <a:effectLst/>
                        </a:rPr>
                        <a:t> (</a:t>
                      </a:r>
                      <a:r>
                        <a:rPr lang="sk-SK" sz="1200" dirty="0" err="1">
                          <a:effectLst/>
                        </a:rPr>
                        <a:t>rhombic</a:t>
                      </a:r>
                      <a:r>
                        <a:rPr lang="sk-SK" sz="1200" dirty="0">
                          <a:effectLst/>
                        </a:rPr>
                        <a:t>)</a:t>
                      </a:r>
                    </a:p>
                  </a:txBody>
                  <a:tcPr marL="11673" marR="11673" marT="11673" marB="11673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 dirty="0">
                          <a:solidFill>
                            <a:srgbClr val="BF1D20"/>
                          </a:solidFill>
                          <a:effectLst/>
                          <a:hlinkClick r:id="rId7"/>
                        </a:rPr>
                        <a:t>2944</a:t>
                      </a:r>
                      <a:r>
                        <a:rPr lang="en-US" sz="1200" dirty="0">
                          <a:effectLst/>
                        </a:rPr>
                        <a:t> chants indexed by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 err="1">
                          <a:effectLst/>
                        </a:rPr>
                        <a:t>Lumír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Škvařil</a:t>
                      </a:r>
                      <a:endParaRPr lang="en-US" sz="1200" dirty="0">
                        <a:effectLst/>
                      </a:endParaRPr>
                    </a:p>
                  </a:txBody>
                  <a:tcPr marL="11673" marR="11673" marT="11673" marB="11673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uľ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787574"/>
              </p:ext>
            </p:extLst>
          </p:nvPr>
        </p:nvGraphicFramePr>
        <p:xfrm>
          <a:off x="395535" y="2780928"/>
          <a:ext cx="6696744" cy="754866"/>
        </p:xfrm>
        <a:graphic>
          <a:graphicData uri="http://schemas.openxmlformats.org/drawingml/2006/table">
            <a:tbl>
              <a:tblPr/>
              <a:tblGrid>
                <a:gridCol w="1656185"/>
                <a:gridCol w="2016224"/>
                <a:gridCol w="3024335"/>
              </a:tblGrid>
              <a:tr h="648072">
                <a:tc>
                  <a:txBody>
                    <a:bodyPr/>
                    <a:lstStyle/>
                    <a:p>
                      <a:r>
                        <a:rPr lang="sk-SK" sz="1200" b="1" u="sng" dirty="0">
                          <a:solidFill>
                            <a:srgbClr val="D43C3E"/>
                          </a:solidFill>
                          <a:effectLst/>
                          <a:hlinkClick r:id="rId8"/>
                        </a:rPr>
                        <a:t>CZ-R (</a:t>
                      </a:r>
                      <a:r>
                        <a:rPr lang="sk-SK" sz="1200" b="1" u="sng" dirty="0" err="1">
                          <a:solidFill>
                            <a:srgbClr val="D43C3E"/>
                          </a:solidFill>
                          <a:effectLst/>
                          <a:hlinkClick r:id="rId8"/>
                        </a:rPr>
                        <a:t>Rajhrad</a:t>
                      </a:r>
                      <a:r>
                        <a:rPr lang="sk-SK" sz="1200" b="1" u="sng" dirty="0">
                          <a:solidFill>
                            <a:srgbClr val="D43C3E"/>
                          </a:solidFill>
                          <a:effectLst/>
                          <a:hlinkClick r:id="rId8"/>
                        </a:rPr>
                        <a:t>) R 418</a:t>
                      </a:r>
                      <a:endParaRPr lang="sk-SK" sz="1200" b="1" dirty="0">
                        <a:effectLst/>
                      </a:endParaRPr>
                    </a:p>
                    <a:p>
                      <a:r>
                        <a:rPr lang="sk-SK" sz="1200" b="1" dirty="0" err="1">
                          <a:effectLst/>
                        </a:rPr>
                        <a:t>Graduale</a:t>
                      </a:r>
                      <a:r>
                        <a:rPr lang="sk-SK" sz="1200" dirty="0">
                          <a:effectLst/>
                        </a:rPr>
                        <a:t/>
                      </a:r>
                      <a:br>
                        <a:rPr lang="sk-SK" sz="1200" dirty="0">
                          <a:effectLst/>
                        </a:rPr>
                      </a:br>
                      <a:r>
                        <a:rPr lang="sk-SK" sz="1200" dirty="0" err="1">
                          <a:effectLst/>
                        </a:rPr>
                        <a:t>Břevnov</a:t>
                      </a:r>
                      <a:r>
                        <a:rPr lang="sk-SK" sz="1200" dirty="0">
                          <a:effectLst/>
                        </a:rPr>
                        <a:t> </a:t>
                      </a:r>
                      <a:r>
                        <a:rPr lang="sk-SK" sz="1200" dirty="0" err="1">
                          <a:effectLst/>
                        </a:rPr>
                        <a:t>monastery</a:t>
                      </a:r>
                      <a:r>
                        <a:rPr lang="sk-SK" sz="1200" dirty="0">
                          <a:effectLst/>
                        </a:rPr>
                        <a:t/>
                      </a:r>
                      <a:br>
                        <a:rPr lang="sk-SK" sz="1200" dirty="0">
                          <a:effectLst/>
                        </a:rPr>
                      </a:br>
                      <a:endParaRPr lang="sk-SK" sz="1200" dirty="0">
                        <a:effectLst/>
                      </a:endParaRPr>
                    </a:p>
                  </a:txBody>
                  <a:tcPr marL="11673" marR="11673" marT="11673" marB="116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effectLst/>
                        </a:rPr>
                        <a:t>12th century</a:t>
                      </a:r>
                      <a:r>
                        <a:rPr lang="en-US" sz="1200" dirty="0">
                          <a:effectLst/>
                        </a:rPr>
                        <a:t/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German </a:t>
                      </a:r>
                      <a:r>
                        <a:rPr lang="en-US" sz="1200" dirty="0" err="1">
                          <a:effectLst/>
                        </a:rPr>
                        <a:t>adiastematic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Neumes</a:t>
                      </a:r>
                      <a:endParaRPr lang="en-US" sz="1200" dirty="0">
                        <a:effectLst/>
                      </a:endParaRPr>
                    </a:p>
                  </a:txBody>
                  <a:tcPr marL="11673" marR="11673" marT="11673" marB="116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 dirty="0">
                          <a:solidFill>
                            <a:srgbClr val="BF1D20"/>
                          </a:solidFill>
                          <a:effectLst/>
                          <a:hlinkClick r:id="rId9"/>
                        </a:rPr>
                        <a:t>1724</a:t>
                      </a:r>
                      <a:r>
                        <a:rPr lang="en-US" sz="1200" dirty="0">
                          <a:effectLst/>
                        </a:rPr>
                        <a:t> chants indexed by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Eva </a:t>
                      </a:r>
                      <a:r>
                        <a:rPr lang="en-US" sz="1200" dirty="0" err="1">
                          <a:effectLst/>
                        </a:rPr>
                        <a:t>Vergosová</a:t>
                      </a:r>
                      <a:endParaRPr lang="en-US" sz="1200" dirty="0">
                        <a:effectLst/>
                      </a:endParaRPr>
                    </a:p>
                  </a:txBody>
                  <a:tcPr marL="11673" marR="11673" marT="11673" marB="116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uľ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430569"/>
              </p:ext>
            </p:extLst>
          </p:nvPr>
        </p:nvGraphicFramePr>
        <p:xfrm>
          <a:off x="395536" y="3573016"/>
          <a:ext cx="6696744" cy="754866"/>
        </p:xfrm>
        <a:graphic>
          <a:graphicData uri="http://schemas.openxmlformats.org/drawingml/2006/table">
            <a:tbl>
              <a:tblPr/>
              <a:tblGrid>
                <a:gridCol w="1728192"/>
                <a:gridCol w="2016224"/>
                <a:gridCol w="2952328"/>
              </a:tblGrid>
              <a:tr h="610850">
                <a:tc>
                  <a:txBody>
                    <a:bodyPr/>
                    <a:lstStyle/>
                    <a:p>
                      <a:r>
                        <a:rPr lang="sk-SK" sz="1200" b="1" u="sng" dirty="0">
                          <a:solidFill>
                            <a:srgbClr val="D43C3E"/>
                          </a:solidFill>
                          <a:effectLst/>
                          <a:hlinkClick r:id="rId10"/>
                        </a:rPr>
                        <a:t>CZ-R (</a:t>
                      </a:r>
                      <a:r>
                        <a:rPr lang="sk-SK" sz="1200" b="1" u="sng" dirty="0" err="1">
                          <a:solidFill>
                            <a:srgbClr val="D43C3E"/>
                          </a:solidFill>
                          <a:effectLst/>
                          <a:hlinkClick r:id="rId10"/>
                        </a:rPr>
                        <a:t>Rajhrad</a:t>
                      </a:r>
                      <a:r>
                        <a:rPr lang="sk-SK" sz="1200" b="1" u="sng" dirty="0">
                          <a:solidFill>
                            <a:srgbClr val="D43C3E"/>
                          </a:solidFill>
                          <a:effectLst/>
                          <a:hlinkClick r:id="rId10"/>
                        </a:rPr>
                        <a:t>) R 396</a:t>
                      </a:r>
                      <a:endParaRPr lang="sk-SK" sz="1200" b="1" dirty="0">
                        <a:effectLst/>
                      </a:endParaRPr>
                    </a:p>
                    <a:p>
                      <a:r>
                        <a:rPr lang="sk-SK" sz="1200" b="1" dirty="0" err="1">
                          <a:effectLst/>
                        </a:rPr>
                        <a:t>Missale</a:t>
                      </a:r>
                      <a:r>
                        <a:rPr lang="sk-SK" sz="1200" dirty="0">
                          <a:effectLst/>
                        </a:rPr>
                        <a:t/>
                      </a:r>
                      <a:br>
                        <a:rPr lang="sk-SK" sz="1200" dirty="0">
                          <a:effectLst/>
                        </a:rPr>
                      </a:br>
                      <a:r>
                        <a:rPr lang="sk-SK" sz="1200" dirty="0" err="1">
                          <a:effectLst/>
                        </a:rPr>
                        <a:t>Rajhrad</a:t>
                      </a:r>
                      <a:r>
                        <a:rPr lang="sk-SK" sz="1200" dirty="0">
                          <a:effectLst/>
                        </a:rPr>
                        <a:t/>
                      </a:r>
                      <a:br>
                        <a:rPr lang="sk-SK" sz="1200" dirty="0">
                          <a:effectLst/>
                        </a:rPr>
                      </a:br>
                      <a:endParaRPr lang="sk-SK" sz="1200" dirty="0">
                        <a:effectLst/>
                      </a:endParaRPr>
                    </a:p>
                  </a:txBody>
                  <a:tcPr marL="11673" marR="11673" marT="11673" marB="116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200" b="1" dirty="0">
                          <a:effectLst/>
                        </a:rPr>
                        <a:t>13th </a:t>
                      </a:r>
                      <a:r>
                        <a:rPr lang="sk-SK" sz="1200" b="1" dirty="0" err="1">
                          <a:effectLst/>
                        </a:rPr>
                        <a:t>century</a:t>
                      </a:r>
                      <a:r>
                        <a:rPr lang="sk-SK" sz="1200" dirty="0">
                          <a:effectLst/>
                        </a:rPr>
                        <a:t/>
                      </a:r>
                      <a:br>
                        <a:rPr lang="sk-SK" sz="1200" dirty="0">
                          <a:effectLst/>
                        </a:rPr>
                      </a:br>
                      <a:endParaRPr lang="sk-SK" sz="1200" dirty="0">
                        <a:effectLst/>
                      </a:endParaRPr>
                    </a:p>
                  </a:txBody>
                  <a:tcPr marL="11673" marR="11673" marT="11673" marB="116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 dirty="0">
                          <a:solidFill>
                            <a:srgbClr val="BF1D20"/>
                          </a:solidFill>
                          <a:effectLst/>
                          <a:hlinkClick r:id="rId11"/>
                        </a:rPr>
                        <a:t>1013</a:t>
                      </a:r>
                      <a:r>
                        <a:rPr lang="en-US" sz="1200" dirty="0">
                          <a:effectLst/>
                        </a:rPr>
                        <a:t> chants indexed by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Petr </a:t>
                      </a:r>
                      <a:r>
                        <a:rPr lang="en-US" sz="1200" dirty="0" err="1">
                          <a:effectLst/>
                        </a:rPr>
                        <a:t>Tříletý</a:t>
                      </a:r>
                      <a:r>
                        <a:rPr lang="en-US" sz="1200" dirty="0">
                          <a:effectLst/>
                        </a:rPr>
                        <a:t/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Eva </a:t>
                      </a:r>
                      <a:r>
                        <a:rPr lang="en-US" sz="1200" dirty="0" err="1">
                          <a:effectLst/>
                        </a:rPr>
                        <a:t>Vergosová</a:t>
                      </a:r>
                      <a:endParaRPr lang="en-US" sz="1200" dirty="0">
                        <a:effectLst/>
                      </a:endParaRPr>
                    </a:p>
                  </a:txBody>
                  <a:tcPr marL="11673" marR="11673" marT="11673" marB="116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uľ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184328"/>
              </p:ext>
            </p:extLst>
          </p:nvPr>
        </p:nvGraphicFramePr>
        <p:xfrm>
          <a:off x="395535" y="4437112"/>
          <a:ext cx="6840762" cy="864096"/>
        </p:xfrm>
        <a:graphic>
          <a:graphicData uri="http://schemas.openxmlformats.org/drawingml/2006/table">
            <a:tbl>
              <a:tblPr/>
              <a:tblGrid>
                <a:gridCol w="1728193"/>
                <a:gridCol w="2088232"/>
                <a:gridCol w="3024337"/>
              </a:tblGrid>
              <a:tr h="864096">
                <a:tc>
                  <a:txBody>
                    <a:bodyPr/>
                    <a:lstStyle/>
                    <a:p>
                      <a:r>
                        <a:rPr lang="sk-SK" sz="1200" b="1" u="none" strike="noStrike" dirty="0" err="1">
                          <a:solidFill>
                            <a:srgbClr val="BF1D20"/>
                          </a:solidFill>
                          <a:effectLst/>
                          <a:hlinkClick r:id="rId12"/>
                        </a:rPr>
                        <a:t>CZ-Bm</a:t>
                      </a:r>
                      <a:r>
                        <a:rPr lang="sk-SK" sz="1200" b="1" u="none" strike="noStrike" dirty="0">
                          <a:solidFill>
                            <a:srgbClr val="BF1D20"/>
                          </a:solidFill>
                          <a:effectLst/>
                          <a:hlinkClick r:id="rId12"/>
                        </a:rPr>
                        <a:t> (Brno) A 7115</a:t>
                      </a:r>
                      <a:endParaRPr lang="sk-SK" sz="1200" b="1" dirty="0">
                        <a:effectLst/>
                      </a:endParaRPr>
                    </a:p>
                    <a:p>
                      <a:r>
                        <a:rPr lang="sk-SK" sz="1200" b="1" dirty="0" err="1">
                          <a:effectLst/>
                        </a:rPr>
                        <a:t>Missale</a:t>
                      </a:r>
                      <a:r>
                        <a:rPr lang="sk-SK" sz="1200" dirty="0">
                          <a:effectLst/>
                        </a:rPr>
                        <a:t/>
                      </a:r>
                      <a:br>
                        <a:rPr lang="sk-SK" sz="1200" dirty="0">
                          <a:effectLst/>
                        </a:rPr>
                      </a:br>
                      <a:r>
                        <a:rPr lang="sk-SK" sz="1200" dirty="0">
                          <a:effectLst/>
                        </a:rPr>
                        <a:t/>
                      </a:r>
                      <a:br>
                        <a:rPr lang="sk-SK" sz="1200" dirty="0">
                          <a:effectLst/>
                        </a:rPr>
                      </a:br>
                      <a:endParaRPr lang="sk-SK" sz="1200" dirty="0">
                        <a:effectLst/>
                      </a:endParaRPr>
                    </a:p>
                  </a:txBody>
                  <a:tcPr marL="11673" marR="11673" marT="11673" marB="116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effectLst/>
                        </a:rPr>
                        <a:t>13th century</a:t>
                      </a:r>
                      <a:r>
                        <a:rPr lang="en-US" sz="1200" dirty="0">
                          <a:effectLst/>
                        </a:rPr>
                        <a:t/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German </a:t>
                      </a:r>
                      <a:r>
                        <a:rPr lang="en-US" sz="1200" dirty="0" err="1">
                          <a:effectLst/>
                        </a:rPr>
                        <a:t>adiastematic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Neumes</a:t>
                      </a:r>
                      <a:endParaRPr lang="en-US" sz="1200" dirty="0">
                        <a:effectLst/>
                      </a:endParaRPr>
                    </a:p>
                  </a:txBody>
                  <a:tcPr marL="11673" marR="11673" marT="11673" marB="116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 dirty="0">
                          <a:solidFill>
                            <a:srgbClr val="BF1D20"/>
                          </a:solidFill>
                          <a:effectLst/>
                          <a:hlinkClick r:id="rId13"/>
                        </a:rPr>
                        <a:t>745</a:t>
                      </a:r>
                      <a:r>
                        <a:rPr lang="en-US" sz="1200" dirty="0">
                          <a:effectLst/>
                        </a:rPr>
                        <a:t> chants indexed by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Eva </a:t>
                      </a:r>
                      <a:r>
                        <a:rPr lang="en-US" sz="1200" dirty="0" err="1">
                          <a:effectLst/>
                        </a:rPr>
                        <a:t>Vergosová</a:t>
                      </a:r>
                      <a:endParaRPr lang="en-US" sz="1200" dirty="0">
                        <a:effectLst/>
                      </a:endParaRPr>
                    </a:p>
                  </a:txBody>
                  <a:tcPr marL="11673" marR="11673" marT="11673" marB="116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uľ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085660"/>
              </p:ext>
            </p:extLst>
          </p:nvPr>
        </p:nvGraphicFramePr>
        <p:xfrm>
          <a:off x="323529" y="5301208"/>
          <a:ext cx="5760639" cy="1152127"/>
        </p:xfrm>
        <a:graphic>
          <a:graphicData uri="http://schemas.openxmlformats.org/drawingml/2006/table">
            <a:tbl>
              <a:tblPr/>
              <a:tblGrid>
                <a:gridCol w="1920213"/>
                <a:gridCol w="1920213"/>
                <a:gridCol w="1920213"/>
              </a:tblGrid>
              <a:tr h="1152127">
                <a:tc>
                  <a:txBody>
                    <a:bodyPr/>
                    <a:lstStyle/>
                    <a:p>
                      <a:r>
                        <a:rPr lang="sk-SK" sz="1200" b="1" u="none" strike="noStrike" dirty="0" err="1">
                          <a:solidFill>
                            <a:srgbClr val="BF1D20"/>
                          </a:solidFill>
                          <a:effectLst/>
                          <a:hlinkClick r:id="rId14"/>
                        </a:rPr>
                        <a:t>CZ-OLu</a:t>
                      </a:r>
                      <a:r>
                        <a:rPr lang="sk-SK" sz="1200" b="1" u="none" strike="noStrike" dirty="0">
                          <a:solidFill>
                            <a:srgbClr val="BF1D20"/>
                          </a:solidFill>
                          <a:effectLst/>
                          <a:hlinkClick r:id="rId14"/>
                        </a:rPr>
                        <a:t> (Olomouc) M III 6</a:t>
                      </a:r>
                      <a:endParaRPr lang="sk-SK" sz="1200" b="1" dirty="0">
                        <a:effectLst/>
                      </a:endParaRPr>
                    </a:p>
                    <a:p>
                      <a:r>
                        <a:rPr lang="sk-SK" sz="1200" b="1" dirty="0" err="1">
                          <a:effectLst/>
                        </a:rPr>
                        <a:t>Missale</a:t>
                      </a:r>
                      <a:r>
                        <a:rPr lang="sk-SK" sz="1200" dirty="0">
                          <a:effectLst/>
                        </a:rPr>
                        <a:t/>
                      </a:r>
                      <a:br>
                        <a:rPr lang="sk-SK" sz="1200" dirty="0">
                          <a:effectLst/>
                        </a:rPr>
                      </a:br>
                      <a:r>
                        <a:rPr lang="sk-SK" sz="1200" dirty="0" err="1">
                          <a:effectLst/>
                        </a:rPr>
                        <a:t>Moravia</a:t>
                      </a:r>
                      <a:r>
                        <a:rPr lang="sk-SK" sz="1200" dirty="0">
                          <a:effectLst/>
                        </a:rPr>
                        <a:t/>
                      </a:r>
                      <a:br>
                        <a:rPr lang="sk-SK" sz="1200" dirty="0">
                          <a:effectLst/>
                        </a:rPr>
                      </a:br>
                      <a:endParaRPr lang="sk-SK" sz="1200" dirty="0">
                        <a:effectLst/>
                      </a:endParaRPr>
                    </a:p>
                  </a:txBody>
                  <a:tcPr marL="11673" marR="11673" marT="11673" marB="116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200" b="1">
                          <a:effectLst/>
                        </a:rPr>
                        <a:t>15th century</a:t>
                      </a:r>
                      <a:r>
                        <a:rPr lang="sk-SK" sz="1200">
                          <a:effectLst/>
                        </a:rPr>
                        <a:t/>
                      </a:r>
                      <a:br>
                        <a:rPr lang="sk-SK" sz="1200">
                          <a:effectLst/>
                        </a:rPr>
                      </a:br>
                      <a:endParaRPr lang="sk-SK" sz="1200">
                        <a:effectLst/>
                      </a:endParaRPr>
                    </a:p>
                  </a:txBody>
                  <a:tcPr marL="11673" marR="11673" marT="11673" marB="116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 dirty="0">
                          <a:solidFill>
                            <a:srgbClr val="BF1D20"/>
                          </a:solidFill>
                          <a:effectLst/>
                          <a:hlinkClick r:id="rId15"/>
                        </a:rPr>
                        <a:t>479</a:t>
                      </a:r>
                      <a:r>
                        <a:rPr lang="en-US" sz="1200" dirty="0">
                          <a:effectLst/>
                        </a:rPr>
                        <a:t> chants indexed by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Eva </a:t>
                      </a:r>
                      <a:r>
                        <a:rPr lang="en-US" sz="1200" dirty="0" err="1">
                          <a:effectLst/>
                        </a:rPr>
                        <a:t>Vergosová</a:t>
                      </a:r>
                      <a:endParaRPr lang="en-US" sz="1200" dirty="0">
                        <a:effectLst/>
                      </a:endParaRPr>
                    </a:p>
                  </a:txBody>
                  <a:tcPr marL="11673" marR="11673" marT="11673" marB="116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6" t="9080" r="63297" b="3393"/>
          <a:stretch/>
        </p:blipFill>
        <p:spPr>
          <a:xfrm rot="5400000">
            <a:off x="5686744" y="3358086"/>
            <a:ext cx="2500402" cy="444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50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9512" y="490586"/>
            <a:ext cx="8424936" cy="190821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sk-SK" sz="1800" b="1" i="0" u="none" strike="noStrike" cap="none" normalizeH="0" baseline="0" dirty="0" smtClean="0">
              <a:ln>
                <a:noFill/>
              </a:ln>
              <a:solidFill>
                <a:srgbClr val="323232"/>
              </a:solidFill>
              <a:effectLst/>
              <a:latin typeface="Myriad Pro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2000" b="1" i="0" u="none" strike="noStrike" cap="none" normalizeH="0" baseline="0" dirty="0" err="1" smtClean="0">
                <a:ln>
                  <a:noFill/>
                </a:ln>
                <a:solidFill>
                  <a:srgbClr val="32323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Plainchant</a:t>
            </a:r>
            <a:r>
              <a:rPr kumimoji="0" lang="sk-SK" altLang="sk-SK" sz="2000" b="1" i="0" u="none" strike="noStrike" cap="none" normalizeH="0" baseline="0" dirty="0" smtClean="0">
                <a:ln>
                  <a:noFill/>
                </a:ln>
                <a:solidFill>
                  <a:srgbClr val="32323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sk-SK" altLang="sk-SK" sz="2000" b="1" i="0" u="none" strike="noStrike" cap="none" normalizeH="0" baseline="0" dirty="0" err="1" smtClean="0">
                <a:ln>
                  <a:noFill/>
                </a:ln>
                <a:solidFill>
                  <a:srgbClr val="32323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sources</a:t>
            </a:r>
            <a:r>
              <a:rPr kumimoji="0" lang="sk-SK" altLang="sk-SK" sz="2000" b="1" i="0" u="none" strike="noStrike" cap="none" normalizeH="0" baseline="0" dirty="0" smtClean="0">
                <a:ln>
                  <a:noFill/>
                </a:ln>
                <a:solidFill>
                  <a:srgbClr val="32323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kumimoji="0" lang="sk-SK" altLang="sk-SK" sz="2000" b="1" i="0" u="none" strike="noStrike" cap="none" normalizeH="0" baseline="0" dirty="0" err="1" smtClean="0">
                <a:ln>
                  <a:noFill/>
                </a:ln>
                <a:solidFill>
                  <a:srgbClr val="32323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Poland</a:t>
            </a:r>
            <a:r>
              <a:rPr kumimoji="0" lang="sk-SK" altLang="sk-SK" sz="2000" b="1" i="0" u="none" strike="noStrike" cap="none" normalizeH="0" baseline="0" dirty="0" smtClean="0">
                <a:ln>
                  <a:noFill/>
                </a:ln>
                <a:solidFill>
                  <a:srgbClr val="32323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kumimoji="0" lang="sk-SK" altLang="sk-SK" sz="2000" b="1" i="0" u="none" strike="noStrike" cap="none" normalizeH="0" baseline="0" dirty="0" err="1" smtClean="0">
                <a:ln>
                  <a:noFill/>
                </a:ln>
                <a:solidFill>
                  <a:srgbClr val="32323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Cantus</a:t>
            </a:r>
            <a:r>
              <a:rPr kumimoji="0" lang="sk-SK" altLang="sk-SK" sz="2000" b="1" i="0" u="none" strike="noStrike" cap="none" normalizeH="0" baseline="0" dirty="0" smtClean="0">
                <a:ln>
                  <a:noFill/>
                </a:ln>
                <a:solidFill>
                  <a:srgbClr val="32323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sk-SK" altLang="sk-SK" sz="2000" b="1" i="0" u="none" strike="noStrike" cap="none" normalizeH="0" baseline="0" dirty="0" err="1" smtClean="0">
                <a:ln>
                  <a:noFill/>
                </a:ln>
                <a:solidFill>
                  <a:srgbClr val="32323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Planus</a:t>
            </a:r>
            <a:r>
              <a:rPr kumimoji="0" lang="sk-SK" altLang="sk-SK" sz="2000" b="1" i="0" u="none" strike="noStrike" cap="none" normalizeH="0" baseline="0" dirty="0" smtClean="0">
                <a:ln>
                  <a:noFill/>
                </a:ln>
                <a:solidFill>
                  <a:srgbClr val="32323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kumimoji="0" lang="sk-SK" altLang="sk-SK" sz="2000" b="1" i="0" u="none" strike="noStrike" cap="none" normalizeH="0" baseline="0" dirty="0" err="1" smtClean="0">
                <a:ln>
                  <a:noFill/>
                </a:ln>
                <a:solidFill>
                  <a:srgbClr val="32323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Polonia</a:t>
            </a:r>
            <a:endParaRPr kumimoji="0" lang="sk-SK" altLang="sk-SK" sz="2000" b="1" i="0" u="none" strike="noStrike" cap="none" normalizeH="0" baseline="0" dirty="0" smtClean="0">
              <a:ln>
                <a:noFill/>
              </a:ln>
              <a:solidFill>
                <a:srgbClr val="32323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sk-SK" sz="2000" dirty="0">
                <a:hlinkClick r:id="rId2"/>
              </a:rPr>
              <a:t>http://cantus.edu.pl/</a:t>
            </a:r>
            <a:r>
              <a:rPr kumimoji="0" lang="sk-SK" altLang="sk-SK" sz="2000" b="0" i="0" u="none" strike="noStrike" cap="none" normalizeH="0" baseline="0" dirty="0" smtClean="0">
                <a:ln>
                  <a:noFill/>
                </a:ln>
                <a:solidFill>
                  <a:srgbClr val="32323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2000" b="0" i="0" u="none" strike="noStrike" cap="none" normalizeH="0" baseline="0" dirty="0" smtClean="0">
                <a:ln>
                  <a:noFill/>
                </a:ln>
                <a:solidFill>
                  <a:srgbClr val="32323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- 62 rukopisov a tlačí, 23.418 spevov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/>
            </a:r>
            <a:br>
              <a:rPr kumimoji="0" lang="sk-SK" altLang="sk-SK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</a:br>
            <a:endParaRPr kumimoji="0" lang="sk-SK" altLang="sk-SK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3" t="5783" r="43188" b="2733"/>
          <a:stretch/>
        </p:blipFill>
        <p:spPr>
          <a:xfrm rot="5400000">
            <a:off x="3413209" y="1419439"/>
            <a:ext cx="4582049" cy="557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34664"/>
      </p:ext>
    </p:extLst>
  </p:cSld>
  <p:clrMapOvr>
    <a:masterClrMapping/>
  </p:clrMapOvr>
</p:sld>
</file>

<file path=ppt/theme/theme1.xml><?xml version="1.0" encoding="utf-8"?>
<a:theme xmlns:a="http://schemas.openxmlformats.org/drawingml/2006/main" name="Kompozitné">
  <a:themeElements>
    <a:clrScheme name="Kompozitné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Kompozitné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mpozitné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1130</TotalTime>
  <Words>1129</Words>
  <Application>Microsoft Office PowerPoint</Application>
  <PresentationFormat>Prezentácia na obrazovke (4:3)</PresentationFormat>
  <Paragraphs>381</Paragraphs>
  <Slides>30</Slides>
  <Notes>1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30</vt:i4>
      </vt:variant>
    </vt:vector>
  </HeadingPairs>
  <TitlesOfParts>
    <vt:vector size="31" baseType="lpstr">
      <vt:lpstr>Kompozitné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   Image galleries – digitálna kópia fólia s odkazom na spev</vt:lpstr>
      <vt:lpstr>Prezentácia programu PowerPoint</vt:lpstr>
      <vt:lpstr>Prezentácia programu PowerPoint</vt:lpstr>
      <vt:lpstr>Prezentácia programu PowerPoint</vt:lpstr>
      <vt:lpstr>Prezentácia programu PowerPoint</vt:lpstr>
      <vt:lpstr>GNA 3 (spolu 32 signatúr): http://www.oeaw.ac.at/kmf/cvp/) http://www.oeaw.ac.at/kmf/cvp/fragmentphp/fragmente/signaturGET.php?Signatur=sn26414 </vt:lpstr>
      <vt:lpstr>Ďakujem za pozornosť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VESELOVSKÁ, Eva Stredoveké notované fragmenty na Slovensku.  Cantus Planus in Slovacia Ústav hudobnej vedy SAV, Dúbravska cesta 9, 841 04 Bratislava</dc:title>
  <dc:creator>eva</dc:creator>
  <cp:lastModifiedBy>Asus</cp:lastModifiedBy>
  <cp:revision>74</cp:revision>
  <dcterms:created xsi:type="dcterms:W3CDTF">2013-03-18T20:42:32Z</dcterms:created>
  <dcterms:modified xsi:type="dcterms:W3CDTF">2020-05-20T12:41:07Z</dcterms:modified>
</cp:coreProperties>
</file>