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9" r:id="rId10"/>
    <p:sldId id="263" r:id="rId11"/>
    <p:sldId id="264" r:id="rId12"/>
    <p:sldId id="266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6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36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60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037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7345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807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367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82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971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95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0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71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44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41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02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80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52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5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475A9-37FF-441D-869F-91D2FEAA189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8D4FC-D0C4-41CF-834F-B2309C3A4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804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cz/books?id=NMDCTPMKXj0C&amp;pg=PR14&amp;lpg=PR14&amp;dq=reicha+requiem+notes&amp;source=bl&amp;ots=n82nyb5UdN&amp;sig=ACfU3U073z4Nk84S5gMbb3FU2XGi4WK9VA&amp;hl=cs&amp;sa=X&amp;ved=2ahUKEwj7q-fhkePoAhXR4KQKHSTNAr0Q6AEwD3oECAsQLA#v=onepage&amp;q&amp;f=false" TargetMode="External"/><Relationship Id="rId2" Type="http://schemas.openxmlformats.org/officeDocument/2006/relationships/hyperlink" Target="https://www.youtube.com/watch?v=rF2tQoaVQR4&amp;list=OLAK5uy_knw8bvfFrjr47TO2kuMvB30nCJKoO_Uuw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yhudebnislovnik.cz/slovnik/index.php?option=com_mdictionary&amp;task=record.record_detail&amp;id=1002937" TargetMode="External"/><Relationship Id="rId2" Type="http://schemas.openxmlformats.org/officeDocument/2006/relationships/hyperlink" Target="https://www.ceskyhudebnislovnik.cz/slovnik/index.php?option=com_mdictionary&amp;task=record.record_detail&amp;id=422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ceskyhudebnislovnik.cz/slovnik/index.php?option=com_mdictionary&amp;task=record.record_print&amp;tmpl=component&amp;id=4223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4BC83-8340-4B3E-9CEF-CAB787B11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7291" y="2469822"/>
            <a:ext cx="6724452" cy="1775430"/>
          </a:xfrm>
        </p:spPr>
        <p:txBody>
          <a:bodyPr>
            <a:normAutofit/>
          </a:bodyPr>
          <a:lstStyle/>
          <a:p>
            <a:r>
              <a:rPr lang="cs-CZ" dirty="0"/>
              <a:t>Antonín </a:t>
            </a:r>
            <a:r>
              <a:rPr lang="cs-CZ" dirty="0" err="1"/>
              <a:t>Rejcha</a:t>
            </a:r>
            <a:r>
              <a:rPr lang="cs-CZ" dirty="0"/>
              <a:t>    </a:t>
            </a:r>
            <a:br>
              <a:rPr lang="cs-CZ" dirty="0"/>
            </a:br>
            <a:r>
              <a:rPr lang="cs-CZ" dirty="0"/>
              <a:t>	- Requiem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C20317-B96C-43BD-AF77-5BB5E5173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7023" y="5976592"/>
            <a:ext cx="5839325" cy="600959"/>
          </a:xfrm>
        </p:spPr>
        <p:txBody>
          <a:bodyPr>
            <a:normAutofit/>
          </a:bodyPr>
          <a:lstStyle/>
          <a:p>
            <a:r>
              <a:rPr lang="cs-CZ" dirty="0"/>
              <a:t>Bc. Lucie Kovářová</a:t>
            </a:r>
            <a:r>
              <a:rPr lang="cs-CZ"/>
              <a:t>, 448589</a:t>
            </a:r>
            <a:endParaRPr lang="cs-CZ" dirty="0"/>
          </a:p>
        </p:txBody>
      </p:sp>
      <p:pic>
        <p:nvPicPr>
          <p:cNvPr id="5" name="Obrázek 4" descr="Obsah obrázku text, kniha, muž, staré&#10;&#10;Popis byl vytvořen automaticky">
            <a:extLst>
              <a:ext uri="{FF2B5EF4-FFF2-40B4-BE49-F238E27FC236}">
                <a16:creationId xmlns:a16="http://schemas.microsoft.com/office/drawing/2014/main" id="{0E6C6096-9EAC-422B-9172-E8C058B2BA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97" b="-1"/>
          <a:stretch/>
        </p:blipFill>
        <p:spPr>
          <a:xfrm>
            <a:off x="785968" y="682387"/>
            <a:ext cx="4521323" cy="5147149"/>
          </a:xfrm>
          <a:prstGeom prst="rect">
            <a:avLst/>
          </a:prstGeom>
          <a:ln w="190500" cap="sq">
            <a:solidFill>
              <a:srgbClr val="FFFFFF"/>
            </a:solidFill>
            <a:miter lim="800000"/>
          </a:ln>
          <a:effectLst>
            <a:outerShdw blurRad="54991" dist="17780" dir="5400000" algn="ctr" rotWithShape="0">
              <a:schemeClr val="bg1"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</p:pic>
    </p:spTree>
    <p:extLst>
      <p:ext uri="{BB962C8B-B14F-4D97-AF65-F5344CB8AC3E}">
        <p14:creationId xmlns:p14="http://schemas.microsoft.com/office/powerpoint/2010/main" val="1882408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504926-A4A1-4B73-9A0E-77414A8D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991"/>
            <a:ext cx="10515600" cy="766091"/>
          </a:xfrm>
        </p:spPr>
        <p:txBody>
          <a:bodyPr/>
          <a:lstStyle/>
          <a:p>
            <a:r>
              <a:rPr lang="cs-CZ" dirty="0" err="1">
                <a:solidFill>
                  <a:srgbClr val="FFC000"/>
                </a:solidFill>
              </a:rPr>
              <a:t>Missa</a:t>
            </a:r>
            <a:r>
              <a:rPr lang="cs-CZ" dirty="0">
                <a:solidFill>
                  <a:srgbClr val="FFC000"/>
                </a:solidFill>
              </a:rPr>
              <a:t> pro </a:t>
            </a:r>
            <a:r>
              <a:rPr lang="cs-CZ" dirty="0" err="1">
                <a:solidFill>
                  <a:srgbClr val="FFC000"/>
                </a:solidFill>
              </a:rPr>
              <a:t>defunctis</a:t>
            </a:r>
            <a:r>
              <a:rPr lang="cs-CZ" dirty="0">
                <a:solidFill>
                  <a:srgbClr val="FFC000"/>
                </a:solidFill>
              </a:rPr>
              <a:t>. Requiem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C422A7-4B68-48DC-A67F-F4D30514D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1216"/>
            <a:ext cx="10515600" cy="5428793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Vídeň -1802-08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 uložen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Bibliothèque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France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titulní straně používá oba názvy: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Missa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defunctis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Requiem.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první straně je uvedeno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Missa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defunctis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Requiem byl dlouho považován za ztracený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dílo není datované, nemá opusové číslo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skladba není celá, chybí závěrečná fuga a několik taktů orchestrální části</a:t>
            </a:r>
          </a:p>
          <a:p>
            <a:pPr marL="1828800" lvl="4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podařilo se dílo rekonstruovat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některé opravy jsou vyřešené přelepením nového papíru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rekonstrukce díla byla provedena 12. února 1986, s největší pravděpodobností jako světová premiéra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Stanislav Ondráček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rekonstruoval Requiem, upravoval i jiné Rejchovy skladby, např. Leonoru, Nový Žalm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Goodman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(nar. 1960)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zasloužila se o uvedení Requiem v Kalifornii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tímto dílem se zabývala již ve své disertační práci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13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293054-5E30-40EE-B1CF-CF99D487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5" y="254525"/>
            <a:ext cx="11180190" cy="6429080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effectLst/>
              </a:rPr>
              <a:t>Requiem:</a:t>
            </a: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dirty="0">
                <a:effectLst/>
              </a:rPr>
              <a:t> sborové části mají většinou homofonní sazbu</a:t>
            </a: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dirty="0">
                <a:effectLst/>
              </a:rPr>
              <a:t> vokální sólo je použito pouze v Tuba </a:t>
            </a:r>
            <a:r>
              <a:rPr lang="cs-CZ" dirty="0" err="1">
                <a:effectLst/>
              </a:rPr>
              <a:t>mirum</a:t>
            </a:r>
            <a:r>
              <a:rPr lang="cs-CZ" dirty="0">
                <a:effectLst/>
              </a:rPr>
              <a:t> (tenor) a </a:t>
            </a:r>
            <a:r>
              <a:rPr lang="cs-CZ" dirty="0" err="1">
                <a:effectLst/>
              </a:rPr>
              <a:t>Benedictus</a:t>
            </a:r>
            <a:r>
              <a:rPr lang="cs-CZ" dirty="0">
                <a:effectLst/>
              </a:rPr>
              <a:t> (soprán), </a:t>
            </a: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dirty="0">
                <a:effectLst/>
              </a:rPr>
              <a:t> využití - instrumentačních efektů (např. tři trubky v Tuba </a:t>
            </a:r>
            <a:r>
              <a:rPr lang="cs-CZ" dirty="0" err="1">
                <a:effectLst/>
              </a:rPr>
              <a:t>mirum</a:t>
            </a:r>
            <a:r>
              <a:rPr lang="cs-CZ" dirty="0">
                <a:effectLst/>
              </a:rPr>
              <a:t>)</a:t>
            </a:r>
          </a:p>
          <a:p>
            <a:pPr marL="457200" lvl="1" indent="0">
              <a:buNone/>
            </a:pPr>
            <a:r>
              <a:rPr lang="cs-CZ" dirty="0">
                <a:effectLst/>
              </a:rPr>
              <a:t>	        -  v  překvapivých harmonických modulacích,  uplatnění </a:t>
            </a:r>
            <a:r>
              <a:rPr lang="cs-CZ" dirty="0" err="1">
                <a:effectLst/>
              </a:rPr>
              <a:t>mimotonálních</a:t>
            </a:r>
            <a:r>
              <a:rPr lang="cs-CZ" dirty="0">
                <a:effectLst/>
              </a:rPr>
              <a:t> funkcí</a:t>
            </a: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dirty="0">
                <a:effectLst/>
              </a:rPr>
              <a:t> fuga se nachází v částech Kyrie, </a:t>
            </a:r>
            <a:r>
              <a:rPr lang="cs-CZ" dirty="0" err="1">
                <a:effectLst/>
              </a:rPr>
              <a:t>Quam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olim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Abrahae</a:t>
            </a:r>
            <a:r>
              <a:rPr lang="cs-CZ" dirty="0">
                <a:effectLst/>
              </a:rPr>
              <a:t>, </a:t>
            </a:r>
            <a:r>
              <a:rPr lang="cs-CZ" dirty="0" err="1">
                <a:effectLst/>
              </a:rPr>
              <a:t>Hosanna</a:t>
            </a:r>
            <a:r>
              <a:rPr lang="cs-CZ" dirty="0">
                <a:effectLst/>
              </a:rPr>
              <a:t>, Requiem </a:t>
            </a:r>
            <a:r>
              <a:rPr lang="cs-CZ" dirty="0" err="1">
                <a:effectLst/>
              </a:rPr>
              <a:t>aeternam</a:t>
            </a:r>
            <a:r>
              <a:rPr lang="cs-CZ" dirty="0">
                <a:effectLst/>
              </a:rPr>
              <a:t> a v části </a:t>
            </a:r>
            <a:r>
              <a:rPr lang="cs-CZ" dirty="0" err="1">
                <a:effectLst/>
              </a:rPr>
              <a:t>Cum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sanctis</a:t>
            </a:r>
            <a:r>
              <a:rPr lang="cs-CZ" dirty="0">
                <a:effectLst/>
              </a:rPr>
              <a:t>. </a:t>
            </a: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v</a:t>
            </a:r>
            <a:r>
              <a:rPr lang="cs-CZ" dirty="0">
                <a:effectLst/>
              </a:rPr>
              <a:t> orchestru tvoří hlavní složku smyčcové nástroje, dechové nástroje vyvažují jejich zvuk - jsou použity ve vypjatých 								momentech či se zvukomalebným účinkem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Obsazení: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Vokální – sólisté – S, A, T, B  </a:t>
            </a:r>
          </a:p>
          <a:p>
            <a:pPr marL="457200" lvl="1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–  sbor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Instrumentální – flétna (2), hoboj (2), klarinet (2), fagot (2), lesní rohy (2), trubky (3), trombon (3), tympány, 				housle (2), viola, violoncello, kontrabas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Ukázka:</a:t>
            </a:r>
          </a:p>
          <a:p>
            <a:pPr lvl="2"/>
            <a:r>
              <a:rPr lang="cs-CZ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https://www.youtube.com/watch?v=rF2tQoaVQR4&amp;list=OLAK5uy_knw8bvfFrjr47TO2kuMvB30nCJKoO_Uuw</a:t>
            </a:r>
            <a:r>
              <a:rPr lang="cs-CZ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828800" lvl="4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1. část </a:t>
            </a: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Requiem: Requiem</a:t>
            </a:r>
            <a:endParaRPr lang="cs-CZ" sz="1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https://books.google.cz/books?id=NMDCTPMKXj0C&amp;pg=PR14&amp;lpg=PR14&amp;dq=reicha+requiem+notes&amp;source=bl&amp;ots=n82nyb5UdN&amp;sig=ACfU3U073z4Nk84S5gMbb3FU2XGi4WK9VA&amp;hl=cs&amp;sa=X&amp;ved=2ahUKEwj7q-fhkePoAhXR4KQKHSTNAr0Q6AEwD3oECAsQLA#v=onepage&amp;q&amp;f=false</a:t>
            </a:r>
            <a:endParaRPr lang="cs-CZ" sz="2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554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01607-CFAE-40CF-99A1-383CE62AB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181" y="292232"/>
            <a:ext cx="11057642" cy="631595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Použité zdroje: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VYSLOUŽIL, Jiří.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Zápisky o Antonínu Rejchovi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Opus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musicum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Brno 1970. 91 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Weller, Amy Goodman.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defunctis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(Requiem). A-R Editions, Middleton 2008. 231 s.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ŠOTOLOVÁ, Olga. Antonín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Rejcha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Supraphon, 1977.</a:t>
            </a:r>
          </a:p>
          <a:p>
            <a:r>
              <a:rPr lang="cs-CZ" alt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BUDSKÁ, Helena. </a:t>
            </a:r>
            <a:r>
              <a:rPr lang="cs-CZ" alt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Žákovské a studentské smyčcové orchestry v ČR: se zaměřením na hudbu 20. století v jejich repertoáru</a:t>
            </a:r>
            <a:r>
              <a:rPr lang="cs-CZ" alt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Praha, 2009. Bakalářská práce. Karlova univerzita. Vedoucí práce Prof. PaedDr. Jaroslav </a:t>
            </a:r>
            <a:r>
              <a:rPr lang="cs-CZ" alt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Herden</a:t>
            </a:r>
            <a:r>
              <a:rPr lang="cs-CZ" alt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CSc.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BUC, Miroslav. 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Antonín </a:t>
            </a:r>
            <a:r>
              <a:rPr lang="cs-CZ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Rejcha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Requiem. Kritické a analytické poznámky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[online]. Brno, 2015 [cit. 2020-04-13]. Dostupné z: &lt;</a:t>
            </a:r>
            <a:r>
              <a:rPr lang="cs-CZ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https://is.muni.cz/</a:t>
            </a:r>
            <a:r>
              <a:rPr lang="cs-CZ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cs-CZ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/m4hmg/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&gt;.</a:t>
            </a:r>
            <a:r>
              <a:rPr lang="cs-CZ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Bakalářská práce. Masarykova univerzita, Filozofická fakulta. Vedoucí práce Miloš Štědroň.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DUBOVÁ, Markéta. Antonín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Rejcha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jeho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Cours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musicale: Významné teoretické dílo a jeho subskripce při německém vydání [online]. Brno, 2007 [cit. 2020-04-23]. Dostupné z: &lt;</a:t>
            </a:r>
            <a:r>
              <a:rPr lang="cs-CZ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https://is.muni.cz/</a:t>
            </a:r>
            <a:r>
              <a:rPr lang="cs-CZ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cs-CZ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/at994/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&gt;. Diplomová práce. Masarykova univerzita, Filozofická fakulta. Vedoucí práce Miloš Štědroň.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SÝKORA, Pavel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Rejcha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Antonín. 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[online]. 2016 [cit. 2020-4-5]. Dostupné z &lt; </a:t>
            </a:r>
            <a:r>
              <a:rPr lang="cs-C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https://www.ceskyhudebnislovnik.cz/slovnik/index.php?option=com_mdictionary&amp;task=record.record_detail&amp;id=4223</a:t>
            </a:r>
            <a:r>
              <a:rPr lang="cs-C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POLEDŇÁK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Ivan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Dykast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Roman. 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[online]. 2008 [cit. 2020-4-22]. Dostupné z &lt; &gt;</a:t>
            </a:r>
            <a:r>
              <a:rPr lang="cs-C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https://www.ceskyhudebnislovnik.cz/slovnik/index.php?option=com_mdictionary&amp;task=record.record_detail&amp;id=1002937</a:t>
            </a:r>
            <a:r>
              <a:rPr lang="cs-C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Tisk">
            <a:hlinkClick r:id="rId4" tooltip="Tisk"/>
            <a:extLst>
              <a:ext uri="{FF2B5EF4-FFF2-40B4-BE49-F238E27FC236}">
                <a16:creationId xmlns:a16="http://schemas.microsoft.com/office/drawing/2014/main" id="{B62EC6D9-7F71-4663-B2A5-120D1C266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762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304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8968C8-4CF2-47DB-826F-A252103A0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018095"/>
            <a:ext cx="10353762" cy="4487159"/>
          </a:xfrm>
        </p:spPr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64937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A8674-D441-4718-94CE-86BCC43D4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91"/>
          </a:xfrm>
        </p:spPr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Život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D075FF-C995-41ED-A6F3-AA7B37EF9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1216"/>
            <a:ext cx="10515600" cy="5045747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26. 2. 1770, Praha - † 28. 5. 1836, Paříž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otec Šimon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Rejcha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(1740–1770), vyučený pekař a staroměstský pištec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11 letech odešel do Klatov k Václavu Rejchovi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později se vydal za strýcem Matějem Josefem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Rejchou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švábského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Wallersteinu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		- violoncellista a koncertní mistr knížete Krafta Ernsta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Oettingen-Wallersteina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roku 1785 → Bonn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kolínský kurfiřt Maxmilian Franz vybral M. Josefa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Rejchu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 řízení dvorní kapely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Bonnu se zapsal 14. 5. 1789 na universitu </a:t>
            </a:r>
          </a:p>
        </p:txBody>
      </p:sp>
    </p:spTree>
    <p:extLst>
      <p:ext uri="{BB962C8B-B14F-4D97-AF65-F5344CB8AC3E}">
        <p14:creationId xmlns:p14="http://schemas.microsoft.com/office/powerpoint/2010/main" val="2409854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B0085-CAC8-48C1-8602-4E1607DE2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085"/>
            <a:ext cx="10515600" cy="6212263"/>
          </a:xfrm>
        </p:spPr>
        <p:txBody>
          <a:bodyPr>
            <a:noAutofit/>
          </a:bodyPr>
          <a:lstStyle/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1794 obsazení Bonnu francouzskými revolučními vojsky</a:t>
            </a:r>
          </a:p>
          <a:p>
            <a:pPr lvl="1"/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Odchod do Hamburku → učitel hudby (harmonie, skladba, hra na klavír)</a:t>
            </a:r>
          </a:p>
          <a:p>
            <a:pPr lvl="2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úspěšných symfonií</a:t>
            </a:r>
          </a:p>
          <a:p>
            <a:pPr lvl="2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první francouzské opery, 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L’Ermite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l’ile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Formose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Obaldi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Les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Egypte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1799 - poprvé do Paříže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1802-08 Vídeň → studia u Haydna</a:t>
            </a:r>
          </a:p>
          <a:p>
            <a:pPr lvl="1"/>
            <a:r>
              <a:rPr lang="cs-CZ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36 fug pro klavír (1804)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věnované Haydnovi</a:t>
            </a:r>
            <a:endParaRPr lang="cs-CZ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Fugesystem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(1805)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poté odchod do Paříže 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pozvání císařovny Marie Terezie na císařský dvůr → opera </a:t>
            </a:r>
            <a:r>
              <a:rPr lang="cs-CZ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Argène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regina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Granata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(1805)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1803 odmítl nabídku pruského prince Louise Ferdinanda, aby se stal jeho učitelem 	skladby							 a dvorním kapelníkem v Berlíně 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1806 Lipsko - kantáta </a:t>
            </a:r>
            <a:r>
              <a:rPr lang="cs-CZ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Lenore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7615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A1CD5-F1B1-402F-AA21-C0A9C589B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997"/>
            <a:ext cx="10515600" cy="5542961"/>
          </a:xfrm>
        </p:spPr>
        <p:txBody>
          <a:bodyPr>
            <a:normAutofit lnSpcReduction="10000"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říjnu 1808 → Paříže, kde žil až do konce života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oženil se 15. 10. 1818 s Virginií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Enaustovou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dvě dcery, starší Antoinettu Virginii vzdělával otec soustavně v hudební teorii → zásluha na dochování Rejchova vlastního 									životopisu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1. 1818 nastoupil - na pařížskou Konzervatoř (Královskou školu hudby a deklamace) → významní žáci například Hector Berlioz, Charles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Gounod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Adolphe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Charles Adam atd.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1829 → král Karel X. mu udělil francouzské občanství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1831 → Řád čestné legie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1835 → člen hudební sekce Akademie krásných umění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 5. 1836 † podlehl zápalu plic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nemalá zásluha na znovuobjevení a uznání A. </a:t>
            </a:r>
            <a:r>
              <a:rPr lang="cs-CZ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Rejchy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náleží českým muzikologům (Jiří Vysloužil, Olga Šotolová)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1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8843A-B274-47BB-8D24-8EA58030B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8957"/>
          </a:xfrm>
        </p:spPr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334A9-6CEA-4EE6-8081-9CA74A335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204"/>
            <a:ext cx="10515600" cy="5295671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 je dokonalá znalost klasických technik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traktátů: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Vollständiges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Lehrbuch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musikalischen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Komposition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(Vídeň 1832–35)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Praktische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Beispiele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(1803)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Fugesystem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(1805)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Traité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mélodie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(1814)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musicale,1818 (Kurs hudební skladby) - italský (Milán 1838) a německý 								překlad (Carl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Czerny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Vídeň 1832)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Traité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d’harmonie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(Pojednání o harmonii , 1819, 1824)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Traité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haute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musical (Pojednání o vysoké hudební skladbě, 1824, 1826)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compositeur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dramatique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(Umění dramatického skladatele, 1833)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49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D5ABCD-E2A2-4F22-A11F-24A2B2D27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537328"/>
            <a:ext cx="10353762" cy="5788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doc. PhDr. Roman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Dykast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CSc.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v badatelské a publikační činnosti se zabývá tematikou dějin a teorie renesanční hudby, dějinami hudební estetiky , dějinami novodobé hudební teorie prostřednictvím dobových učebnic hudebních naukových disciplín </a:t>
            </a:r>
          </a:p>
          <a:p>
            <a:pPr marL="457200" lvl="1" indent="0">
              <a:buNone/>
            </a:pPr>
            <a:endParaRPr lang="cs-CZ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čtyři monografie věnované estetickým spisům a učebnicím Antonína </a:t>
            </a:r>
            <a:r>
              <a:rPr lang="cs-CZ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Rejchy</a:t>
            </a:r>
            <a:r>
              <a:rPr lang="cs-CZ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(vesměs překlady)</a:t>
            </a:r>
          </a:p>
          <a:p>
            <a:pPr lvl="2"/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Antonín </a:t>
            </a:r>
            <a:r>
              <a:rPr lang="cs-CZ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Rejcha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Hudba jako ryzí citové umění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1. vyd. Praha: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Togga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2009, ISBN 978-80-87258-15-6, 202 s.</a:t>
            </a:r>
          </a:p>
          <a:p>
            <a:pPr lvl="2"/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Antonín </a:t>
            </a:r>
            <a:r>
              <a:rPr lang="cs-CZ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Rejcha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Pojednání o melodii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1. vyd. Praha: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Togga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2012, ISBN 978-80-87258-52-1, 272 s.</a:t>
            </a:r>
          </a:p>
          <a:p>
            <a:pPr lvl="2"/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Antonín </a:t>
            </a:r>
            <a:r>
              <a:rPr lang="cs-CZ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Rejcha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Pojednání o harmonii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1. vyd. Praha: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Togga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2014, ISBN 978-80-7476-042-6, 420 s.</a:t>
            </a:r>
          </a:p>
          <a:p>
            <a:pPr lvl="2"/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Antonín </a:t>
            </a:r>
            <a:r>
              <a:rPr lang="cs-CZ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Rejcha</a:t>
            </a:r>
            <a:r>
              <a:rPr lang="cs-CZ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Pojednání o kontrapunktu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1. vyd. Praha: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Togga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2016, ISBN 978-80-7476-104-1, 990 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703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03DA77-4619-4356-B6BE-F97FF5F67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38" y="365126"/>
            <a:ext cx="11011293" cy="51847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solidFill>
                  <a:srgbClr val="FFC000"/>
                </a:solidFill>
              </a:rPr>
              <a:t>				</a:t>
            </a:r>
            <a:r>
              <a:rPr lang="cs-CZ" sz="2200" dirty="0">
                <a:solidFill>
                  <a:srgbClr val="FFC000"/>
                </a:solidFill>
              </a:rPr>
              <a:t>Hudební tvorba </a:t>
            </a:r>
            <a:br>
              <a:rPr lang="cs-CZ" sz="2200" dirty="0">
                <a:solidFill>
                  <a:srgbClr val="FFC000"/>
                </a:solidFill>
              </a:rPr>
            </a:br>
            <a:endParaRPr lang="cs-CZ" sz="2200" b="0" dirty="0">
              <a:solidFill>
                <a:srgbClr val="FFC000"/>
              </a:solidFill>
              <a:effectLst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896659-95E2-473E-87A2-609462E73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938" y="883600"/>
            <a:ext cx="11519555" cy="5609274"/>
          </a:xfrm>
        </p:spPr>
        <p:txBody>
          <a:bodyPr>
            <a:normAutofit fontScale="25000" lnSpcReduction="20000"/>
          </a:bodyPr>
          <a:lstStyle/>
          <a:p>
            <a:r>
              <a:rPr lang="cs-CZ" sz="6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uvádím zde pouze výběr skladeb</a:t>
            </a:r>
          </a:p>
          <a:p>
            <a:r>
              <a:rPr lang="cs-CZ" sz="6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dodnes neexistuje tematický katalog jeho děl</a:t>
            </a:r>
          </a:p>
          <a:p>
            <a:pPr marL="0" indent="0">
              <a:buNone/>
            </a:pPr>
            <a:r>
              <a:rPr lang="cs-CZ" sz="6600" dirty="0">
                <a:solidFill>
                  <a:srgbClr val="FFC000"/>
                </a:solidFill>
                <a:effectLst/>
              </a:rPr>
              <a:t>INSTRUMENTÁLNÍ TVORBA</a:t>
            </a:r>
            <a:endParaRPr lang="cs-CZ" sz="6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Symfonie C dur s podtitulem Hudba k oslavě památky velkých mužů a velkých událostí (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Musique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célébrer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mémoire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grands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								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hommes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 des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grands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événements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1808 </a:t>
            </a:r>
          </a:p>
          <a:p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Ouvertura D dur (1823) </a:t>
            </a:r>
          </a:p>
          <a:p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řada koncertů pro sólové nástroje (klavír, violoncello, anglický roh, skleněná harmonika), případně pro dvojici nástrojů (dvoje housle, 				dvě violoncella, flétna a housle →  Koncert pro klavír s orchestrem Es dur (po r. 1802) </a:t>
            </a:r>
          </a:p>
          <a:p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komorní hudba → dechové kvintety: flétna, hoboj, klarinet, lesní roh a fagot</a:t>
            </a:r>
          </a:p>
          <a:p>
            <a:pPr marL="457200" lvl="1" indent="0">
              <a:buNone/>
            </a:pP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→ jeho kvintety získaly velkou popularitu a v letech 1817–20 vycházely tiskem v Paříži pod op. čísly 88, 91, 99, 100. </a:t>
            </a:r>
          </a:p>
          <a:p>
            <a:pPr marL="914400" lvl="2" indent="0">
              <a:buNone/>
            </a:pP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→ smyčcové kvartety -  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Quatuor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scientifique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(1806) s podtitulem La Pantomime,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Fantaisie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deux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Violons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Alto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 									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Violoncelle</a:t>
            </a:r>
            <a:endParaRPr lang="cs-CZ" sz="6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klavírní skladby → cyklus 36 fug pro klavír (1804), Dvanáct fug pro klavír (1799), Fuga se šesti protivětami (1808)</a:t>
            </a:r>
          </a:p>
          <a:p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Fantazie na téma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Girolama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Frescobaldiho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Fantaisie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sur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seul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accord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(obě před rokem 1802), Harmonie a pět fantazií (po roce 1802), 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Variations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sur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l’air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Charmante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Gabrielle op. 85 (po roce 1808), Variace na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Gluckovo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téma op. 87 (před rokem 1815)</a:t>
            </a:r>
          </a:p>
          <a:p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cyklus 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Études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Exercises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piano-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forté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op. 30 (1801),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Études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genre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fugué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op. 97 (po 1815),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Étude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transitions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deux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fantaisies</a:t>
            </a:r>
            <a:r>
              <a:rPr lang="cs-CZ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op. 31 (1802).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654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EE2E9-E000-4E0D-B3B2-8E11967F9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0384"/>
            <a:ext cx="10515600" cy="560894"/>
          </a:xfrm>
        </p:spPr>
        <p:txBody>
          <a:bodyPr>
            <a:normAutofit/>
          </a:bodyPr>
          <a:lstStyle/>
          <a:p>
            <a:pPr algn="l"/>
            <a:r>
              <a:rPr lang="cs-CZ" sz="2000" b="0" dirty="0">
                <a:solidFill>
                  <a:srgbClr val="FFC000"/>
                </a:solidFill>
                <a:effectLst/>
              </a:rPr>
              <a:t>Vokální tvorba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EC2A15-37D5-489F-8903-BE2C67BF9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1023"/>
            <a:ext cx="10515600" cy="5976593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volil především libreta francouzských autorů: Jean-Henri Guy,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Eugéne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Scribe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aj.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posiluje úlohu orchestru v opeře, užívá klasicistní orchestr, v němž mají významnou úlohu žesťové nástroje </a:t>
            </a:r>
          </a:p>
          <a:p>
            <a:pPr lvl="8"/>
            <a: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více viz následující slide</a:t>
            </a:r>
          </a:p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Sapho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Opéra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seria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Paříž 26. 1. 1822</a:t>
            </a:r>
          </a:p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Obaldi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Les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 Egypte.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Opéra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paroles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françaises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Hamburk, před 1798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Natalie ou la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famille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Russe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Opéra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Académie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royale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musique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30. 7. 1816</a:t>
            </a:r>
          </a:p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Cagliostro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ou Les Illuminés,1810</a:t>
            </a:r>
          </a:p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Argina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regina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GranataOrchestr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(Vídeň, 1803-05)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Kantáta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Lenore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Bürgers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Lenore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1805–06)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Kantáta na smrt skladatele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Grétryho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1814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Do, do,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l’enfant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Basta! Ti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credo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!, Vídeň, po 1802.</a:t>
            </a:r>
          </a:p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Chrámové skladby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psalm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grosse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Cantate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text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Hofrath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August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Mahlmann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1807.</a:t>
            </a:r>
          </a:p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Missa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defunctis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Requiem, Vídeň.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 Deum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laudamus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Paříž, 1825.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001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D282D3-DB4E-4FF7-9988-D49177D86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688157"/>
            <a:ext cx="10353762" cy="5684363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Klasicistní orchestr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vyvinul v 2. polovině 18. století v Paříži a Mannheimu 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obsazení: první a druhé housle, violy, violoncella s kontrabasem, flétny, hoboje, klarinety, fagoty, lesní rohy (dechové nástroje většinou po dvou), zpočátku také continuo (cembalo), postupně přibývají dvě trubky a dva kotle, někdy též pikola, kontrafagot, pozouny, triangl, velký buben, aj. 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ěleso čítalo přibližně na 30 hudebníků.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postupně dochází k rozšíření orchestru, osamostatnění jednotlivých nástrojů, především dechových                					( nově v orchestru přibývá klarinet, lesní rohy)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nstrumentalisté dechové sekce se postupně specializují pouze na jede nástroj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embalo je nahrazeno kladívkovým klavírem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unkce řízení orchestru se tak přesouvá z hráče klávesového nástroje na prvního houslistu.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tzv. malý klasicistní orchestr "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haydnovského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typu 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 smyčcové a dechové nástroje jsou po dvojicích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orchestr je bez trombonů a tympánů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v komorní hře nejoblíbenější smyčcové kvarteto (dvoje housle, viola, violoncello)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postupem času se Haydnův orchestr rozrostl o několik desítek instrumentalistů</a:t>
            </a:r>
            <a:endParaRPr lang="cs-CZ" dirty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820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1988</Words>
  <Application>Microsoft Office PowerPoint</Application>
  <PresentationFormat>Širokoúhlá obrazovka</PresentationFormat>
  <Paragraphs>136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Bookman Old Style</vt:lpstr>
      <vt:lpstr>Rockwell</vt:lpstr>
      <vt:lpstr>Times New Roman</vt:lpstr>
      <vt:lpstr>Damask</vt:lpstr>
      <vt:lpstr>Antonín Rejcha      - Requiem</vt:lpstr>
      <vt:lpstr>Život</vt:lpstr>
      <vt:lpstr>Prezentace aplikace PowerPoint</vt:lpstr>
      <vt:lpstr>Prezentace aplikace PowerPoint</vt:lpstr>
      <vt:lpstr>Teorie</vt:lpstr>
      <vt:lpstr>Prezentace aplikace PowerPoint</vt:lpstr>
      <vt:lpstr>    Hudební tvorba  </vt:lpstr>
      <vt:lpstr>Vokální tvorba</vt:lpstr>
      <vt:lpstr>Prezentace aplikace PowerPoint</vt:lpstr>
      <vt:lpstr>Missa pro defunctis. Requiem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Antonín Rejcha      - Requiem</dc:title>
  <dc:creator>Lucie Kovářová</dc:creator>
  <cp:lastModifiedBy>Jana Perutková</cp:lastModifiedBy>
  <cp:revision>41</cp:revision>
  <dcterms:created xsi:type="dcterms:W3CDTF">2020-04-13T14:15:09Z</dcterms:created>
  <dcterms:modified xsi:type="dcterms:W3CDTF">2020-04-24T16:51:07Z</dcterms:modified>
</cp:coreProperties>
</file>