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140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1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739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4959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688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0648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7402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132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476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468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584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650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187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676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7329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533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21BCE-DC49-4049-93D7-FD79728AFE6C}" type="datetimeFigureOut">
              <a:rPr lang="sk-SK" smtClean="0"/>
              <a:t>18. 4. 2020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992119-537A-4E66-810D-78C3A018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059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tataeditions.co.uk/home/" TargetMode="External"/><Relationship Id="rId2" Type="http://schemas.openxmlformats.org/officeDocument/2006/relationships/hyperlink" Target="https://web.archive.org/web/20110715104533/http:/www.porporaprojec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1OHOOzKg5jY&amp;t=352s" TargetMode="External"/><Relationship Id="rId4" Type="http://schemas.openxmlformats.org/officeDocument/2006/relationships/hyperlink" Target="https://ks.imslp.net/files/imglnks/usimg/3/3f/IMSLP342374-PMLP248581-Porpora_op.2_1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5FCEFD-E5E8-4531-96FD-E4595B6D1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2514598"/>
            <a:ext cx="8915399" cy="2262781"/>
          </a:xfrm>
        </p:spPr>
        <p:txBody>
          <a:bodyPr/>
          <a:lstStyle/>
          <a:p>
            <a:r>
              <a:rPr lang="sk-SK" dirty="0" err="1"/>
              <a:t>Nicola</a:t>
            </a:r>
            <a:r>
              <a:rPr lang="sk-SK" dirty="0"/>
              <a:t> </a:t>
            </a:r>
            <a:r>
              <a:rPr lang="sk-SK" dirty="0" err="1"/>
              <a:t>Porpora</a:t>
            </a:r>
            <a:r>
              <a:rPr lang="sk-SK" dirty="0"/>
              <a:t> – </a:t>
            </a:r>
            <a:br>
              <a:rPr lang="sk-SK" dirty="0"/>
            </a:br>
            <a:r>
              <a:rPr lang="sk-SK" dirty="0" err="1"/>
              <a:t>Sinfonia</a:t>
            </a:r>
            <a:r>
              <a:rPr lang="sk-SK" dirty="0"/>
              <a:t> </a:t>
            </a:r>
            <a:r>
              <a:rPr lang="sk-SK" dirty="0" err="1"/>
              <a:t>op</a:t>
            </a:r>
            <a:r>
              <a:rPr lang="sk-SK" dirty="0"/>
              <a:t>. 2 No. 1 G dur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D9BD0B-2A0B-4904-988E-803CC0C92B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Samuel Šomorjai </a:t>
            </a:r>
          </a:p>
        </p:txBody>
      </p:sp>
    </p:spTree>
    <p:extLst>
      <p:ext uri="{BB962C8B-B14F-4D97-AF65-F5344CB8AC3E}">
        <p14:creationId xmlns:p14="http://schemas.microsoft.com/office/powerpoint/2010/main" val="267968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EDD21E1-BAF0-4314-AB31-82ECB8AC9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8C13A6-5170-4438-861A-D1CD67622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122652" cy="1259894"/>
          </a:xfrm>
        </p:spPr>
        <p:txBody>
          <a:bodyPr>
            <a:normAutofit/>
          </a:bodyPr>
          <a:lstStyle/>
          <a:p>
            <a:r>
              <a:rPr lang="sk-SK" dirty="0"/>
              <a:t>Životopis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DC8619C-F25D-468E-95FA-2A2151D7D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A11BAB-A32F-4E36-BE34-1C6251864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5122652" cy="3759253"/>
          </a:xfrm>
        </p:spPr>
        <p:txBody>
          <a:bodyPr>
            <a:normAutofit/>
          </a:bodyPr>
          <a:lstStyle/>
          <a:p>
            <a:r>
              <a:rPr lang="sk-SK" dirty="0"/>
              <a:t>*17.8.1686 – †3.3.1768</a:t>
            </a:r>
          </a:p>
          <a:p>
            <a:r>
              <a:rPr lang="sk-SK" dirty="0"/>
              <a:t>Ako 10-ročný začiatok štúdia na konzervatóriu </a:t>
            </a:r>
            <a:r>
              <a:rPr lang="it-IT" dirty="0"/>
              <a:t>dei Poveri di Gesù Cristo</a:t>
            </a:r>
            <a:endParaRPr lang="sk-SK" dirty="0"/>
          </a:p>
          <a:p>
            <a:r>
              <a:rPr lang="sk-SK" dirty="0"/>
              <a:t>Vyučovať začal už ako 13-ročný</a:t>
            </a:r>
          </a:p>
          <a:p>
            <a:r>
              <a:rPr lang="sk-SK" dirty="0"/>
              <a:t>Prvá zákazka bola z roku 1708 a išlo o operu </a:t>
            </a:r>
            <a:r>
              <a:rPr lang="sk-SK" i="1" dirty="0" err="1"/>
              <a:t>L‘Agrippina</a:t>
            </a:r>
            <a:r>
              <a:rPr lang="sk-SK" dirty="0"/>
              <a:t>, ktorá zožala veľký úspech </a:t>
            </a:r>
          </a:p>
          <a:p>
            <a:r>
              <a:rPr lang="sk-SK" dirty="0"/>
              <a:t>Od roku 1711 bol kapelníkom princa a generála rakúskej armády v Neapole – </a:t>
            </a:r>
            <a:r>
              <a:rPr lang="sk-SK" dirty="0" err="1"/>
              <a:t>Philippa</a:t>
            </a:r>
            <a:r>
              <a:rPr lang="sk-SK" dirty="0"/>
              <a:t> </a:t>
            </a:r>
            <a:r>
              <a:rPr lang="sk-SK" dirty="0" err="1"/>
              <a:t>Hessenského</a:t>
            </a:r>
            <a:endParaRPr lang="sk-SK" dirty="0"/>
          </a:p>
        </p:txBody>
      </p:sp>
      <p:pic>
        <p:nvPicPr>
          <p:cNvPr id="1026" name="Picture 2" descr="Nicola Porpora – Wikipédia">
            <a:extLst>
              <a:ext uri="{FF2B5EF4-FFF2-40B4-BE49-F238E27FC236}">
                <a16:creationId xmlns:a16="http://schemas.microsoft.com/office/drawing/2014/main" id="{8DC8C179-F31A-42FF-B43A-E8F30315C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44869" y="645106"/>
            <a:ext cx="4145720" cy="524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 12">
            <a:extLst>
              <a:ext uri="{FF2B5EF4-FFF2-40B4-BE49-F238E27FC236}">
                <a16:creationId xmlns:a16="http://schemas.microsoft.com/office/drawing/2014/main" id="{7D9439D6-DEAD-4CEB-A61B-BE3D64D1B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9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EB556-00EA-4422-8C63-C01719124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38335"/>
            <a:ext cx="8911687" cy="322668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17825B9-363E-4FB5-8EEC-BEE1F2BC8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184903"/>
            <a:ext cx="8915400" cy="4787272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Libreto k opere </a:t>
            </a:r>
            <a:r>
              <a:rPr lang="sk-SK" i="1" dirty="0" err="1"/>
              <a:t>Basilio</a:t>
            </a:r>
            <a:r>
              <a:rPr lang="sk-SK" i="1" dirty="0"/>
              <a:t> re </a:t>
            </a:r>
            <a:r>
              <a:rPr lang="sk-SK" i="1" dirty="0" err="1"/>
              <a:t>d‘oriente</a:t>
            </a:r>
            <a:r>
              <a:rPr lang="sk-SK" i="1" dirty="0"/>
              <a:t> </a:t>
            </a:r>
            <a:r>
              <a:rPr lang="sk-SK" dirty="0"/>
              <a:t>z roku 1713 ho pomenúva už ako kapelníka portugalského veľvyslanca v Ríme. </a:t>
            </a:r>
          </a:p>
          <a:p>
            <a:r>
              <a:rPr lang="sk-SK" dirty="0"/>
              <a:t>Po smrti otca a najstaršieho brata musel začať viac učiť, aby uživil rodinu. Tak sa v roku 1715 stal maestrom konzervatória si S </a:t>
            </a:r>
            <a:r>
              <a:rPr lang="sk-SK" dirty="0" err="1"/>
              <a:t>Onofrio</a:t>
            </a:r>
            <a:r>
              <a:rPr lang="sk-SK" dirty="0"/>
              <a:t>.</a:t>
            </a:r>
          </a:p>
          <a:p>
            <a:r>
              <a:rPr lang="sk-SK" dirty="0"/>
              <a:t>Prvých niekoľko rokov </a:t>
            </a:r>
            <a:r>
              <a:rPr lang="sk-SK" dirty="0" err="1"/>
              <a:t>Porporovej</a:t>
            </a:r>
            <a:r>
              <a:rPr lang="sk-SK" dirty="0"/>
              <a:t> kariéry ako operného skladateľa boli chudobnejšie, keďže neapolskej scéne vládol </a:t>
            </a:r>
            <a:r>
              <a:rPr lang="sk-SK" dirty="0" err="1"/>
              <a:t>Alessandro</a:t>
            </a:r>
            <a:r>
              <a:rPr lang="sk-SK" dirty="0"/>
              <a:t> </a:t>
            </a:r>
            <a:r>
              <a:rPr lang="sk-SK" dirty="0" err="1"/>
              <a:t>Scarlatti</a:t>
            </a:r>
            <a:r>
              <a:rPr lang="sk-SK" dirty="0"/>
              <a:t>.</a:t>
            </a:r>
          </a:p>
          <a:p>
            <a:r>
              <a:rPr lang="sk-SK" dirty="0"/>
              <a:t>Po </a:t>
            </a:r>
            <a:r>
              <a:rPr lang="sk-SK" dirty="0" err="1"/>
              <a:t>Scarlattiho</a:t>
            </a:r>
            <a:r>
              <a:rPr lang="sk-SK" dirty="0"/>
              <a:t> odchode do Ríma uviedol </a:t>
            </a:r>
            <a:r>
              <a:rPr lang="sk-SK" dirty="0" err="1"/>
              <a:t>Porpora</a:t>
            </a:r>
            <a:r>
              <a:rPr lang="sk-SK" dirty="0"/>
              <a:t> krátko po sebe jednu operu (</a:t>
            </a:r>
            <a:r>
              <a:rPr lang="sk-SK" i="1" dirty="0" err="1"/>
              <a:t>Faramondo</a:t>
            </a:r>
            <a:r>
              <a:rPr lang="sk-SK" dirty="0"/>
              <a:t>) a dve </a:t>
            </a:r>
            <a:r>
              <a:rPr lang="sk-SK" dirty="0" err="1"/>
              <a:t>serenáty</a:t>
            </a:r>
            <a:r>
              <a:rPr lang="sk-SK" dirty="0"/>
              <a:t> (</a:t>
            </a:r>
            <a:r>
              <a:rPr lang="sk-SK" i="1" dirty="0" err="1"/>
              <a:t>Angelica</a:t>
            </a:r>
            <a:r>
              <a:rPr lang="sk-SK" dirty="0"/>
              <a:t> a </a:t>
            </a:r>
            <a:r>
              <a:rPr lang="sk-SK" i="1" dirty="0" err="1"/>
              <a:t>Gli</a:t>
            </a:r>
            <a:r>
              <a:rPr lang="sk-SK" i="1" dirty="0"/>
              <a:t> </a:t>
            </a:r>
            <a:r>
              <a:rPr lang="sk-SK" i="1" dirty="0" err="1"/>
              <a:t>orti</a:t>
            </a:r>
            <a:r>
              <a:rPr lang="sk-SK" i="1" dirty="0"/>
              <a:t> </a:t>
            </a:r>
            <a:r>
              <a:rPr lang="sk-SK" i="1" dirty="0" err="1"/>
              <a:t>esperidi</a:t>
            </a:r>
            <a:r>
              <a:rPr lang="sk-SK" dirty="0"/>
              <a:t>) pre cisárovnú Elizabeth k jej meninám a narodeninám v rokoch 1720 a 1721. To znamenalo začiatok spolupráce s </a:t>
            </a:r>
            <a:r>
              <a:rPr lang="sk-SK" dirty="0" err="1"/>
              <a:t>Pietrom</a:t>
            </a:r>
            <a:r>
              <a:rPr lang="sk-SK" dirty="0"/>
              <a:t> </a:t>
            </a:r>
            <a:r>
              <a:rPr lang="sk-SK" dirty="0" err="1"/>
              <a:t>Metastasiom</a:t>
            </a:r>
            <a:r>
              <a:rPr lang="sk-SK" dirty="0"/>
              <a:t> a </a:t>
            </a:r>
            <a:r>
              <a:rPr lang="sk-SK" dirty="0" err="1"/>
              <a:t>Farinellim</a:t>
            </a:r>
            <a:r>
              <a:rPr lang="sk-SK" dirty="0"/>
              <a:t>, ktorého aj sám učil.</a:t>
            </a:r>
          </a:p>
          <a:p>
            <a:r>
              <a:rPr lang="sk-SK" dirty="0"/>
              <a:t>V tomto období si vydobyl aj renomé operného skladateľa v Ríme, kde jeho opera </a:t>
            </a:r>
            <a:r>
              <a:rPr lang="sk-SK" i="1" dirty="0" err="1"/>
              <a:t>Eumene</a:t>
            </a:r>
            <a:r>
              <a:rPr lang="sk-SK" dirty="0"/>
              <a:t> zaznamenala úspech a bola považovaná za lepšiu ako </a:t>
            </a:r>
            <a:r>
              <a:rPr lang="sk-SK" dirty="0" err="1"/>
              <a:t>Scarlattiho</a:t>
            </a:r>
            <a:r>
              <a:rPr lang="sk-SK" dirty="0"/>
              <a:t> </a:t>
            </a:r>
            <a:r>
              <a:rPr lang="sk-SK" i="1" dirty="0"/>
              <a:t>La </a:t>
            </a:r>
            <a:r>
              <a:rPr lang="sk-SK" i="1" dirty="0" err="1"/>
              <a:t>Griselda</a:t>
            </a:r>
            <a:r>
              <a:rPr lang="sk-SK" dirty="0"/>
              <a:t>.</a:t>
            </a:r>
          </a:p>
          <a:p>
            <a:r>
              <a:rPr lang="sk-SK" dirty="0"/>
              <a:t>Po vyvezení opery </a:t>
            </a:r>
            <a:r>
              <a:rPr lang="sk-SK" i="1" dirty="0" err="1"/>
              <a:t>Damiro</a:t>
            </a:r>
            <a:r>
              <a:rPr lang="sk-SK" i="1" dirty="0"/>
              <a:t> e Pitia </a:t>
            </a:r>
            <a:r>
              <a:rPr lang="sk-SK" dirty="0"/>
              <a:t>do Nemecka a Rakúska bez väčšieho úspechu, sa vrátil do Talianska, kde sa mu darilo v Benátkach. Libreto k jednej z jeho najúspešnejších opier </a:t>
            </a:r>
            <a:r>
              <a:rPr lang="sk-SK" i="1" dirty="0" err="1"/>
              <a:t>Siface</a:t>
            </a:r>
            <a:r>
              <a:rPr lang="sk-SK" dirty="0"/>
              <a:t> ho označuje ako „maestro del </a:t>
            </a:r>
            <a:r>
              <a:rPr lang="sk-SK" dirty="0" err="1"/>
              <a:t>pio</a:t>
            </a:r>
            <a:r>
              <a:rPr lang="sk-SK" dirty="0"/>
              <a:t> </a:t>
            </a:r>
            <a:r>
              <a:rPr lang="sk-SK" dirty="0" err="1"/>
              <a:t>Ospitale</a:t>
            </a:r>
            <a:r>
              <a:rPr lang="sk-SK" dirty="0"/>
              <a:t> </a:t>
            </a:r>
            <a:r>
              <a:rPr lang="sk-SK" dirty="0" err="1"/>
              <a:t>degl‘Incurabili</a:t>
            </a:r>
            <a:r>
              <a:rPr lang="sk-SK" dirty="0"/>
              <a:t>“.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89419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2B2DD-1E20-422D-A380-FDC86192A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51663"/>
            <a:ext cx="8911687" cy="829412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119291-5D6D-4DE2-BC18-F5F7DD2FF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759138"/>
            <a:ext cx="8915400" cy="5717862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V roku 1733 odišiel do Londýna, kde sa s úspechom uvádzali </a:t>
            </a:r>
            <a:r>
              <a:rPr lang="sk-SK" dirty="0" err="1"/>
              <a:t>Porporove</a:t>
            </a:r>
            <a:r>
              <a:rPr lang="sk-SK" dirty="0"/>
              <a:t> opery v opernej spoločnosti „Opera of </a:t>
            </a:r>
            <a:r>
              <a:rPr lang="sk-SK" dirty="0" err="1"/>
              <a:t>the</a:t>
            </a:r>
            <a:r>
              <a:rPr lang="sk-SK" dirty="0"/>
              <a:t> nobility“, ktorá konkurovala tej </a:t>
            </a:r>
            <a:r>
              <a:rPr lang="sk-SK" dirty="0" err="1"/>
              <a:t>Händelovej</a:t>
            </a:r>
            <a:r>
              <a:rPr lang="sk-SK" dirty="0"/>
              <a:t>. Po čase spoločnosť skrachovala a </a:t>
            </a:r>
            <a:r>
              <a:rPr lang="sk-SK" dirty="0" err="1"/>
              <a:t>Porpora</a:t>
            </a:r>
            <a:r>
              <a:rPr lang="sk-SK" dirty="0"/>
              <a:t> sa vrátil do Talianska v roku 1736. </a:t>
            </a:r>
          </a:p>
          <a:p>
            <a:r>
              <a:rPr lang="sk-SK" dirty="0"/>
              <a:t>V Benátkach uviedol niekoľko opier a v roku 1738 odišiel do Neapola, kde ho vymenovali za kapelníka konzervatória di S </a:t>
            </a:r>
            <a:r>
              <a:rPr lang="sk-SK" dirty="0" err="1"/>
              <a:t>Maria</a:t>
            </a:r>
            <a:r>
              <a:rPr lang="sk-SK" dirty="0"/>
              <a:t> di </a:t>
            </a:r>
            <a:r>
              <a:rPr lang="sk-SK" dirty="0" err="1"/>
              <a:t>Loreto</a:t>
            </a:r>
            <a:r>
              <a:rPr lang="sk-SK" dirty="0"/>
              <a:t> a dostal zákazku na operu pre príležitosť kráľových narodenín. </a:t>
            </a:r>
          </a:p>
          <a:p>
            <a:r>
              <a:rPr lang="sk-SK" dirty="0"/>
              <a:t>Po pár rokoch odišiel na chvíľu od Londýna, kde uviedol v roku 1743 operu </a:t>
            </a:r>
            <a:r>
              <a:rPr lang="sk-SK" i="1" dirty="0" err="1"/>
              <a:t>Temistocle</a:t>
            </a:r>
            <a:r>
              <a:rPr lang="sk-SK" i="1" dirty="0"/>
              <a:t>,</a:t>
            </a:r>
            <a:r>
              <a:rPr lang="sk-SK" dirty="0"/>
              <a:t> a potom sa vrátil do Benátok, kde sa venoval vyučovaniu. </a:t>
            </a:r>
          </a:p>
          <a:p>
            <a:r>
              <a:rPr lang="sk-SK" dirty="0"/>
              <a:t> V roku 1747 bol pozvaný na saský dvor do Drážďan ako učiteľ spevu princeznej </a:t>
            </a:r>
            <a:r>
              <a:rPr lang="sk-SK" dirty="0" err="1"/>
              <a:t>Marie</a:t>
            </a:r>
            <a:r>
              <a:rPr lang="sk-SK" dirty="0"/>
              <a:t> </a:t>
            </a:r>
            <a:r>
              <a:rPr lang="sk-SK" dirty="0" err="1"/>
              <a:t>Antonie</a:t>
            </a:r>
            <a:r>
              <a:rPr lang="sk-SK" dirty="0"/>
              <a:t> </a:t>
            </a:r>
            <a:r>
              <a:rPr lang="sk-SK" dirty="0" err="1"/>
              <a:t>Walpurgis</a:t>
            </a:r>
            <a:r>
              <a:rPr lang="sk-SK" dirty="0"/>
              <a:t>, kde sa nakoniec stal aj kapelníkom, kde pôsobil do roku 1752, potom odišiel do Viedne.</a:t>
            </a:r>
          </a:p>
          <a:p>
            <a:r>
              <a:rPr lang="sk-SK" dirty="0"/>
              <a:t>Vo Viedni nadviazal kontakt s </a:t>
            </a:r>
            <a:r>
              <a:rPr lang="sk-SK" dirty="0" err="1"/>
              <a:t>Metastasiom</a:t>
            </a:r>
            <a:r>
              <a:rPr lang="sk-SK" dirty="0"/>
              <a:t>, ktorý ho pravdepodobne zoznámil s </a:t>
            </a:r>
            <a:r>
              <a:rPr lang="sk-SK" dirty="0" err="1"/>
              <a:t>Josephom</a:t>
            </a:r>
            <a:r>
              <a:rPr lang="sk-SK" dirty="0"/>
              <a:t> </a:t>
            </a:r>
            <a:r>
              <a:rPr lang="sk-SK" dirty="0" err="1"/>
              <a:t>Haydnom</a:t>
            </a:r>
            <a:r>
              <a:rPr lang="sk-SK" dirty="0"/>
              <a:t>. Toho </a:t>
            </a:r>
            <a:r>
              <a:rPr lang="sk-SK" dirty="0" err="1"/>
              <a:t>Porpora</a:t>
            </a:r>
            <a:r>
              <a:rPr lang="sk-SK" dirty="0"/>
              <a:t> učil a </a:t>
            </a:r>
            <a:r>
              <a:rPr lang="sk-SK" dirty="0" err="1"/>
              <a:t>Haydn</a:t>
            </a:r>
            <a:r>
              <a:rPr lang="sk-SK" dirty="0"/>
              <a:t> sa o ňom vyjadril, že mu dal skutočné základy kompozície. </a:t>
            </a:r>
          </a:p>
          <a:p>
            <a:r>
              <a:rPr lang="sk-SK" dirty="0"/>
              <a:t>Počas Sedemročnej vojny mu prestal drážďanský dvor vyplácať penziu, preto prijal pozíciu na konzervatóriu v Neapole a taktiež prijal objednávku na operu pre </a:t>
            </a:r>
            <a:r>
              <a:rPr lang="sk-SK" dirty="0" err="1"/>
              <a:t>Teatro</a:t>
            </a:r>
            <a:r>
              <a:rPr lang="sk-SK" dirty="0"/>
              <a:t> S Carlo. Posledná opera </a:t>
            </a:r>
            <a:r>
              <a:rPr lang="sk-SK" i="1" dirty="0" err="1"/>
              <a:t>Il</a:t>
            </a:r>
            <a:r>
              <a:rPr lang="sk-SK" i="1" dirty="0"/>
              <a:t> </a:t>
            </a:r>
            <a:r>
              <a:rPr lang="sk-SK" i="1" dirty="0" err="1"/>
              <a:t>trionfo</a:t>
            </a:r>
            <a:r>
              <a:rPr lang="sk-SK" i="1" dirty="0"/>
              <a:t> di </a:t>
            </a:r>
            <a:r>
              <a:rPr lang="sk-SK" i="1" dirty="0" err="1"/>
              <a:t>Camilla</a:t>
            </a:r>
            <a:r>
              <a:rPr lang="sk-SK" i="1" dirty="0"/>
              <a:t> </a:t>
            </a:r>
            <a:r>
              <a:rPr lang="sk-SK" dirty="0"/>
              <a:t>bola ale prepadákom a v roku 1761 </a:t>
            </a:r>
            <a:r>
              <a:rPr lang="sk-SK" dirty="0" err="1"/>
              <a:t>Porpora</a:t>
            </a:r>
            <a:r>
              <a:rPr lang="sk-SK" dirty="0"/>
              <a:t> prestal aj učiť.</a:t>
            </a:r>
          </a:p>
          <a:p>
            <a:r>
              <a:rPr lang="sk-SK" dirty="0" err="1"/>
              <a:t>Nicola</a:t>
            </a:r>
            <a:r>
              <a:rPr lang="sk-SK" dirty="0"/>
              <a:t> </a:t>
            </a:r>
            <a:r>
              <a:rPr lang="sk-SK" dirty="0" err="1"/>
              <a:t>Porpora</a:t>
            </a:r>
            <a:r>
              <a:rPr lang="sk-SK" dirty="0"/>
              <a:t> po sláva zomiera v chudobe. Na jeho zádušnej omši v kostole </a:t>
            </a:r>
            <a:r>
              <a:rPr lang="sk-SK" dirty="0" err="1"/>
              <a:t>Ecce</a:t>
            </a:r>
            <a:r>
              <a:rPr lang="sk-SK" dirty="0"/>
              <a:t> </a:t>
            </a:r>
            <a:r>
              <a:rPr lang="sk-SK" dirty="0" err="1"/>
              <a:t>Homo</a:t>
            </a:r>
            <a:r>
              <a:rPr lang="sk-SK" dirty="0"/>
              <a:t> vystúpili neapolskí hudobníci bez nároku na honorár.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3695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9C48E-5573-4F1F-8316-BCD837686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Spor s J. A. </a:t>
            </a:r>
            <a:r>
              <a:rPr lang="sk-SK" dirty="0" err="1"/>
              <a:t>Hassem</a:t>
            </a:r>
            <a:r>
              <a:rPr lang="sk-SK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7C9189-4EF0-4FA5-8873-9C2D74E14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Rivalita začala už v Benátkach, kedy sa </a:t>
            </a:r>
            <a:r>
              <a:rPr lang="sk-SK" dirty="0" err="1"/>
              <a:t>Porpora</a:t>
            </a:r>
            <a:r>
              <a:rPr lang="sk-SK" dirty="0"/>
              <a:t> a </a:t>
            </a:r>
            <a:r>
              <a:rPr lang="sk-SK" dirty="0" err="1"/>
              <a:t>Hasse</a:t>
            </a:r>
            <a:r>
              <a:rPr lang="sk-SK" dirty="0"/>
              <a:t> snažili strhnúť priazeň publika na svoju stranu.</a:t>
            </a:r>
          </a:p>
          <a:p>
            <a:r>
              <a:rPr lang="sk-SK" dirty="0"/>
              <a:t>Po rokoch sa opäť stretli v Drážďanoch. </a:t>
            </a:r>
            <a:r>
              <a:rPr lang="sk-SK" dirty="0" err="1"/>
              <a:t>Porpora</a:t>
            </a:r>
            <a:r>
              <a:rPr lang="sk-SK" dirty="0"/>
              <a:t> bol angažovaný ako učiteľ spevu a zložil tam operu, do ktorej chcel presadiť mladú Reginu </a:t>
            </a:r>
            <a:r>
              <a:rPr lang="sk-SK" dirty="0" err="1"/>
              <a:t>Mingotti</a:t>
            </a:r>
            <a:r>
              <a:rPr lang="sk-SK" dirty="0"/>
              <a:t>, čo sa dostalo do stretu s </a:t>
            </a:r>
            <a:r>
              <a:rPr lang="sk-SK" dirty="0" err="1"/>
              <a:t>Hasseho</a:t>
            </a:r>
            <a:r>
              <a:rPr lang="sk-SK" dirty="0"/>
              <a:t> manželkou </a:t>
            </a:r>
            <a:r>
              <a:rPr lang="sk-SK" dirty="0" err="1"/>
              <a:t>Faustinou</a:t>
            </a:r>
            <a:r>
              <a:rPr lang="sk-SK" dirty="0"/>
              <a:t> </a:t>
            </a:r>
            <a:r>
              <a:rPr lang="sk-SK" dirty="0" err="1"/>
              <a:t>Bordoni</a:t>
            </a:r>
            <a:r>
              <a:rPr lang="sk-SK" dirty="0"/>
              <a:t>. Tým sa spor medzi týmito velikánmi zväčšil.</a:t>
            </a:r>
          </a:p>
          <a:p>
            <a:r>
              <a:rPr lang="sk-SK" dirty="0"/>
              <a:t> </a:t>
            </a:r>
            <a:r>
              <a:rPr lang="sk-SK" dirty="0" err="1"/>
              <a:t>Hasse</a:t>
            </a:r>
            <a:r>
              <a:rPr lang="sk-SK" dirty="0"/>
              <a:t> sa pohŕdavo vyjadril o speváčke a skladateľovi.</a:t>
            </a:r>
          </a:p>
          <a:p>
            <a:r>
              <a:rPr lang="sk-SK" dirty="0"/>
              <a:t>Spor vyhral </a:t>
            </a:r>
            <a:r>
              <a:rPr lang="sk-SK" dirty="0" err="1"/>
              <a:t>Porpora</a:t>
            </a:r>
            <a:r>
              <a:rPr lang="sk-SK" dirty="0"/>
              <a:t>, pretože bol nakoniec vymenovaný za „</a:t>
            </a:r>
            <a:r>
              <a:rPr lang="sk-SK" dirty="0" err="1"/>
              <a:t>Kapellmeistra</a:t>
            </a:r>
            <a:r>
              <a:rPr lang="sk-SK" dirty="0"/>
              <a:t>“, ale </a:t>
            </a:r>
            <a:r>
              <a:rPr lang="sk-SK" dirty="0" err="1"/>
              <a:t>Hasse</a:t>
            </a:r>
            <a:r>
              <a:rPr lang="sk-SK" dirty="0"/>
              <a:t> bol neskôr menovaný za „Ober-</a:t>
            </a:r>
            <a:r>
              <a:rPr lang="sk-SK" dirty="0" err="1"/>
              <a:t>Kapellmeistra</a:t>
            </a:r>
            <a:r>
              <a:rPr lang="sk-SK" dirty="0"/>
              <a:t>“, čo </a:t>
            </a:r>
            <a:r>
              <a:rPr lang="sk-SK" dirty="0" err="1"/>
              <a:t>Porporovu</a:t>
            </a:r>
            <a:r>
              <a:rPr lang="sk-SK" dirty="0"/>
              <a:t> výhru nepodporuje.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2333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993C3-8A84-4318-87A0-63020AE88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Dielo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AB5359-6585-4101-ADD5-A9068369B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Napísal mnoho inštrumentálnych skladieb, ale ťažisko jeho tvorby spočíva vo vokálnej tvorbe, najmä v operách.</a:t>
            </a:r>
          </a:p>
          <a:p>
            <a:r>
              <a:rPr lang="sk-SK" dirty="0"/>
              <a:t>Jeho štýl spočíval v obmeňovaní da </a:t>
            </a:r>
            <a:r>
              <a:rPr lang="sk-SK" dirty="0" err="1"/>
              <a:t>capo</a:t>
            </a:r>
            <a:r>
              <a:rPr lang="sk-SK" dirty="0"/>
              <a:t> formy árií a väčšieho využívania </a:t>
            </a:r>
            <a:r>
              <a:rPr lang="sk-SK" dirty="0" err="1"/>
              <a:t>recitativu</a:t>
            </a:r>
            <a:r>
              <a:rPr lang="sk-SK" dirty="0"/>
              <a:t> </a:t>
            </a:r>
            <a:r>
              <a:rPr lang="sk-SK" dirty="0" err="1"/>
              <a:t>con</a:t>
            </a:r>
            <a:r>
              <a:rPr lang="sk-SK" dirty="0"/>
              <a:t> </a:t>
            </a:r>
            <a:r>
              <a:rPr lang="sk-SK" dirty="0" err="1"/>
              <a:t>stromenti</a:t>
            </a:r>
            <a:r>
              <a:rPr lang="sk-SK" dirty="0"/>
              <a:t>  </a:t>
            </a:r>
          </a:p>
          <a:p>
            <a:r>
              <a:rPr lang="sk-SK" dirty="0"/>
              <a:t>Napísal cez 40 opier, 12 </a:t>
            </a:r>
            <a:r>
              <a:rPr lang="sk-SK" dirty="0" err="1"/>
              <a:t>serenát</a:t>
            </a:r>
            <a:r>
              <a:rPr lang="sk-SK" dirty="0"/>
              <a:t>, 130 svetských kantát</a:t>
            </a:r>
          </a:p>
          <a:p>
            <a:r>
              <a:rPr lang="sk-SK" dirty="0"/>
              <a:t>Z duchovnej tvorby to sú omše, </a:t>
            </a:r>
            <a:r>
              <a:rPr lang="sk-SK" dirty="0" err="1"/>
              <a:t>motetá</a:t>
            </a:r>
            <a:r>
              <a:rPr lang="sk-SK" dirty="0"/>
              <a:t>, mariánske </a:t>
            </a:r>
            <a:r>
              <a:rPr lang="sk-SK" dirty="0" err="1"/>
              <a:t>antifony</a:t>
            </a:r>
            <a:r>
              <a:rPr lang="sk-SK" dirty="0"/>
              <a:t> a chrámové zbory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9074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59208-8B22-4AF8-8ADC-BA77A720E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Sinfonia</a:t>
            </a:r>
            <a:r>
              <a:rPr lang="sk-SK" dirty="0"/>
              <a:t> </a:t>
            </a:r>
            <a:r>
              <a:rPr lang="sk-SK" dirty="0" err="1"/>
              <a:t>op</a:t>
            </a:r>
            <a:r>
              <a:rPr lang="sk-SK" dirty="0"/>
              <a:t>. 2 No. 1 G dur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120BFA-3AE9-43D0-AA85-5308D42F7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Dokopy ide o 6 </a:t>
            </a:r>
            <a:r>
              <a:rPr lang="sk-SK" dirty="0" err="1"/>
              <a:t>sinfonií</a:t>
            </a:r>
            <a:r>
              <a:rPr lang="sk-SK" dirty="0"/>
              <a:t> da </a:t>
            </a:r>
            <a:r>
              <a:rPr lang="sk-SK" dirty="0" err="1"/>
              <a:t>camera</a:t>
            </a:r>
            <a:r>
              <a:rPr lang="sk-SK" dirty="0"/>
              <a:t> </a:t>
            </a:r>
            <a:r>
              <a:rPr lang="sk-SK" dirty="0" err="1"/>
              <a:t>op</a:t>
            </a:r>
            <a:r>
              <a:rPr lang="sk-SK" dirty="0"/>
              <a:t>. 2</a:t>
            </a:r>
          </a:p>
          <a:p>
            <a:r>
              <a:rPr lang="sk-SK" dirty="0"/>
              <a:t>Boli skomponované v roku 1736 v Londýne</a:t>
            </a:r>
          </a:p>
          <a:p>
            <a:r>
              <a:rPr lang="sk-SK" dirty="0"/>
              <a:t>Hrajú sa dodnes</a:t>
            </a:r>
          </a:p>
          <a:p>
            <a:r>
              <a:rPr lang="sk-SK" dirty="0" err="1"/>
              <a:t>Sinfonia</a:t>
            </a:r>
            <a:r>
              <a:rPr lang="sk-SK" dirty="0"/>
              <a:t> </a:t>
            </a:r>
            <a:r>
              <a:rPr lang="sk-SK" dirty="0" err="1"/>
              <a:t>op</a:t>
            </a:r>
            <a:r>
              <a:rPr lang="sk-SK" dirty="0"/>
              <a:t>. 2 No. 1 G dur je inštrumentálna skladba pre dvoje husle a </a:t>
            </a:r>
            <a:r>
              <a:rPr lang="sk-SK" dirty="0" err="1"/>
              <a:t>basso</a:t>
            </a:r>
            <a:r>
              <a:rPr lang="sk-SK" dirty="0"/>
              <a:t> </a:t>
            </a:r>
            <a:r>
              <a:rPr lang="sk-SK" dirty="0" err="1"/>
              <a:t>continuo</a:t>
            </a:r>
            <a:r>
              <a:rPr lang="sk-SK" dirty="0"/>
              <a:t> </a:t>
            </a:r>
          </a:p>
          <a:p>
            <a:r>
              <a:rPr lang="sk-SK" dirty="0"/>
              <a:t>Štyri časti: Adagio, Allegro, Allegro, </a:t>
            </a:r>
            <a:r>
              <a:rPr lang="sk-SK" dirty="0" err="1"/>
              <a:t>Presto</a:t>
            </a:r>
            <a:endParaRPr lang="sk-SK" dirty="0"/>
          </a:p>
          <a:p>
            <a:r>
              <a:rPr lang="sk-SK" dirty="0"/>
              <a:t>Dobovo je sled viet užitý netradične. Tretia a štvrtá časť pracuje s motívom prvej časti. V skladbe sa vyskytuje množstvo ozdôb, hlavne </a:t>
            </a:r>
            <a:r>
              <a:rPr lang="sk-SK" dirty="0" err="1"/>
              <a:t>trylkov</a:t>
            </a:r>
            <a:r>
              <a:rPr lang="sk-SK" dirty="0"/>
              <a:t>. V prvej a druhej časti skladby postupujú husle nezávisle na sebe. Druhé husle niekoľkokrát opakujú figúry z prvých huslí. Naopak v posledných dvoch častiach hrajú unisono. 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13844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58CE6-554D-4C60-A084-B8267B16C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Sinfonia</a:t>
            </a:r>
            <a:r>
              <a:rPr lang="sk-SK" dirty="0"/>
              <a:t> </a:t>
            </a:r>
            <a:r>
              <a:rPr lang="sk-SK" dirty="0" err="1"/>
              <a:t>op</a:t>
            </a:r>
            <a:r>
              <a:rPr lang="sk-SK" dirty="0"/>
              <a:t>. 2 No. 1 G dur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BD36E41-C5B4-45F7-9B29-F5D0549E6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Oficiálny tematický katalóg </a:t>
            </a:r>
            <a:r>
              <a:rPr lang="sk-SK" dirty="0" err="1"/>
              <a:t>Porporovho</a:t>
            </a:r>
            <a:r>
              <a:rPr lang="sk-SK" dirty="0"/>
              <a:t> diela neexistuje. Okrem slovníkových hesiel sú dostupné aj webové stránky, ktoré sa touto problematikou zaoberajú.</a:t>
            </a:r>
          </a:p>
          <a:p>
            <a:r>
              <a:rPr lang="sk-SK" dirty="0"/>
              <a:t>Životopis a súpis diela ponúka stránka: &lt;</a:t>
            </a:r>
            <a:r>
              <a:rPr lang="sk-SK" dirty="0">
                <a:hlinkClick r:id="rId2"/>
              </a:rPr>
              <a:t>https://web.archive.org/web/20110715104533/http://www.porporaproject.com/</a:t>
            </a:r>
            <a:r>
              <a:rPr lang="sk-SK" dirty="0"/>
              <a:t>&gt;</a:t>
            </a:r>
          </a:p>
          <a:p>
            <a:r>
              <a:rPr lang="sk-SK" dirty="0"/>
              <a:t>Edíciami ťažšie dostupných vokálnych skladieb 18. st. disponuje stránka </a:t>
            </a:r>
            <a:r>
              <a:rPr lang="sk-SK" dirty="0" err="1"/>
              <a:t>Cantata</a:t>
            </a:r>
            <a:r>
              <a:rPr lang="sk-SK" dirty="0"/>
              <a:t> </a:t>
            </a:r>
            <a:r>
              <a:rPr lang="sk-SK" dirty="0" err="1"/>
              <a:t>editions</a:t>
            </a:r>
            <a:r>
              <a:rPr lang="sk-SK" dirty="0"/>
              <a:t>. Zameriava sa na zopár skladateľov z </a:t>
            </a:r>
            <a:r>
              <a:rPr lang="sk-SK"/>
              <a:t>daného obdobia, </a:t>
            </a:r>
            <a:r>
              <a:rPr lang="sk-SK" dirty="0"/>
              <a:t>medzi ktorými je aj </a:t>
            </a:r>
            <a:r>
              <a:rPr lang="sk-SK" dirty="0" err="1"/>
              <a:t>Nicola</a:t>
            </a:r>
            <a:r>
              <a:rPr lang="sk-SK" dirty="0"/>
              <a:t> </a:t>
            </a:r>
            <a:r>
              <a:rPr lang="sk-SK" dirty="0" err="1"/>
              <a:t>Porpora</a:t>
            </a:r>
            <a:r>
              <a:rPr lang="sk-SK" dirty="0"/>
              <a:t>. &lt;</a:t>
            </a:r>
            <a:r>
              <a:rPr lang="sk-SK" dirty="0">
                <a:hlinkClick r:id="rId3"/>
              </a:rPr>
              <a:t> https://www.cantataeditions.co.uk/home/</a:t>
            </a:r>
            <a:r>
              <a:rPr lang="sk-SK" dirty="0"/>
              <a:t>&gt;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Noty: </a:t>
            </a:r>
            <a:r>
              <a:rPr lang="sk-SK" dirty="0">
                <a:hlinkClick r:id="rId4"/>
              </a:rPr>
              <a:t>https://ks.imslp.net/files/imglnks/usimg/3/3f/IMSLP342374-PMLP248581-Porpora_op.2_1.pdf</a:t>
            </a:r>
            <a:endParaRPr lang="sk-SK" dirty="0"/>
          </a:p>
          <a:p>
            <a:r>
              <a:rPr lang="sk-SK" dirty="0"/>
              <a:t>Hudba: </a:t>
            </a:r>
            <a:r>
              <a:rPr lang="sk-SK" dirty="0">
                <a:hlinkClick r:id="rId5"/>
              </a:rPr>
              <a:t>https://www.youtube.com/watch?v=1OHOOzKg5jY&amp;t=352s</a:t>
            </a:r>
            <a:r>
              <a:rPr lang="sk-S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3871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2C5C2-34D1-4C80-A057-2D61FB77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0598508-5673-449C-93C2-5E2067107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ARESI, </a:t>
            </a:r>
            <a:r>
              <a:rPr lang="sk-SK" dirty="0" err="1"/>
              <a:t>Stefano</a:t>
            </a:r>
            <a:r>
              <a:rPr lang="sk-SK" dirty="0"/>
              <a:t>. </a:t>
            </a:r>
            <a:r>
              <a:rPr lang="sk-SK" dirty="0" err="1"/>
              <a:t>Nicola</a:t>
            </a:r>
            <a:r>
              <a:rPr lang="sk-SK" dirty="0"/>
              <a:t> Antonio </a:t>
            </a:r>
            <a:r>
              <a:rPr lang="sk-SK" dirty="0" err="1"/>
              <a:t>Giacinto</a:t>
            </a:r>
            <a:r>
              <a:rPr lang="sk-SK" dirty="0"/>
              <a:t> </a:t>
            </a:r>
            <a:r>
              <a:rPr lang="sk-SK" dirty="0" err="1"/>
              <a:t>Porpora</a:t>
            </a:r>
            <a:r>
              <a:rPr lang="sk-SK" dirty="0"/>
              <a:t>. In FINSCHER, Ludwig (</a:t>
            </a:r>
            <a:r>
              <a:rPr lang="sk-SK" dirty="0" err="1"/>
              <a:t>ed</a:t>
            </a:r>
            <a:r>
              <a:rPr lang="sk-SK" dirty="0"/>
              <a:t>.). </a:t>
            </a:r>
            <a:r>
              <a:rPr lang="sk-SK" i="1" dirty="0" err="1"/>
              <a:t>Die</a:t>
            </a:r>
            <a:r>
              <a:rPr lang="sk-SK" i="1" dirty="0"/>
              <a:t> </a:t>
            </a:r>
            <a:r>
              <a:rPr lang="sk-SK" i="1" dirty="0" err="1"/>
              <a:t>Musik</a:t>
            </a:r>
            <a:r>
              <a:rPr lang="sk-SK" i="1" dirty="0"/>
              <a:t> in </a:t>
            </a:r>
            <a:r>
              <a:rPr lang="sk-SK" i="1" dirty="0" err="1"/>
              <a:t>Geschichte</a:t>
            </a:r>
            <a:r>
              <a:rPr lang="sk-SK" i="1" dirty="0"/>
              <a:t> </a:t>
            </a:r>
            <a:r>
              <a:rPr lang="sk-SK" i="1" dirty="0" err="1"/>
              <a:t>und</a:t>
            </a:r>
            <a:r>
              <a:rPr lang="sk-SK" i="1" dirty="0"/>
              <a:t> </a:t>
            </a:r>
            <a:r>
              <a:rPr lang="sk-SK" i="1" dirty="0" err="1"/>
              <a:t>Gegenwart</a:t>
            </a:r>
            <a:r>
              <a:rPr lang="sk-SK" dirty="0"/>
              <a:t>. </a:t>
            </a:r>
            <a:r>
              <a:rPr lang="sk-SK" dirty="0" err="1"/>
              <a:t>Personenteil</a:t>
            </a:r>
            <a:r>
              <a:rPr lang="sk-SK" dirty="0"/>
              <a:t> 8, </a:t>
            </a:r>
            <a:r>
              <a:rPr lang="sk-SK" dirty="0" err="1"/>
              <a:t>Stuttgart</a:t>
            </a:r>
            <a:r>
              <a:rPr lang="sk-SK" dirty="0"/>
              <a:t>: </a:t>
            </a:r>
            <a:r>
              <a:rPr lang="sk-SK" dirty="0" err="1"/>
              <a:t>Bärenreiter</a:t>
            </a:r>
            <a:r>
              <a:rPr lang="sk-SK" dirty="0"/>
              <a:t>, 2005, </a:t>
            </a:r>
            <a:r>
              <a:rPr lang="sk-SK" dirty="0" err="1"/>
              <a:t>stl</a:t>
            </a:r>
            <a:endParaRPr lang="sk-SK" dirty="0"/>
          </a:p>
          <a:p>
            <a:r>
              <a:rPr lang="sk-SK" dirty="0"/>
              <a:t>BURNEY, Charles. </a:t>
            </a:r>
            <a:r>
              <a:rPr lang="sk-SK" i="1" dirty="0" err="1"/>
              <a:t>Hudební</a:t>
            </a:r>
            <a:r>
              <a:rPr lang="sk-SK" i="1" dirty="0"/>
              <a:t> cestopis 18. </a:t>
            </a:r>
            <a:r>
              <a:rPr lang="sk-SK" i="1" dirty="0" err="1"/>
              <a:t>věku</a:t>
            </a:r>
            <a:r>
              <a:rPr lang="sk-SK" dirty="0"/>
              <a:t>. Praha: </a:t>
            </a:r>
            <a:r>
              <a:rPr lang="sk-SK" dirty="0" err="1"/>
              <a:t>Státní</a:t>
            </a:r>
            <a:r>
              <a:rPr lang="sk-SK" dirty="0"/>
              <a:t> </a:t>
            </a:r>
            <a:r>
              <a:rPr lang="sk-SK" dirty="0" err="1"/>
              <a:t>hudební</a:t>
            </a:r>
            <a:r>
              <a:rPr lang="sk-SK" dirty="0"/>
              <a:t> </a:t>
            </a:r>
            <a:r>
              <a:rPr lang="sk-SK" dirty="0" err="1"/>
              <a:t>nakladatelství</a:t>
            </a:r>
            <a:r>
              <a:rPr lang="sk-SK" dirty="0"/>
              <a:t>, 1. </a:t>
            </a:r>
            <a:r>
              <a:rPr lang="sk-SK" dirty="0" err="1"/>
              <a:t>vydání</a:t>
            </a:r>
            <a:r>
              <a:rPr lang="sk-SK" dirty="0"/>
              <a:t>, 1966.</a:t>
            </a:r>
          </a:p>
          <a:p>
            <a:r>
              <a:rPr lang="sk-SK" dirty="0"/>
              <a:t>DEGRADA, </a:t>
            </a:r>
            <a:r>
              <a:rPr lang="sk-SK" dirty="0" err="1"/>
              <a:t>Francesco</a:t>
            </a:r>
            <a:r>
              <a:rPr lang="sk-SK" dirty="0"/>
              <a:t>. </a:t>
            </a:r>
            <a:r>
              <a:rPr lang="it-IT" i="1" dirty="0"/>
              <a:t>Le musiche strumentali di Nicoló Porpora</a:t>
            </a:r>
            <a:r>
              <a:rPr lang="sk-SK" dirty="0"/>
              <a:t>. Siena: </a:t>
            </a:r>
            <a:r>
              <a:rPr lang="sk-SK" dirty="0" err="1"/>
              <a:t>Chiagana</a:t>
            </a:r>
            <a:r>
              <a:rPr lang="sk-SK" dirty="0"/>
              <a:t>, 1968, 99-125.</a:t>
            </a:r>
          </a:p>
          <a:p>
            <a:r>
              <a:rPr lang="it-IT" dirty="0"/>
              <a:t>MAYEDA, Akio. </a:t>
            </a:r>
            <a:r>
              <a:rPr lang="it-IT" i="1" dirty="0"/>
              <a:t>Die Sinfonien von Nicola Antonio Porpora</a:t>
            </a:r>
            <a:r>
              <a:rPr lang="it-IT" dirty="0"/>
              <a:t>. Roma: Istituto Giapponese di Cultura, 1968.</a:t>
            </a:r>
            <a:endParaRPr lang="sk-SK" dirty="0"/>
          </a:p>
          <a:p>
            <a:r>
              <a:rPr lang="it-IT" dirty="0"/>
              <a:t>MAYEDA, Akio</a:t>
            </a:r>
            <a:r>
              <a:rPr lang="sk-SK" dirty="0"/>
              <a:t>. </a:t>
            </a:r>
            <a:r>
              <a:rPr lang="sk-SK" i="1" dirty="0" err="1"/>
              <a:t>Nicola</a:t>
            </a:r>
            <a:r>
              <a:rPr lang="sk-SK" i="1" dirty="0"/>
              <a:t> Antonio </a:t>
            </a:r>
            <a:r>
              <a:rPr lang="sk-SK" i="1" dirty="0" err="1"/>
              <a:t>Porpora</a:t>
            </a:r>
            <a:r>
              <a:rPr lang="sk-SK" i="1" dirty="0"/>
              <a:t> </a:t>
            </a:r>
            <a:r>
              <a:rPr lang="sk-SK" i="1" dirty="0" err="1"/>
              <a:t>als</a:t>
            </a:r>
            <a:r>
              <a:rPr lang="sk-SK" i="1" dirty="0"/>
              <a:t> </a:t>
            </a:r>
            <a:r>
              <a:rPr lang="sk-SK" i="1" dirty="0" err="1"/>
              <a:t>Instrumentalkomponist</a:t>
            </a:r>
            <a:r>
              <a:rPr lang="sk-SK" dirty="0"/>
              <a:t>. </a:t>
            </a:r>
            <a:r>
              <a:rPr lang="sk-SK" dirty="0" err="1"/>
              <a:t>Wien</a:t>
            </a:r>
            <a:r>
              <a:rPr lang="sk-SK" dirty="0"/>
              <a:t>: </a:t>
            </a:r>
            <a:r>
              <a:rPr lang="sk-SK" dirty="0" err="1"/>
              <a:t>Universität</a:t>
            </a:r>
            <a:r>
              <a:rPr lang="sk-SK" dirty="0"/>
              <a:t> </a:t>
            </a:r>
            <a:r>
              <a:rPr lang="sk-SK" dirty="0" err="1"/>
              <a:t>Wien</a:t>
            </a:r>
            <a:r>
              <a:rPr lang="sk-SK" dirty="0"/>
              <a:t>, 1967.</a:t>
            </a:r>
          </a:p>
          <a:p>
            <a:r>
              <a:rPr lang="sk-SK" dirty="0"/>
              <a:t>MARKSTROM, Kurt – ROBINSON, Michael </a:t>
            </a:r>
            <a:r>
              <a:rPr lang="sk-SK" dirty="0" err="1"/>
              <a:t>Finlay</a:t>
            </a:r>
            <a:r>
              <a:rPr lang="sk-SK" dirty="0"/>
              <a:t>. </a:t>
            </a:r>
            <a:r>
              <a:rPr lang="sk-SK" dirty="0" err="1"/>
              <a:t>Nicola</a:t>
            </a:r>
            <a:r>
              <a:rPr lang="sk-SK" dirty="0"/>
              <a:t> </a:t>
            </a:r>
            <a:r>
              <a:rPr lang="sk-SK" dirty="0" err="1"/>
              <a:t>Porpora</a:t>
            </a:r>
            <a:r>
              <a:rPr lang="sk-SK" dirty="0"/>
              <a:t>. In SADIE, Stanley (</a:t>
            </a:r>
            <a:r>
              <a:rPr lang="sk-SK" dirty="0" err="1"/>
              <a:t>ed</a:t>
            </a:r>
            <a:r>
              <a:rPr lang="sk-SK" dirty="0"/>
              <a:t>.). </a:t>
            </a:r>
            <a:r>
              <a:rPr lang="sk-SK" i="1" dirty="0" err="1"/>
              <a:t>The</a:t>
            </a:r>
            <a:r>
              <a:rPr lang="sk-SK" i="1" dirty="0"/>
              <a:t> New </a:t>
            </a:r>
            <a:r>
              <a:rPr lang="sk-SK" i="1" dirty="0" err="1"/>
              <a:t>Grove</a:t>
            </a:r>
            <a:r>
              <a:rPr lang="sk-SK" i="1" dirty="0"/>
              <a:t> </a:t>
            </a:r>
            <a:r>
              <a:rPr lang="sk-SK" i="1" dirty="0" err="1"/>
              <a:t>Dictionary</a:t>
            </a:r>
            <a:r>
              <a:rPr lang="sk-SK" i="1" dirty="0"/>
              <a:t> of </a:t>
            </a:r>
            <a:r>
              <a:rPr lang="sk-SK" i="1" dirty="0" err="1"/>
              <a:t>Music</a:t>
            </a:r>
            <a:r>
              <a:rPr lang="sk-SK" i="1" dirty="0"/>
              <a:t> and </a:t>
            </a:r>
            <a:r>
              <a:rPr lang="sk-SK" i="1" dirty="0" err="1"/>
              <a:t>Musicians</a:t>
            </a:r>
            <a:r>
              <a:rPr lang="sk-SK" dirty="0"/>
              <a:t>. </a:t>
            </a:r>
            <a:r>
              <a:rPr lang="sk-SK" dirty="0" err="1"/>
              <a:t>Vol</a:t>
            </a:r>
            <a:r>
              <a:rPr lang="sk-SK" dirty="0"/>
              <a:t>. 11, New York: </a:t>
            </a:r>
            <a:r>
              <a:rPr lang="sk-SK" dirty="0" err="1"/>
              <a:t>Oxford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2001.</a:t>
            </a:r>
          </a:p>
          <a:p>
            <a:r>
              <a:rPr lang="sk-SK" dirty="0"/>
              <a:t>WALKER, Frank. </a:t>
            </a:r>
            <a:r>
              <a:rPr lang="en-US" dirty="0"/>
              <a:t> A Chronology of the Life and Works of N</a:t>
            </a:r>
            <a:r>
              <a:rPr lang="sk-SK" dirty="0" err="1"/>
              <a:t>icola</a:t>
            </a:r>
            <a:r>
              <a:rPr lang="sk-SK" dirty="0"/>
              <a:t> </a:t>
            </a:r>
            <a:r>
              <a:rPr lang="en-US" dirty="0"/>
              <a:t> </a:t>
            </a:r>
            <a:r>
              <a:rPr lang="en-US" dirty="0" err="1"/>
              <a:t>Porpora</a:t>
            </a:r>
            <a:r>
              <a:rPr lang="sk-SK" i="1" dirty="0"/>
              <a:t>. </a:t>
            </a:r>
            <a:r>
              <a:rPr lang="sk-SK" dirty="0"/>
              <a:t>In </a:t>
            </a:r>
            <a:r>
              <a:rPr lang="sk-SK" i="1" dirty="0" err="1"/>
              <a:t>Italian</a:t>
            </a:r>
            <a:r>
              <a:rPr lang="sk-SK" i="1" dirty="0"/>
              <a:t> </a:t>
            </a:r>
            <a:r>
              <a:rPr lang="sk-SK" i="1" dirty="0" err="1"/>
              <a:t>Studies</a:t>
            </a:r>
            <a:r>
              <a:rPr lang="sk-SK" i="1" dirty="0"/>
              <a:t>. </a:t>
            </a:r>
            <a:r>
              <a:rPr lang="sk-SK" dirty="0"/>
              <a:t>č. 6, 1951, s 29-62.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44826850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12303</TotalTime>
  <Words>1116</Words>
  <Application>Microsoft Office PowerPoint</Application>
  <PresentationFormat>Širokoúhlá obrazovka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Dym</vt:lpstr>
      <vt:lpstr>Nicola Porpora –  Sinfonia op. 2 No. 1 G dur</vt:lpstr>
      <vt:lpstr>Životopis</vt:lpstr>
      <vt:lpstr>Prezentace aplikace PowerPoint</vt:lpstr>
      <vt:lpstr>Prezentace aplikace PowerPoint</vt:lpstr>
      <vt:lpstr>Spor s J. A. Hassem </vt:lpstr>
      <vt:lpstr>Dielo </vt:lpstr>
      <vt:lpstr>Sinfonia op. 2 No. 1 G dur</vt:lpstr>
      <vt:lpstr>Sinfonia op. 2 No. 1 G dur</vt:lpstr>
      <vt:lpstr>Zdroje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Nicola Porpora –  Sinfonia op. 2 No. 1 G dur</dc:title>
  <dc:creator>Samuel Šomorjai</dc:creator>
  <cp:lastModifiedBy>Jana Perutková</cp:lastModifiedBy>
  <cp:revision>55</cp:revision>
  <dcterms:created xsi:type="dcterms:W3CDTF">2020-04-03T11:47:22Z</dcterms:created>
  <dcterms:modified xsi:type="dcterms:W3CDTF">2020-04-18T16:34:45Z</dcterms:modified>
</cp:coreProperties>
</file>