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402" r:id="rId2"/>
    <p:sldId id="353" r:id="rId3"/>
    <p:sldId id="354" r:id="rId4"/>
    <p:sldId id="470" r:id="rId5"/>
    <p:sldId id="516" r:id="rId6"/>
    <p:sldId id="469" r:id="rId7"/>
    <p:sldId id="475" r:id="rId8"/>
    <p:sldId id="471" r:id="rId9"/>
    <p:sldId id="515" r:id="rId10"/>
    <p:sldId id="476" r:id="rId11"/>
    <p:sldId id="478" r:id="rId12"/>
    <p:sldId id="479" r:id="rId13"/>
    <p:sldId id="477" r:id="rId14"/>
    <p:sldId id="473" r:id="rId15"/>
    <p:sldId id="480" r:id="rId16"/>
    <p:sldId id="474" r:id="rId17"/>
    <p:sldId id="481" r:id="rId18"/>
    <p:sldId id="472" r:id="rId19"/>
    <p:sldId id="580" r:id="rId20"/>
    <p:sldId id="582" r:id="rId21"/>
    <p:sldId id="581" r:id="rId22"/>
    <p:sldId id="585" r:id="rId23"/>
    <p:sldId id="518" r:id="rId24"/>
    <p:sldId id="517" r:id="rId25"/>
    <p:sldId id="561" r:id="rId26"/>
    <p:sldId id="519" r:id="rId27"/>
    <p:sldId id="520" r:id="rId28"/>
    <p:sldId id="549" r:id="rId29"/>
    <p:sldId id="562" r:id="rId30"/>
    <p:sldId id="563" r:id="rId31"/>
    <p:sldId id="564" r:id="rId32"/>
    <p:sldId id="521" r:id="rId33"/>
    <p:sldId id="565" r:id="rId34"/>
    <p:sldId id="530" r:id="rId35"/>
    <p:sldId id="566" r:id="rId36"/>
    <p:sldId id="522" r:id="rId37"/>
    <p:sldId id="524" r:id="rId38"/>
    <p:sldId id="523" r:id="rId39"/>
    <p:sldId id="526" r:id="rId40"/>
    <p:sldId id="527" r:id="rId41"/>
    <p:sldId id="567" r:id="rId42"/>
    <p:sldId id="528" r:id="rId43"/>
    <p:sldId id="529" r:id="rId44"/>
    <p:sldId id="568" r:id="rId45"/>
    <p:sldId id="569" r:id="rId46"/>
    <p:sldId id="545" r:id="rId47"/>
    <p:sldId id="546" r:id="rId48"/>
    <p:sldId id="548" r:id="rId49"/>
    <p:sldId id="547" r:id="rId50"/>
    <p:sldId id="550" r:id="rId51"/>
    <p:sldId id="551" r:id="rId52"/>
    <p:sldId id="552" r:id="rId53"/>
    <p:sldId id="532" r:id="rId54"/>
    <p:sldId id="570" r:id="rId55"/>
    <p:sldId id="571" r:id="rId56"/>
    <p:sldId id="533" r:id="rId57"/>
    <p:sldId id="553" r:id="rId58"/>
    <p:sldId id="554" r:id="rId59"/>
    <p:sldId id="555" r:id="rId60"/>
    <p:sldId id="556" r:id="rId61"/>
    <p:sldId id="557" r:id="rId62"/>
    <p:sldId id="558" r:id="rId63"/>
    <p:sldId id="534" r:id="rId64"/>
    <p:sldId id="559" r:id="rId65"/>
    <p:sldId id="560" r:id="rId66"/>
    <p:sldId id="482" r:id="rId67"/>
    <p:sldId id="483" r:id="rId68"/>
    <p:sldId id="485" r:id="rId69"/>
    <p:sldId id="487" r:id="rId70"/>
    <p:sldId id="486" r:id="rId71"/>
    <p:sldId id="484" r:id="rId72"/>
    <p:sldId id="538" r:id="rId73"/>
    <p:sldId id="584" r:id="rId74"/>
    <p:sldId id="583" r:id="rId75"/>
    <p:sldId id="540" r:id="rId76"/>
    <p:sldId id="573" r:id="rId77"/>
    <p:sldId id="572" r:id="rId78"/>
    <p:sldId id="541" r:id="rId79"/>
    <p:sldId id="575" r:id="rId80"/>
    <p:sldId id="542" r:id="rId81"/>
    <p:sldId id="578" r:id="rId82"/>
    <p:sldId id="579" r:id="rId83"/>
    <p:sldId id="258" r:id="rId84"/>
  </p:sldIdLst>
  <p:sldSz cx="9144000" cy="6858000" type="screen4x3"/>
  <p:notesSz cx="6858000" cy="9144000"/>
  <p:custDataLst>
    <p:tags r:id="rId8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83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56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misc/simple.html" TargetMode="External"/><Relationship Id="rId4" Type="http://schemas.openxmlformats.org/officeDocument/2006/relationships/hyperlink" Target="http://opencontent.indexdata.com/wikipedia?version=1.1&amp;operation=searchRetrieve&amp;query=Einstein&amp;maximumRecords=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.info/introduction-to-nci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h7yk7n/Diplomova_prace-Jan__ime_ek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xdata.com/resources/software/yaz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28</a:t>
            </a:r>
            <a:r>
              <a:rPr lang="cs-CZ" b="1" dirty="0">
                <a:latin typeface="Tahoma" panose="020B0604030504040204" pitchFamily="34" charset="0"/>
              </a:rPr>
              <a:t>. března </a:t>
            </a:r>
            <a:r>
              <a:rPr lang="cs-CZ" b="1" dirty="0" smtClean="0">
                <a:latin typeface="Tahoma" panose="020B0604030504040204" pitchFamily="34" charset="0"/>
              </a:rPr>
              <a:t>2020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r>
              <a:rPr lang="cs-CZ" dirty="0"/>
              <a:t>Knihovny.cz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http://knihomol.phil.muni.cz/adssru?version=1.1&amp;operation=explain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http://knihomol.phil.muni.cz/adssru?version=1.1&amp;operation=searchRetrieve&amp;query=dc.identifier=1904271189&amp;maximumRecords=1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http://knihomol.phil.muni.cz/adssru?version=1.1&amp;operation=searchRetrieve&amp;query=dinosaur&amp;maximumRecords=10</a:t>
            </a:r>
            <a:endParaRPr lang="cs-CZ" sz="1600" dirty="0"/>
          </a:p>
          <a:p>
            <a:pPr lvl="1"/>
            <a:r>
              <a:rPr lang="cs-CZ" sz="1600" dirty="0">
                <a:hlinkClick r:id="rId4"/>
              </a:rPr>
              <a:t>http://opencontent.indexdata.com/wikipedia?version=1.1&amp;operation=searchRetrieve&amp;query=Einstein&amp;maximumRecords=3</a:t>
            </a:r>
            <a:endParaRPr lang="cs-CZ" sz="1600" dirty="0"/>
          </a:p>
          <a:p>
            <a:pPr lvl="1"/>
            <a:r>
              <a:rPr lang="cs-CZ" sz="1600" dirty="0"/>
              <a:t>další: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www.loc.gov/standards/sru/misc/simple.html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službami</a:t>
            </a:r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B8D177-B185-43E1-8108-C1AE536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NCIP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B801D7-58A9-4DA4-84BB-5082C1E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(Z39.83 – NISO standard)</a:t>
            </a:r>
          </a:p>
          <a:p>
            <a:r>
              <a:rPr lang="cs-CZ" dirty="0"/>
              <a:t>využívá http a XML</a:t>
            </a:r>
          </a:p>
          <a:p>
            <a:r>
              <a:rPr lang="cs-CZ" dirty="0"/>
              <a:t>podpora výpůjčních služeb napříč různými systémy</a:t>
            </a:r>
          </a:p>
          <a:p>
            <a:pPr lvl="1"/>
            <a:r>
              <a:rPr lang="cs-CZ" dirty="0"/>
              <a:t>např. informace o výpůjčkách se posílají na vyžádání do jiných systémů</a:t>
            </a:r>
          </a:p>
          <a:p>
            <a:pPr lvl="1"/>
            <a:r>
              <a:rPr lang="cs-CZ" dirty="0"/>
              <a:t>samoobslužná zařízení</a:t>
            </a:r>
          </a:p>
          <a:p>
            <a:pPr lvl="1"/>
            <a:r>
              <a:rPr lang="cs-CZ" dirty="0"/>
              <a:t>online platby</a:t>
            </a:r>
          </a:p>
          <a:p>
            <a:r>
              <a:rPr lang="cs-CZ" dirty="0"/>
              <a:t>přes 40 služeb</a:t>
            </a:r>
          </a:p>
        </p:txBody>
      </p:sp>
    </p:spTree>
    <p:extLst>
      <p:ext uri="{BB962C8B-B14F-4D97-AF65-F5344CB8AC3E}">
        <p14:creationId xmlns:p14="http://schemas.microsoft.com/office/powerpoint/2010/main" val="24464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9F9B1-594F-421A-A51D-E955B14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podporované služby 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CD5212C-1120-4E87-AE2D-574E9741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Item</a:t>
            </a:r>
            <a:endParaRPr lang="cs-CZ" dirty="0"/>
          </a:p>
          <a:p>
            <a:pPr lvl="1"/>
            <a:r>
              <a:rPr lang="cs-CZ" dirty="0"/>
              <a:t>připojení jednotky k uživateli</a:t>
            </a:r>
          </a:p>
          <a:p>
            <a:r>
              <a:rPr lang="en-US" dirty="0"/>
              <a:t>Check Out Item</a:t>
            </a:r>
            <a:endParaRPr lang="cs-CZ" dirty="0"/>
          </a:p>
          <a:p>
            <a:pPr lvl="1"/>
            <a:r>
              <a:rPr lang="cs-CZ" dirty="0"/>
              <a:t>odpojení jednotky od uživatele</a:t>
            </a:r>
            <a:endParaRPr lang="en-US" dirty="0"/>
          </a:p>
          <a:p>
            <a:r>
              <a:rPr lang="en-US" dirty="0"/>
              <a:t>Lookup Item</a:t>
            </a:r>
            <a:endParaRPr lang="cs-CZ" dirty="0"/>
          </a:p>
          <a:p>
            <a:pPr lvl="1"/>
            <a:r>
              <a:rPr lang="cs-CZ" dirty="0"/>
              <a:t>náhled na jednotku</a:t>
            </a:r>
            <a:endParaRPr lang="en-US" dirty="0"/>
          </a:p>
          <a:p>
            <a:r>
              <a:rPr lang="en-US" dirty="0"/>
              <a:t>Lookup User</a:t>
            </a:r>
            <a:endParaRPr lang="cs-CZ" dirty="0"/>
          </a:p>
          <a:p>
            <a:pPr lvl="1"/>
            <a:r>
              <a:rPr lang="cs-CZ" dirty="0"/>
              <a:t>náhled na uživatele</a:t>
            </a:r>
            <a:endParaRPr lang="en-US" dirty="0"/>
          </a:p>
          <a:p>
            <a:r>
              <a:rPr lang="en-US" dirty="0"/>
              <a:t>Renew Item</a:t>
            </a:r>
            <a:endParaRPr lang="cs-CZ" dirty="0"/>
          </a:p>
          <a:p>
            <a:pPr lvl="1"/>
            <a:r>
              <a:rPr lang="cs-CZ" dirty="0"/>
              <a:t>prodloužení jednotky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19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AEC8E4-E192-4BAD-A968-5F3D6133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NCIP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1698BA3-5BAE-4A34-91F9-B52763ED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48415" r="30313" b="32345"/>
          <a:stretch/>
        </p:blipFill>
        <p:spPr bwMode="auto">
          <a:xfrm>
            <a:off x="1261660" y="4564644"/>
            <a:ext cx="7200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78560E6-1F91-48A3-B691-CDC715F7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2380" r="29525" b="35552"/>
          <a:stretch/>
        </p:blipFill>
        <p:spPr bwMode="auto">
          <a:xfrm>
            <a:off x="1115616" y="1646740"/>
            <a:ext cx="6121300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718AB67-EEC5-4F99-8F45-C15BB31C521B}"/>
              </a:ext>
            </a:extLst>
          </p:cNvPr>
          <p:cNvSpPr txBox="1"/>
          <p:nvPr/>
        </p:nvSpPr>
        <p:spPr>
          <a:xfrm>
            <a:off x="1259632" y="13055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Dotaz na uživatele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B48A42F2-332E-464B-A31E-2270D50A5D5D}"/>
              </a:ext>
            </a:extLst>
          </p:cNvPr>
          <p:cNvSpPr txBox="1"/>
          <p:nvPr/>
        </p:nvSpPr>
        <p:spPr>
          <a:xfrm>
            <a:off x="1331640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Část odpovědi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FA4DB5B-56B5-4BD8-B1A9-96685D406B5F}"/>
              </a:ext>
            </a:extLst>
          </p:cNvPr>
          <p:cNvSpPr txBox="1"/>
          <p:nvPr/>
        </p:nvSpPr>
        <p:spPr>
          <a:xfrm>
            <a:off x="5148064" y="656589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ŠIMEČEK, Jan. Implementace protokolu NCIP do IS,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224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Interface</a:t>
            </a:r>
            <a:endParaRPr lang="cs-CZ" sz="2400" dirty="0" smtClean="0"/>
          </a:p>
          <a:p>
            <a:r>
              <a:rPr lang="cs-CZ" sz="2400" dirty="0" smtClean="0"/>
              <a:t>Rozhraní pro komunikaci dvou aplikací mezi sebou</a:t>
            </a:r>
          </a:p>
          <a:p>
            <a:r>
              <a:rPr lang="cs-CZ" sz="2400" dirty="0" smtClean="0"/>
              <a:t>Rozdíl API a protokol</a:t>
            </a:r>
          </a:p>
          <a:p>
            <a:pPr lvl="1"/>
            <a:r>
              <a:rPr lang="cs-CZ" sz="1800" dirty="0" smtClean="0"/>
              <a:t>protokoly nezávislé na programovacím jazyku</a:t>
            </a:r>
          </a:p>
          <a:p>
            <a:pPr lvl="1"/>
            <a:r>
              <a:rPr lang="cs-CZ" sz="1800" dirty="0" smtClean="0"/>
              <a:t>Protokoly jsou </a:t>
            </a:r>
            <a:r>
              <a:rPr lang="cs-CZ" sz="1800" dirty="0"/>
              <a:t>součástí </a:t>
            </a:r>
            <a:r>
              <a:rPr lang="cs-CZ" sz="1800" dirty="0" smtClean="0"/>
              <a:t>API</a:t>
            </a:r>
          </a:p>
          <a:p>
            <a:r>
              <a:rPr lang="cs-CZ" sz="2400" dirty="0" smtClean="0"/>
              <a:t>Příklady API</a:t>
            </a:r>
          </a:p>
          <a:p>
            <a:pPr lvl="1"/>
            <a:r>
              <a:rPr lang="en-US" sz="1800" dirty="0" smtClean="0"/>
              <a:t>Wiki</a:t>
            </a:r>
            <a:r>
              <a:rPr lang="cs-CZ" sz="1800" dirty="0" err="1" smtClean="0"/>
              <a:t>pedia</a:t>
            </a:r>
            <a:endParaRPr lang="en-US" sz="1800" dirty="0"/>
          </a:p>
          <a:p>
            <a:pPr lvl="2"/>
            <a:r>
              <a:rPr lang="en-US" sz="1200" dirty="0"/>
              <a:t>http://en.wikipedia.org/w/api.php</a:t>
            </a:r>
            <a:r>
              <a:rPr lang="cs-CZ" sz="1200" dirty="0"/>
              <a:t>?</a:t>
            </a:r>
            <a:r>
              <a:rPr lang="en-US" sz="1200" dirty="0"/>
              <a:t>action=</a:t>
            </a:r>
            <a:r>
              <a:rPr lang="en-US" sz="1200" dirty="0" err="1"/>
              <a:t>query&amp;list</a:t>
            </a:r>
            <a:r>
              <a:rPr lang="en-US" sz="1200" dirty="0"/>
              <a:t>=</a:t>
            </a:r>
            <a:r>
              <a:rPr lang="en-US" sz="1200" dirty="0" err="1"/>
              <a:t>search&amp;srsearch</a:t>
            </a:r>
            <a:r>
              <a:rPr lang="en-US" sz="1200" dirty="0"/>
              <a:t>=Craig%20Noone&amp;format=</a:t>
            </a:r>
            <a:r>
              <a:rPr lang="en-US" sz="1200" dirty="0" err="1"/>
              <a:t>jsonfm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:a16="http://schemas.microsoft.com/office/drawing/2014/main" xmlns="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:a16="http://schemas.microsoft.com/office/drawing/2014/main" xmlns="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Doležalové"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(Z39.50, OAI-PMH, NCIP)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EIZ</a:t>
            </a:r>
          </a:p>
          <a:p>
            <a:pPr lvl="1" eaLnBrk="1" hangingPunct="1"/>
            <a:r>
              <a:rPr lang="cs-CZ"/>
              <a:t>informace o novinkách</a:t>
            </a:r>
          </a:p>
          <a:p>
            <a:pPr lvl="1" eaLnBrk="1" hangingPunct="1"/>
            <a:r>
              <a:rPr lang="cs-CZ"/>
              <a:t>aktuální číslo v RSS</a:t>
            </a:r>
          </a:p>
          <a:p>
            <a:pPr lvl="1" eaLnBrk="1" hangingPunct="1"/>
            <a:r>
              <a:rPr lang="cs-CZ"/>
              <a:t>výběr článků na vybrané klíčové slovo nebo obor</a:t>
            </a:r>
          </a:p>
          <a:p>
            <a:pPr lvl="1" eaLnBrk="1" hangingPunct="1"/>
            <a:endParaRPr lang="cs-CZ"/>
          </a:p>
          <a:p>
            <a:pPr eaLnBrk="1" hangingPunct="1"/>
            <a:r>
              <a:rPr lang="cs-CZ" sz="2600"/>
              <a:t>Agregace článků z odborných časopisů</a:t>
            </a:r>
          </a:p>
          <a:p>
            <a:pPr lvl="1" eaLnBrk="1" hangingPunct="1"/>
            <a:r>
              <a:rPr lang="cs-CZ">
                <a:hlinkClick r:id="rId2"/>
              </a:rPr>
              <a:t>http://www.tictocs.ac.uk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nahrazuje 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:a16="http://schemas.microsoft.com/office/drawing/2014/main" xmlns="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  <a:p>
            <a:r>
              <a:rPr lang="cs-CZ" dirty="0"/>
              <a:t>SW – </a:t>
            </a:r>
            <a:r>
              <a:rPr lang="cs-CZ" dirty="0">
                <a:hlinkClick r:id="rId4"/>
              </a:rPr>
              <a:t>YAZ</a:t>
            </a:r>
            <a:r>
              <a:rPr lang="cs-CZ" dirty="0"/>
              <a:t>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EC841E-434E-43CA-B530-DC5FB60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a knihovní systém</a:t>
            </a:r>
          </a:p>
        </p:txBody>
      </p:sp>
      <p:pic>
        <p:nvPicPr>
          <p:cNvPr id="4" name="Online médium 3" title="Near Field Communication (NFC) Enabled Library System">
            <a:hlinkClick r:id="" action="ppaction://media"/>
            <a:extLst>
              <a:ext uri="{FF2B5EF4-FFF2-40B4-BE49-F238E27FC236}">
                <a16:creationId xmlns:a16="http://schemas.microsoft.com/office/drawing/2014/main" xmlns="" id="{335C5DE7-4A9F-42A9-AA74-17E080118B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988" y="1360652"/>
            <a:ext cx="7600333" cy="4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6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118DDC-9F67-422D-B2EC-25780451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přes NFC</a:t>
            </a:r>
          </a:p>
        </p:txBody>
      </p:sp>
      <p:pic>
        <p:nvPicPr>
          <p:cNvPr id="2052" name="Picture 4" descr="VÃ½sledek obrÃ¡zku pro nfc platby">
            <a:extLst>
              <a:ext uri="{FF2B5EF4-FFF2-40B4-BE49-F238E27FC236}">
                <a16:creationId xmlns:a16="http://schemas.microsoft.com/office/drawing/2014/main" xmlns="" id="{EAE33894-6875-42A7-B8E0-7AD79F1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30037" cy="4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607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xmlns="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xmlns="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800" dirty="0"/>
              <a:t>automatizace knihovních systémů, efektivní využívání EIZ a vyhledávání (SFX, </a:t>
            </a:r>
            <a:r>
              <a:rPr lang="cs-CZ" sz="1800" dirty="0" err="1"/>
              <a:t>openURL</a:t>
            </a:r>
            <a:r>
              <a:rPr lang="cs-CZ" sz="1800" dirty="0"/>
              <a:t> a principy linkování), volný přístup k informacím (projekt </a:t>
            </a:r>
            <a:r>
              <a:rPr lang="cs-CZ" sz="1800" u="sng" dirty="0">
                <a:hlinkClick r:id="rId2"/>
              </a:rPr>
              <a:t>Open </a:t>
            </a:r>
            <a:r>
              <a:rPr lang="cs-CZ" sz="1800" u="sng" dirty="0" err="1">
                <a:hlinkClick r:id="rId2"/>
              </a:rPr>
              <a:t>Archives</a:t>
            </a:r>
            <a:r>
              <a:rPr lang="cs-CZ" sz="1800" u="sng" dirty="0">
                <a:hlinkClick r:id="rId2"/>
              </a:rPr>
              <a:t> </a:t>
            </a:r>
            <a:r>
              <a:rPr lang="cs-CZ" sz="1800" u="sng" dirty="0" err="1">
                <a:hlinkClick r:id="rId2"/>
              </a:rPr>
              <a:t>Initiative</a:t>
            </a:r>
            <a:r>
              <a:rPr lang="cs-CZ" sz="1800" dirty="0"/>
              <a:t>, OAI-PMH, </a:t>
            </a:r>
            <a:r>
              <a:rPr lang="cs-CZ" sz="1800" dirty="0">
                <a:hlinkClick r:id="rId3"/>
              </a:rPr>
              <a:t>OAI-ORE</a:t>
            </a:r>
            <a:r>
              <a:rPr lang="cs-CZ" sz="1800" dirty="0"/>
              <a:t>, ), </a:t>
            </a:r>
            <a:r>
              <a:rPr lang="cs-CZ" sz="1800" dirty="0" smtClean="0"/>
              <a:t>LTP</a:t>
            </a:r>
          </a:p>
          <a:p>
            <a:pPr lvl="1"/>
            <a:r>
              <a:rPr lang="cs-CZ" sz="1800" dirty="0" smtClean="0"/>
              <a:t>Los </a:t>
            </a:r>
            <a:r>
              <a:rPr lang="cs-CZ" sz="1800" dirty="0" err="1"/>
              <a:t>Alamos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 smtClean="0"/>
              <a:t>Laboratory</a:t>
            </a:r>
            <a:r>
              <a:rPr lang="cs-CZ" sz="1800" dirty="0" smtClean="0"/>
              <a:t> - projekt </a:t>
            </a:r>
            <a:r>
              <a:rPr lang="cs-CZ" sz="1800" dirty="0"/>
              <a:t>Memento – výzkum nových možností archivace webu, podpora </a:t>
            </a:r>
            <a:r>
              <a:rPr lang="cs-CZ" sz="1800" dirty="0" err="1"/>
              <a:t>LoC</a:t>
            </a:r>
            <a:r>
              <a:rPr lang="cs-CZ" sz="1800" dirty="0"/>
              <a:t> </a:t>
            </a:r>
            <a:endParaRPr lang="cs-CZ" sz="1800" dirty="0" smtClean="0"/>
          </a:p>
          <a:p>
            <a:pPr lvl="1"/>
            <a:r>
              <a:rPr lang="cs-CZ" sz="1800" dirty="0" smtClean="0"/>
              <a:t>2019 – vedoucí inovací a archivace dat v </a:t>
            </a:r>
            <a:r>
              <a:rPr lang="en-US" sz="1800" dirty="0" smtClean="0"/>
              <a:t>Data </a:t>
            </a:r>
            <a:r>
              <a:rPr lang="en-US" sz="1800" dirty="0"/>
              <a:t>Archiving and Networked Services (DANS</a:t>
            </a:r>
            <a:r>
              <a:rPr lang="en-US" sz="1800" dirty="0" smtClean="0"/>
              <a:t>)</a:t>
            </a:r>
            <a:r>
              <a:rPr lang="cs-CZ" sz="1800" dirty="0" smtClean="0"/>
              <a:t> v Nizozemí</a:t>
            </a:r>
            <a:endParaRPr lang="cs-CZ" sz="1800" dirty="0"/>
          </a:p>
        </p:txBody>
      </p:sp>
      <p:pic>
        <p:nvPicPr>
          <p:cNvPr id="1026" name="Picture 2" descr="Image result for Herbert van de Som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2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712</TotalTime>
  <Words>2479</Words>
  <Application>Microsoft Office PowerPoint</Application>
  <PresentationFormat>Předvádění na obrazovce (4:3)</PresentationFormat>
  <Paragraphs>623</Paragraphs>
  <Slides>83</Slides>
  <Notes>10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4" baseType="lpstr">
      <vt:lpstr>template</vt:lpstr>
      <vt:lpstr>Knihovnické systémy a standardy (VIKBA10)</vt:lpstr>
      <vt:lpstr>Kategorie standardů</vt:lpstr>
      <vt:lpstr>Standardy v knihovnách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Příkazy</vt:lpstr>
      <vt:lpstr>Výstup v DC</vt:lpstr>
      <vt:lpstr>SRU/SRW</vt:lpstr>
      <vt:lpstr>SRU/SRW</vt:lpstr>
      <vt:lpstr>SOAP</vt:lpstr>
      <vt:lpstr>SOAP</vt:lpstr>
      <vt:lpstr>SIP2</vt:lpstr>
      <vt:lpstr>NCIP</vt:lpstr>
      <vt:lpstr>Hlavní podporované služby NCIP</vt:lpstr>
      <vt:lpstr>Ukázka NCIP</vt:lpstr>
      <vt:lpstr>API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NFC a knihovní systém</vt:lpstr>
      <vt:lpstr>Platby přes NFC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MZK</cp:lastModifiedBy>
  <cp:revision>406</cp:revision>
  <dcterms:created xsi:type="dcterms:W3CDTF">2008-06-02T21:04:14Z</dcterms:created>
  <dcterms:modified xsi:type="dcterms:W3CDTF">2020-02-27T13:03:19Z</dcterms:modified>
</cp:coreProperties>
</file>