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4" r:id="rId6"/>
    <p:sldId id="262" r:id="rId7"/>
    <p:sldId id="265" r:id="rId8"/>
    <p:sldId id="260" r:id="rId9"/>
    <p:sldId id="266" r:id="rId10"/>
    <p:sldId id="25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E4619B-5AC2-4C2E-9611-75A30471C059}" v="1" dt="2021-05-20T06:47:27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96E4619B-5AC2-4C2E-9611-75A30471C059}"/>
    <pc:docChg chg="undo custSel modSld">
      <pc:chgData name="Vaidas Šeferis" userId="0c9cd00a-df69-4a92-b8a7-13a2645860c9" providerId="ADAL" clId="{96E4619B-5AC2-4C2E-9611-75A30471C059}" dt="2021-05-20T07:02:44.162" v="123" actId="20577"/>
      <pc:docMkLst>
        <pc:docMk/>
      </pc:docMkLst>
      <pc:sldChg chg="addSp delSp modSp mod setBg">
        <pc:chgData name="Vaidas Šeferis" userId="0c9cd00a-df69-4a92-b8a7-13a2645860c9" providerId="ADAL" clId="{96E4619B-5AC2-4C2E-9611-75A30471C059}" dt="2021-05-20T06:50:04.449" v="21" actId="1076"/>
        <pc:sldMkLst>
          <pc:docMk/>
          <pc:sldMk cId="1423811369" sldId="266"/>
        </pc:sldMkLst>
        <pc:spChg chg="mod">
          <ac:chgData name="Vaidas Šeferis" userId="0c9cd00a-df69-4a92-b8a7-13a2645860c9" providerId="ADAL" clId="{96E4619B-5AC2-4C2E-9611-75A30471C059}" dt="2021-05-20T06:49:18.089" v="17" actId="1076"/>
          <ac:spMkLst>
            <pc:docMk/>
            <pc:sldMk cId="1423811369" sldId="266"/>
            <ac:spMk id="2" creationId="{00000000-0000-0000-0000-000000000000}"/>
          </ac:spMkLst>
        </pc:spChg>
        <pc:spChg chg="add del">
          <ac:chgData name="Vaidas Šeferis" userId="0c9cd00a-df69-4a92-b8a7-13a2645860c9" providerId="ADAL" clId="{96E4619B-5AC2-4C2E-9611-75A30471C059}" dt="2021-05-20T06:47:52.917" v="6" actId="26606"/>
          <ac:spMkLst>
            <pc:docMk/>
            <pc:sldMk cId="1423811369" sldId="266"/>
            <ac:spMk id="3" creationId="{00000000-0000-0000-0000-000000000000}"/>
          </ac:spMkLst>
        </pc:spChg>
        <pc:spChg chg="add mod">
          <ac:chgData name="Vaidas Šeferis" userId="0c9cd00a-df69-4a92-b8a7-13a2645860c9" providerId="ADAL" clId="{96E4619B-5AC2-4C2E-9611-75A30471C059}" dt="2021-05-20T06:50:04.449" v="21" actId="1076"/>
          <ac:spMkLst>
            <pc:docMk/>
            <pc:sldMk cId="1423811369" sldId="266"/>
            <ac:spMk id="6" creationId="{148AEC1C-DAAF-448C-B7BB-47B9D02BAC0B}"/>
          </ac:spMkLst>
        </pc:spChg>
        <pc:spChg chg="add del">
          <ac:chgData name="Vaidas Šeferis" userId="0c9cd00a-df69-4a92-b8a7-13a2645860c9" providerId="ADAL" clId="{96E4619B-5AC2-4C2E-9611-75A30471C059}" dt="2021-05-20T06:47:48.086" v="3" actId="26606"/>
          <ac:spMkLst>
            <pc:docMk/>
            <pc:sldMk cId="1423811369" sldId="266"/>
            <ac:spMk id="12" creationId="{5E39A796-BE83-48B1-B33F-35C4A32AAB57}"/>
          </ac:spMkLst>
        </pc:spChg>
        <pc:spChg chg="add del">
          <ac:chgData name="Vaidas Šeferis" userId="0c9cd00a-df69-4a92-b8a7-13a2645860c9" providerId="ADAL" clId="{96E4619B-5AC2-4C2E-9611-75A30471C059}" dt="2021-05-20T06:47:48.086" v="3" actId="26606"/>
          <ac:spMkLst>
            <pc:docMk/>
            <pc:sldMk cId="1423811369" sldId="266"/>
            <ac:spMk id="14" creationId="{72F84B47-E267-4194-8194-831DB7B5547F}"/>
          </ac:spMkLst>
        </pc:spChg>
        <pc:spChg chg="add del">
          <ac:chgData name="Vaidas Šeferis" userId="0c9cd00a-df69-4a92-b8a7-13a2645860c9" providerId="ADAL" clId="{96E4619B-5AC2-4C2E-9611-75A30471C059}" dt="2021-05-20T06:47:52.911" v="5" actId="26606"/>
          <ac:spMkLst>
            <pc:docMk/>
            <pc:sldMk cId="1423811369" sldId="266"/>
            <ac:spMk id="16" creationId="{743AA782-23D1-4521-8CAD-47662984AA08}"/>
          </ac:spMkLst>
        </pc:spChg>
        <pc:spChg chg="add del">
          <ac:chgData name="Vaidas Šeferis" userId="0c9cd00a-df69-4a92-b8a7-13a2645860c9" providerId="ADAL" clId="{96E4619B-5AC2-4C2E-9611-75A30471C059}" dt="2021-05-20T06:47:52.911" v="5" actId="26606"/>
          <ac:spMkLst>
            <pc:docMk/>
            <pc:sldMk cId="1423811369" sldId="266"/>
            <ac:spMk id="17" creationId="{650D18FE-0824-4A46-B22C-A86B52E5780A}"/>
          </ac:spMkLst>
        </pc:spChg>
        <pc:spChg chg="add">
          <ac:chgData name="Vaidas Šeferis" userId="0c9cd00a-df69-4a92-b8a7-13a2645860c9" providerId="ADAL" clId="{96E4619B-5AC2-4C2E-9611-75A30471C059}" dt="2021-05-20T06:47:52.917" v="6" actId="26606"/>
          <ac:spMkLst>
            <pc:docMk/>
            <pc:sldMk cId="1423811369" sldId="266"/>
            <ac:spMk id="19" creationId="{2B97F24A-32CE-4C1C-A50D-3016B394DCFB}"/>
          </ac:spMkLst>
        </pc:spChg>
        <pc:spChg chg="add">
          <ac:chgData name="Vaidas Šeferis" userId="0c9cd00a-df69-4a92-b8a7-13a2645860c9" providerId="ADAL" clId="{96E4619B-5AC2-4C2E-9611-75A30471C059}" dt="2021-05-20T06:47:52.917" v="6" actId="26606"/>
          <ac:spMkLst>
            <pc:docMk/>
            <pc:sldMk cId="1423811369" sldId="266"/>
            <ac:spMk id="20" creationId="{CD8B4F24-440B-49E9-B85D-733523DC064B}"/>
          </ac:spMkLst>
        </pc:spChg>
        <pc:picChg chg="del">
          <ac:chgData name="Vaidas Šeferis" userId="0c9cd00a-df69-4a92-b8a7-13a2645860c9" providerId="ADAL" clId="{96E4619B-5AC2-4C2E-9611-75A30471C059}" dt="2021-05-20T06:47:25.850" v="0" actId="478"/>
          <ac:picMkLst>
            <pc:docMk/>
            <pc:sldMk cId="1423811369" sldId="266"/>
            <ac:picMk id="4" creationId="{00000000-0000-0000-0000-000000000000}"/>
          </ac:picMkLst>
        </pc:picChg>
        <pc:picChg chg="add mod">
          <ac:chgData name="Vaidas Šeferis" userId="0c9cd00a-df69-4a92-b8a7-13a2645860c9" providerId="ADAL" clId="{96E4619B-5AC2-4C2E-9611-75A30471C059}" dt="2021-05-20T06:48:10.404" v="9" actId="1076"/>
          <ac:picMkLst>
            <pc:docMk/>
            <pc:sldMk cId="1423811369" sldId="266"/>
            <ac:picMk id="7" creationId="{A01953A2-EE5C-4BB0-A88F-11D38358C147}"/>
          </ac:picMkLst>
        </pc:picChg>
      </pc:sldChg>
      <pc:sldChg chg="modSp mod">
        <pc:chgData name="Vaidas Šeferis" userId="0c9cd00a-df69-4a92-b8a7-13a2645860c9" providerId="ADAL" clId="{96E4619B-5AC2-4C2E-9611-75A30471C059}" dt="2021-05-20T06:52:40.925" v="22" actId="113"/>
        <pc:sldMkLst>
          <pc:docMk/>
          <pc:sldMk cId="556806256" sldId="267"/>
        </pc:sldMkLst>
        <pc:spChg chg="mod">
          <ac:chgData name="Vaidas Šeferis" userId="0c9cd00a-df69-4a92-b8a7-13a2645860c9" providerId="ADAL" clId="{96E4619B-5AC2-4C2E-9611-75A30471C059}" dt="2021-05-20T06:52:40.925" v="22" actId="113"/>
          <ac:spMkLst>
            <pc:docMk/>
            <pc:sldMk cId="556806256" sldId="267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96E4619B-5AC2-4C2E-9611-75A30471C059}" dt="2021-05-20T06:54:46.926" v="43" actId="20577"/>
        <pc:sldMkLst>
          <pc:docMk/>
          <pc:sldMk cId="4103372291" sldId="270"/>
        </pc:sldMkLst>
        <pc:spChg chg="mod">
          <ac:chgData name="Vaidas Šeferis" userId="0c9cd00a-df69-4a92-b8a7-13a2645860c9" providerId="ADAL" clId="{96E4619B-5AC2-4C2E-9611-75A30471C059}" dt="2021-05-20T06:54:46.926" v="43" actId="20577"/>
          <ac:spMkLst>
            <pc:docMk/>
            <pc:sldMk cId="4103372291" sldId="270"/>
            <ac:spMk id="4" creationId="{00000000-0000-0000-0000-000000000000}"/>
          </ac:spMkLst>
        </pc:spChg>
      </pc:sldChg>
      <pc:sldChg chg="modSp mod">
        <pc:chgData name="Vaidas Šeferis" userId="0c9cd00a-df69-4a92-b8a7-13a2645860c9" providerId="ADAL" clId="{96E4619B-5AC2-4C2E-9611-75A30471C059}" dt="2021-05-20T06:56:50.458" v="45" actId="20577"/>
        <pc:sldMkLst>
          <pc:docMk/>
          <pc:sldMk cId="3350990788" sldId="272"/>
        </pc:sldMkLst>
        <pc:spChg chg="mod">
          <ac:chgData name="Vaidas Šeferis" userId="0c9cd00a-df69-4a92-b8a7-13a2645860c9" providerId="ADAL" clId="{96E4619B-5AC2-4C2E-9611-75A30471C059}" dt="2021-05-20T06:56:50.458" v="45" actId="20577"/>
          <ac:spMkLst>
            <pc:docMk/>
            <pc:sldMk cId="3350990788" sldId="272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96E4619B-5AC2-4C2E-9611-75A30471C059}" dt="2021-05-20T06:58:01.374" v="53" actId="20577"/>
        <pc:sldMkLst>
          <pc:docMk/>
          <pc:sldMk cId="3557604442" sldId="273"/>
        </pc:sldMkLst>
        <pc:spChg chg="mod">
          <ac:chgData name="Vaidas Šeferis" userId="0c9cd00a-df69-4a92-b8a7-13a2645860c9" providerId="ADAL" clId="{96E4619B-5AC2-4C2E-9611-75A30471C059}" dt="2021-05-20T06:58:01.374" v="53" actId="20577"/>
          <ac:spMkLst>
            <pc:docMk/>
            <pc:sldMk cId="3557604442" sldId="273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96E4619B-5AC2-4C2E-9611-75A30471C059}" dt="2021-05-20T06:59:21.727" v="77" actId="20577"/>
        <pc:sldMkLst>
          <pc:docMk/>
          <pc:sldMk cId="3349450559" sldId="274"/>
        </pc:sldMkLst>
        <pc:spChg chg="mod">
          <ac:chgData name="Vaidas Šeferis" userId="0c9cd00a-df69-4a92-b8a7-13a2645860c9" providerId="ADAL" clId="{96E4619B-5AC2-4C2E-9611-75A30471C059}" dt="2021-05-20T06:59:21.727" v="77" actId="20577"/>
          <ac:spMkLst>
            <pc:docMk/>
            <pc:sldMk cId="3349450559" sldId="274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96E4619B-5AC2-4C2E-9611-75A30471C059}" dt="2021-05-20T07:00:46.645" v="89" actId="20577"/>
        <pc:sldMkLst>
          <pc:docMk/>
          <pc:sldMk cId="3955684602" sldId="275"/>
        </pc:sldMkLst>
        <pc:spChg chg="mod">
          <ac:chgData name="Vaidas Šeferis" userId="0c9cd00a-df69-4a92-b8a7-13a2645860c9" providerId="ADAL" clId="{96E4619B-5AC2-4C2E-9611-75A30471C059}" dt="2021-05-20T07:00:46.645" v="89" actId="20577"/>
          <ac:spMkLst>
            <pc:docMk/>
            <pc:sldMk cId="3955684602" sldId="275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96E4619B-5AC2-4C2E-9611-75A30471C059}" dt="2021-05-20T07:02:44.162" v="123" actId="20577"/>
        <pc:sldMkLst>
          <pc:docMk/>
          <pc:sldMk cId="3221229215" sldId="276"/>
        </pc:sldMkLst>
        <pc:spChg chg="mod">
          <ac:chgData name="Vaidas Šeferis" userId="0c9cd00a-df69-4a92-b8a7-13a2645860c9" providerId="ADAL" clId="{96E4619B-5AC2-4C2E-9611-75A30471C059}" dt="2021-05-20T07:02:44.162" v="123" actId="20577"/>
          <ac:spMkLst>
            <pc:docMk/>
            <pc:sldMk cId="3221229215" sldId="27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2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84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4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31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00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0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30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01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1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71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64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BE70-28CC-4468-99E2-6A5333259A69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29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Proto-baltština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Obecné úvahy ke koncepci „prajazyků“:</a:t>
            </a:r>
          </a:p>
          <a:p>
            <a:pPr marL="0" indent="0">
              <a:buNone/>
            </a:pPr>
            <a:r>
              <a:rPr lang="cs-CZ" dirty="0"/>
              <a:t>              a) Silné a slabé stránky konceptu „prajazyka“.</a:t>
            </a:r>
          </a:p>
          <a:p>
            <a:pPr marL="0" indent="0">
              <a:buNone/>
            </a:pPr>
            <a:r>
              <a:rPr lang="cs-CZ" dirty="0"/>
              <a:t>              b) Alternativní pohledy na vývoj jazyků (společné izoglosy;    			alternativní vysvětlení vývoje evropských jazyků).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Obecný pohled na otázku původní (jednotné) baltštiny:</a:t>
            </a:r>
          </a:p>
          <a:p>
            <a:pPr marL="0" indent="0">
              <a:buNone/>
            </a:pPr>
            <a:r>
              <a:rPr lang="cs-CZ" dirty="0"/>
              <a:t>	- původ ze skupiny severních IE dialektů?</a:t>
            </a:r>
          </a:p>
          <a:p>
            <a:pPr marL="0" indent="0">
              <a:buNone/>
            </a:pPr>
            <a:r>
              <a:rPr lang="cs-CZ" dirty="0"/>
              <a:t>	- původní baltština jako jednotný jazyk nebo skupina dialektů?</a:t>
            </a:r>
          </a:p>
        </p:txBody>
      </p:sp>
    </p:spTree>
    <p:extLst>
      <p:ext uri="{BB962C8B-B14F-4D97-AF65-F5344CB8AC3E}">
        <p14:creationId xmlns:p14="http://schemas.microsoft.com/office/powerpoint/2010/main" val="1859514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4572"/>
            <a:ext cx="10515600" cy="6108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Proto-baltština: některé společné rysy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95460"/>
            <a:ext cx="10515600" cy="589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● Substantiva </a:t>
            </a:r>
            <a:r>
              <a:rPr lang="cs-CZ"/>
              <a:t>měly střední rod</a:t>
            </a:r>
            <a:endParaRPr lang="lt-LT" dirty="0"/>
          </a:p>
          <a:p>
            <a:pPr marL="0" indent="0">
              <a:buNone/>
            </a:pPr>
            <a:r>
              <a:rPr lang="cs-CZ" dirty="0"/>
              <a:t>● Pohyblivý přízvuk</a:t>
            </a:r>
          </a:p>
          <a:p>
            <a:pPr marL="0" indent="0">
              <a:buNone/>
            </a:pPr>
            <a:r>
              <a:rPr lang="cs-CZ" dirty="0"/>
              <a:t>● </a:t>
            </a:r>
            <a:r>
              <a:rPr lang="en-US" dirty="0"/>
              <a:t>IE *</a:t>
            </a:r>
            <a:r>
              <a:rPr lang="en-US" i="1" dirty="0"/>
              <a:t>ŏ</a:t>
            </a:r>
            <a:r>
              <a:rPr lang="en-US" dirty="0"/>
              <a:t>, *</a:t>
            </a:r>
            <a:r>
              <a:rPr lang="en-US" i="1" dirty="0"/>
              <a:t>ă </a:t>
            </a:r>
            <a:r>
              <a:rPr lang="en-US" dirty="0"/>
              <a:t>&gt; </a:t>
            </a:r>
            <a:r>
              <a:rPr lang="cs-CZ" dirty="0"/>
              <a:t>b</a:t>
            </a:r>
            <a:r>
              <a:rPr lang="en-US" dirty="0"/>
              <a:t>alt</a:t>
            </a:r>
            <a:r>
              <a:rPr lang="cs-CZ" dirty="0" err="1"/>
              <a:t>ské</a:t>
            </a:r>
            <a:r>
              <a:rPr lang="en-US" dirty="0"/>
              <a:t> *</a:t>
            </a:r>
            <a:r>
              <a:rPr lang="en-US" i="1" dirty="0"/>
              <a:t>ă</a:t>
            </a:r>
            <a:r>
              <a:rPr lang="cs-CZ" i="1" dirty="0"/>
              <a:t>:</a:t>
            </a:r>
          </a:p>
          <a:p>
            <a:pPr marL="0" indent="0">
              <a:buNone/>
            </a:pPr>
            <a:r>
              <a:rPr lang="cs-CZ" dirty="0"/>
              <a:t>	l</a:t>
            </a:r>
            <a:r>
              <a:rPr lang="en-US" dirty="0"/>
              <a:t>it.</a:t>
            </a:r>
            <a:r>
              <a:rPr lang="cs-CZ" dirty="0"/>
              <a:t> </a:t>
            </a:r>
            <a:r>
              <a:rPr lang="cs-CZ" b="1" i="1" dirty="0" err="1"/>
              <a:t>a</a:t>
            </a:r>
            <a:r>
              <a:rPr lang="cs-CZ" i="1" dirty="0" err="1"/>
              <a:t>vìs</a:t>
            </a:r>
            <a:r>
              <a:rPr lang="cs-CZ" i="1" dirty="0"/>
              <a:t> </a:t>
            </a:r>
            <a:r>
              <a:rPr lang="cs-CZ" dirty="0"/>
              <a:t>(ovce), lot. </a:t>
            </a:r>
            <a:r>
              <a:rPr lang="cs-CZ" b="1" i="1" dirty="0"/>
              <a:t>a</a:t>
            </a:r>
            <a:r>
              <a:rPr lang="cs-CZ" i="1" dirty="0"/>
              <a:t>vis</a:t>
            </a:r>
            <a:r>
              <a:rPr lang="cs-CZ" dirty="0"/>
              <a:t>, srov. lat. </a:t>
            </a:r>
            <a:r>
              <a:rPr lang="cs-CZ" b="1" i="1" dirty="0" err="1"/>
              <a:t>o</a:t>
            </a:r>
            <a:r>
              <a:rPr lang="cs-CZ" i="1" dirty="0" err="1"/>
              <a:t>vis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lit. </a:t>
            </a:r>
            <a:r>
              <a:rPr lang="cs-CZ" b="1" i="1" dirty="0" err="1"/>
              <a:t>a</a:t>
            </a:r>
            <a:r>
              <a:rPr lang="cs-CZ" i="1" dirty="0" err="1"/>
              <a:t>šìs</a:t>
            </a:r>
            <a:r>
              <a:rPr lang="cs-CZ" i="1" dirty="0"/>
              <a:t> </a:t>
            </a:r>
            <a:r>
              <a:rPr lang="cs-CZ" dirty="0"/>
              <a:t>(osa)</a:t>
            </a:r>
            <a:r>
              <a:rPr lang="en-US" dirty="0"/>
              <a:t>, </a:t>
            </a:r>
            <a:r>
              <a:rPr lang="cs-CZ" dirty="0"/>
              <a:t>lot</a:t>
            </a:r>
            <a:r>
              <a:rPr lang="en-US" dirty="0"/>
              <a:t>. </a:t>
            </a:r>
            <a:r>
              <a:rPr lang="en-US" b="1" i="1" dirty="0"/>
              <a:t>a</a:t>
            </a:r>
            <a:r>
              <a:rPr lang="en-US" i="1" dirty="0"/>
              <a:t>ss</a:t>
            </a:r>
            <a:r>
              <a:rPr lang="en-US" dirty="0"/>
              <a:t>, </a:t>
            </a:r>
            <a:r>
              <a:rPr lang="cs-CZ" dirty="0" err="1"/>
              <a:t>srov</a:t>
            </a:r>
            <a:r>
              <a:rPr lang="en-US" dirty="0"/>
              <a:t>. </a:t>
            </a:r>
            <a:r>
              <a:rPr lang="cs-CZ" dirty="0"/>
              <a:t>l</a:t>
            </a:r>
            <a:r>
              <a:rPr lang="en-US" dirty="0"/>
              <a:t>at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lt-LT" b="1" i="1" dirty="0"/>
              <a:t>a</a:t>
            </a:r>
            <a:r>
              <a:rPr lang="en-US" i="1" dirty="0" err="1"/>
              <a:t>xis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● Nerozlišování </a:t>
            </a:r>
            <a:r>
              <a:rPr lang="cs-CZ" dirty="0" err="1"/>
              <a:t>sg</a:t>
            </a:r>
            <a:r>
              <a:rPr lang="cs-CZ" dirty="0"/>
              <a:t>. a </a:t>
            </a:r>
            <a:r>
              <a:rPr lang="cs-CZ" dirty="0" err="1"/>
              <a:t>pl</a:t>
            </a:r>
            <a:r>
              <a:rPr lang="cs-CZ" dirty="0"/>
              <a:t>. u sloves v 3. osobě:</a:t>
            </a:r>
          </a:p>
          <a:p>
            <a:pPr marL="0" indent="0">
              <a:buNone/>
            </a:pPr>
            <a:r>
              <a:rPr lang="cs-CZ" dirty="0"/>
              <a:t>	lit. </a:t>
            </a:r>
            <a:r>
              <a:rPr lang="cs-CZ" i="1" dirty="0" err="1"/>
              <a:t>jis</a:t>
            </a:r>
            <a:r>
              <a:rPr lang="cs-CZ" i="1" dirty="0"/>
              <a:t> </a:t>
            </a:r>
            <a:r>
              <a:rPr lang="cs-CZ" b="1" i="1" dirty="0" err="1"/>
              <a:t>eina</a:t>
            </a:r>
            <a:r>
              <a:rPr lang="cs-CZ" b="1" i="1" dirty="0"/>
              <a:t> </a:t>
            </a:r>
            <a:r>
              <a:rPr lang="cs-CZ" i="1" dirty="0"/>
              <a:t>– </a:t>
            </a:r>
            <a:r>
              <a:rPr lang="cs-CZ" i="1" dirty="0" err="1"/>
              <a:t>jie</a:t>
            </a:r>
            <a:r>
              <a:rPr lang="cs-CZ" i="1" dirty="0"/>
              <a:t> </a:t>
            </a:r>
            <a:r>
              <a:rPr lang="cs-CZ" b="1" i="1" dirty="0" err="1"/>
              <a:t>eina</a:t>
            </a:r>
            <a:r>
              <a:rPr lang="cs-CZ" i="1" dirty="0"/>
              <a:t> </a:t>
            </a:r>
            <a:r>
              <a:rPr lang="cs-CZ" dirty="0"/>
              <a:t>(on jde – oni jdou)</a:t>
            </a:r>
          </a:p>
          <a:p>
            <a:pPr marL="0" indent="0">
              <a:buNone/>
            </a:pPr>
            <a:r>
              <a:rPr lang="cs-CZ" dirty="0"/>
              <a:t>	lot. </a:t>
            </a:r>
            <a:r>
              <a:rPr lang="cs-CZ" dirty="0" err="1"/>
              <a:t>vi</a:t>
            </a:r>
            <a:r>
              <a:rPr lang="lv-LV" dirty="0"/>
              <a:t>ņ</a:t>
            </a:r>
            <a:r>
              <a:rPr lang="cs-CZ" dirty="0"/>
              <a:t>a </a:t>
            </a:r>
            <a:r>
              <a:rPr lang="cs-CZ" b="1" dirty="0" err="1"/>
              <a:t>dzer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vi</a:t>
            </a:r>
            <a:r>
              <a:rPr lang="lv-LV" dirty="0"/>
              <a:t>ņ</a:t>
            </a:r>
            <a:r>
              <a:rPr lang="cs-CZ" dirty="0"/>
              <a:t>as </a:t>
            </a:r>
            <a:r>
              <a:rPr lang="cs-CZ" b="1" dirty="0" err="1"/>
              <a:t>dzer</a:t>
            </a:r>
            <a:r>
              <a:rPr lang="cs-CZ" b="1" dirty="0"/>
              <a:t> </a:t>
            </a:r>
            <a:r>
              <a:rPr lang="cs-CZ" dirty="0"/>
              <a:t>(ona pije – ony pijí) </a:t>
            </a:r>
          </a:p>
          <a:p>
            <a:pPr marL="0" indent="0">
              <a:buNone/>
            </a:pPr>
            <a:r>
              <a:rPr lang="cs-CZ" dirty="0"/>
              <a:t>● Préterit sloves tvořen formanty </a:t>
            </a:r>
            <a:r>
              <a:rPr lang="en-US" dirty="0"/>
              <a:t>*-</a:t>
            </a:r>
            <a:r>
              <a:rPr lang="en-US" i="1" dirty="0"/>
              <a:t>ā</a:t>
            </a:r>
            <a:r>
              <a:rPr lang="en-US" dirty="0"/>
              <a:t>- </a:t>
            </a:r>
            <a:r>
              <a:rPr lang="cs-CZ" dirty="0"/>
              <a:t>nebo</a:t>
            </a:r>
            <a:r>
              <a:rPr lang="en-US" dirty="0"/>
              <a:t> *-</a:t>
            </a:r>
            <a:r>
              <a:rPr lang="en-US" i="1" dirty="0"/>
              <a:t>ē</a:t>
            </a:r>
            <a:r>
              <a:rPr lang="en-US" dirty="0"/>
              <a:t>-</a:t>
            </a:r>
            <a:r>
              <a:rPr lang="cs-CZ" dirty="0"/>
              <a:t> 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prus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en-US" i="1" dirty="0" err="1"/>
              <a:t>wedd</a:t>
            </a:r>
            <a:r>
              <a:rPr lang="en-US" b="1" i="1" dirty="0" err="1"/>
              <a:t>ē</a:t>
            </a:r>
            <a:r>
              <a:rPr lang="en-US" dirty="0"/>
              <a:t> </a:t>
            </a:r>
            <a:r>
              <a:rPr lang="cs-CZ" dirty="0"/>
              <a:t>(on nesl)</a:t>
            </a:r>
            <a:r>
              <a:rPr lang="en-US" dirty="0"/>
              <a:t>, </a:t>
            </a:r>
            <a:r>
              <a:rPr lang="en-US" i="1" dirty="0" err="1"/>
              <a:t>kūr</a:t>
            </a:r>
            <a:r>
              <a:rPr lang="en-US" b="1" i="1" dirty="0" err="1"/>
              <a:t>a</a:t>
            </a:r>
            <a:r>
              <a:rPr lang="en-US" i="1" dirty="0"/>
              <a:t> </a:t>
            </a:r>
            <a:r>
              <a:rPr lang="cs-CZ" dirty="0"/>
              <a:t>(on </a:t>
            </a:r>
            <a:r>
              <a:rPr lang="lt-LT" dirty="0" err="1"/>
              <a:t>stav</a:t>
            </a:r>
            <a:r>
              <a:rPr lang="cs-CZ" dirty="0"/>
              <a:t>ě</a:t>
            </a:r>
            <a:r>
              <a:rPr lang="lt-LT" dirty="0"/>
              <a:t>l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lit</a:t>
            </a:r>
            <a:r>
              <a:rPr lang="en-US" dirty="0"/>
              <a:t>. </a:t>
            </a:r>
            <a:r>
              <a:rPr lang="lt-LT" dirty="0"/>
              <a:t>      </a:t>
            </a:r>
            <a:r>
              <a:rPr lang="lt-LT" i="1" dirty="0" err="1"/>
              <a:t>ve</a:t>
            </a:r>
            <a:r>
              <a:rPr lang="en-US" i="1" dirty="0" err="1"/>
              <a:t>d</a:t>
            </a:r>
            <a:r>
              <a:rPr lang="en-US" b="1" i="1" dirty="0" err="1"/>
              <a:t>ė</a:t>
            </a:r>
            <a:r>
              <a:rPr lang="lt-LT" dirty="0"/>
              <a:t> (</a:t>
            </a:r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vedl</a:t>
            </a:r>
            <a:r>
              <a:rPr lang="lt-LT" dirty="0"/>
              <a:t>)    </a:t>
            </a:r>
            <a:r>
              <a:rPr lang="en-US" i="1" dirty="0"/>
              <a:t>k</a:t>
            </a:r>
            <a:r>
              <a:rPr lang="lt-LT" i="1" dirty="0"/>
              <a:t>ū</a:t>
            </a:r>
            <a:r>
              <a:rPr lang="en-US" i="1" dirty="0" err="1"/>
              <a:t>r</a:t>
            </a:r>
            <a:r>
              <a:rPr lang="en-US" b="1" i="1" dirty="0" err="1"/>
              <a:t>ė</a:t>
            </a:r>
            <a:r>
              <a:rPr lang="cs-CZ" i="1" dirty="0"/>
              <a:t> </a:t>
            </a:r>
            <a:r>
              <a:rPr lang="cs-CZ" dirty="0"/>
              <a:t>(on tvořil)</a:t>
            </a:r>
          </a:p>
        </p:txBody>
      </p:sp>
    </p:spTree>
    <p:extLst>
      <p:ext uri="{BB962C8B-B14F-4D97-AF65-F5344CB8AC3E}">
        <p14:creationId xmlns:p14="http://schemas.microsoft.com/office/powerpoint/2010/main" val="326078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Příklady společných baltských lexémů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l</a:t>
            </a:r>
            <a:r>
              <a:rPr lang="cs-CZ" dirty="0" err="1"/>
              <a:t>it</a:t>
            </a:r>
            <a:r>
              <a:rPr lang="cs-CZ" dirty="0"/>
              <a:t>. </a:t>
            </a:r>
            <a:r>
              <a:rPr lang="lt-LT" i="1" dirty="0"/>
              <a:t>ąžuolas</a:t>
            </a:r>
            <a:r>
              <a:rPr lang="lt-LT" dirty="0"/>
              <a:t>, </a:t>
            </a:r>
            <a:r>
              <a:rPr lang="lt-LT" dirty="0" err="1"/>
              <a:t>lot</a:t>
            </a:r>
            <a:r>
              <a:rPr lang="lt-LT" dirty="0"/>
              <a:t>. </a:t>
            </a:r>
            <a:r>
              <a:rPr lang="lt-LT" i="1" dirty="0" err="1"/>
              <a:t>ozols</a:t>
            </a:r>
            <a:r>
              <a:rPr lang="lt-LT" dirty="0"/>
              <a:t>, prus. </a:t>
            </a:r>
            <a:r>
              <a:rPr lang="lt-LT" i="1" dirty="0" err="1"/>
              <a:t>ansonis</a:t>
            </a:r>
            <a:r>
              <a:rPr lang="lt-LT" i="1" dirty="0"/>
              <a:t> </a:t>
            </a:r>
            <a:r>
              <a:rPr lang="lt-LT" b="1" dirty="0"/>
              <a:t>- </a:t>
            </a:r>
            <a:r>
              <a:rPr lang="lt-LT" b="1" dirty="0" err="1"/>
              <a:t>dub</a:t>
            </a:r>
            <a:r>
              <a:rPr lang="lt-LT" i="1" dirty="0"/>
              <a:t> </a:t>
            </a:r>
          </a:p>
          <a:p>
            <a:r>
              <a:rPr lang="lt-LT" dirty="0"/>
              <a:t>lit. </a:t>
            </a:r>
            <a:r>
              <a:rPr lang="lt-LT" i="1" dirty="0"/>
              <a:t>langas</a:t>
            </a:r>
            <a:r>
              <a:rPr lang="lt-LT" dirty="0"/>
              <a:t>, </a:t>
            </a:r>
            <a:r>
              <a:rPr lang="lt-LT" dirty="0" err="1"/>
              <a:t>lot</a:t>
            </a:r>
            <a:r>
              <a:rPr lang="lt-LT" dirty="0"/>
              <a:t>. </a:t>
            </a:r>
            <a:r>
              <a:rPr lang="lt-LT" i="1" dirty="0" err="1"/>
              <a:t>logs</a:t>
            </a:r>
            <a:r>
              <a:rPr lang="lt-LT" dirty="0"/>
              <a:t>, prus. </a:t>
            </a:r>
            <a:r>
              <a:rPr lang="lt-LT" i="1" dirty="0" err="1"/>
              <a:t>lanxto</a:t>
            </a:r>
            <a:r>
              <a:rPr lang="lt-LT" i="1" dirty="0"/>
              <a:t> </a:t>
            </a:r>
            <a:r>
              <a:rPr lang="lt-LT" dirty="0"/>
              <a:t>-</a:t>
            </a:r>
            <a:r>
              <a:rPr lang="lt-LT" b="1" dirty="0"/>
              <a:t> </a:t>
            </a:r>
            <a:r>
              <a:rPr lang="lt-LT" b="1" dirty="0" err="1"/>
              <a:t>okno</a:t>
            </a:r>
            <a:endParaRPr lang="lt-LT" b="1" dirty="0"/>
          </a:p>
          <a:p>
            <a:r>
              <a:rPr lang="cs-CZ" dirty="0"/>
              <a:t>l</a:t>
            </a:r>
            <a:r>
              <a:rPr lang="lt-LT" dirty="0"/>
              <a:t>it. </a:t>
            </a:r>
            <a:r>
              <a:rPr lang="cs-CZ" i="1" dirty="0"/>
              <a:t>l</a:t>
            </a:r>
            <a:r>
              <a:rPr lang="lt-LT" i="1" dirty="0" err="1"/>
              <a:t>okys</a:t>
            </a:r>
            <a:r>
              <a:rPr lang="lt-LT" dirty="0"/>
              <a:t>, </a:t>
            </a:r>
            <a:r>
              <a:rPr lang="lt-LT" dirty="0" err="1"/>
              <a:t>lot</a:t>
            </a:r>
            <a:r>
              <a:rPr lang="lt-LT" dirty="0"/>
              <a:t>. </a:t>
            </a:r>
            <a:r>
              <a:rPr lang="lt-LT" i="1" dirty="0" err="1"/>
              <a:t>lācis</a:t>
            </a:r>
            <a:r>
              <a:rPr lang="lt-LT" dirty="0"/>
              <a:t>, prus. </a:t>
            </a:r>
            <a:r>
              <a:rPr lang="cs-CZ" i="1" dirty="0"/>
              <a:t>c</a:t>
            </a:r>
            <a:r>
              <a:rPr lang="lt-LT" i="1" dirty="0"/>
              <a:t>lokis</a:t>
            </a:r>
            <a:r>
              <a:rPr lang="lt-LT" dirty="0"/>
              <a:t> - </a:t>
            </a:r>
            <a:r>
              <a:rPr lang="lt-LT" b="1" dirty="0" err="1"/>
              <a:t>medv</a:t>
            </a:r>
            <a:r>
              <a:rPr lang="cs-CZ" b="1" dirty="0" err="1"/>
              <a:t>ěd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5680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Západo</a:t>
            </a:r>
            <a:r>
              <a:rPr lang="cs-CZ" dirty="0"/>
              <a:t>- a </a:t>
            </a:r>
            <a:r>
              <a:rPr lang="cs-CZ" dirty="0" err="1"/>
              <a:t>východobaltské</a:t>
            </a:r>
            <a:r>
              <a:rPr lang="cs-CZ" dirty="0"/>
              <a:t> jazyky (1)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71976"/>
            <a:ext cx="10515600" cy="484306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Proto-baltština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/>
              <a:t>Západo</a:t>
            </a:r>
            <a:r>
              <a:rPr lang="cs-CZ" dirty="0"/>
              <a:t>-               </a:t>
            </a:r>
            <a:r>
              <a:rPr lang="cs-CZ" dirty="0" err="1"/>
              <a:t>Východo</a:t>
            </a:r>
            <a:r>
              <a:rPr lang="cs-CZ" dirty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         baltské                  </a:t>
            </a:r>
            <a:r>
              <a:rPr lang="cs-CZ" dirty="0" err="1"/>
              <a:t>baltské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baltské </a:t>
            </a:r>
            <a:r>
              <a:rPr lang="cs-CZ" b="1" dirty="0"/>
              <a:t>*</a:t>
            </a:r>
            <a:r>
              <a:rPr lang="cs-CZ" b="1" i="1" dirty="0" err="1"/>
              <a:t>ei</a:t>
            </a:r>
            <a:r>
              <a:rPr lang="cs-CZ" i="1" dirty="0"/>
              <a:t> →     </a:t>
            </a:r>
            <a:r>
              <a:rPr lang="cs-CZ" dirty="0"/>
              <a:t>  </a:t>
            </a:r>
            <a:r>
              <a:rPr lang="cs-CZ" b="1" i="1" dirty="0" err="1"/>
              <a:t>ei</a:t>
            </a:r>
            <a:r>
              <a:rPr lang="cs-CZ" b="1" i="1" dirty="0"/>
              <a:t>                           </a:t>
            </a:r>
            <a:r>
              <a:rPr lang="lt-LT" b="1" i="1" dirty="0" err="1"/>
              <a:t>ie</a:t>
            </a:r>
            <a:r>
              <a:rPr lang="lt-LT" b="1" dirty="0"/>
              <a:t>/</a:t>
            </a:r>
            <a:r>
              <a:rPr lang="lt-LT" b="1" i="1" dirty="0"/>
              <a:t>ei</a:t>
            </a:r>
            <a:endParaRPr lang="cs-CZ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i="1" dirty="0"/>
              <a:t> </a:t>
            </a:r>
            <a:endParaRPr lang="cs-CZ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</a:t>
            </a:r>
            <a:r>
              <a:rPr lang="cs-CZ" dirty="0" err="1"/>
              <a:t>prus</a:t>
            </a:r>
            <a:r>
              <a:rPr lang="cs-CZ" dirty="0"/>
              <a:t>. </a:t>
            </a:r>
            <a:r>
              <a:rPr lang="cs-CZ" i="1" dirty="0" err="1"/>
              <a:t>d</a:t>
            </a:r>
            <a:r>
              <a:rPr lang="cs-CZ" b="1" i="1" dirty="0" err="1"/>
              <a:t>ei</a:t>
            </a:r>
            <a:r>
              <a:rPr lang="cs-CZ" i="1" dirty="0" err="1"/>
              <a:t>w</a:t>
            </a:r>
            <a:r>
              <a:rPr lang="cs-CZ" dirty="0"/>
              <a:t>(</a:t>
            </a:r>
            <a:r>
              <a:rPr lang="cs-CZ" i="1" dirty="0"/>
              <a:t>a</a:t>
            </a:r>
            <a:r>
              <a:rPr lang="cs-CZ" dirty="0"/>
              <a:t>)</a:t>
            </a:r>
            <a:r>
              <a:rPr lang="cs-CZ" i="1" dirty="0"/>
              <a:t>s             </a:t>
            </a:r>
            <a:r>
              <a:rPr lang="cs-CZ" dirty="0"/>
              <a:t>lit. </a:t>
            </a:r>
            <a:r>
              <a:rPr lang="cs-CZ" i="1" dirty="0"/>
              <a:t>d</a:t>
            </a:r>
            <a:r>
              <a:rPr lang="lt-LT" b="1" i="1" dirty="0"/>
              <a:t>ie</a:t>
            </a:r>
            <a:r>
              <a:rPr lang="lt-LT" i="1" dirty="0"/>
              <a:t>vas</a:t>
            </a:r>
            <a:r>
              <a:rPr lang="cs-CZ" i="1" dirty="0"/>
              <a:t> / </a:t>
            </a:r>
            <a:r>
              <a:rPr lang="cs-CZ" i="1" dirty="0" err="1"/>
              <a:t>d</a:t>
            </a:r>
            <a:r>
              <a:rPr lang="cs-CZ" b="1" i="1" dirty="0" err="1"/>
              <a:t>ei</a:t>
            </a:r>
            <a:r>
              <a:rPr lang="cs-CZ" i="1" dirty="0" err="1"/>
              <a:t>v</a:t>
            </a:r>
            <a:r>
              <a:rPr lang="lt-LT" i="1" dirty="0"/>
              <a:t>ė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					              lot</a:t>
            </a:r>
            <a:r>
              <a:rPr lang="lt-LT" dirty="0"/>
              <a:t>. </a:t>
            </a:r>
            <a:r>
              <a:rPr lang="lt-LT" i="1" dirty="0" err="1"/>
              <a:t>d</a:t>
            </a:r>
            <a:r>
              <a:rPr lang="lt-LT" b="1" i="1" dirty="0" err="1"/>
              <a:t>ie</a:t>
            </a:r>
            <a:r>
              <a:rPr lang="lt-LT" i="1" dirty="0" err="1"/>
              <a:t>vs</a:t>
            </a:r>
            <a:endParaRPr lang="cs-CZ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18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Západo</a:t>
            </a:r>
            <a:r>
              <a:rPr lang="cs-CZ" dirty="0"/>
              <a:t>- a </a:t>
            </a:r>
            <a:r>
              <a:rPr lang="cs-CZ" dirty="0" err="1"/>
              <a:t>východobaltské</a:t>
            </a:r>
            <a:r>
              <a:rPr lang="cs-CZ" dirty="0"/>
              <a:t> jazyky (2)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07580"/>
            <a:ext cx="10515600" cy="55765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Proto-baltština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/>
              <a:t>Západo</a:t>
            </a:r>
            <a:r>
              <a:rPr lang="cs-CZ" dirty="0"/>
              <a:t>-               </a:t>
            </a:r>
            <a:r>
              <a:rPr lang="cs-CZ" dirty="0" err="1"/>
              <a:t>Východo</a:t>
            </a:r>
            <a:r>
              <a:rPr lang="cs-CZ" dirty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         baltské                  </a:t>
            </a:r>
            <a:r>
              <a:rPr lang="cs-CZ" dirty="0" err="1"/>
              <a:t>baltské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</a:t>
            </a:r>
            <a:r>
              <a:rPr lang="cs-CZ" b="1" dirty="0"/>
              <a:t>Posesivní zájmena   </a:t>
            </a:r>
            <a:r>
              <a:rPr lang="cs-CZ" i="1" dirty="0" err="1"/>
              <a:t>mais</a:t>
            </a:r>
            <a:r>
              <a:rPr lang="cs-CZ" i="1" dirty="0"/>
              <a:t> </a:t>
            </a:r>
            <a:r>
              <a:rPr lang="cs-CZ" dirty="0"/>
              <a:t>(můj)              </a:t>
            </a:r>
            <a:r>
              <a:rPr lang="cs-CZ" i="1" dirty="0"/>
              <a:t>mano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                                   </a:t>
            </a:r>
            <a:r>
              <a:rPr lang="cs-CZ" i="1" dirty="0" err="1"/>
              <a:t>twais</a:t>
            </a:r>
            <a:r>
              <a:rPr lang="cs-CZ" i="1" dirty="0"/>
              <a:t> </a:t>
            </a:r>
            <a:r>
              <a:rPr lang="cs-CZ" dirty="0"/>
              <a:t>(tvůj)               </a:t>
            </a:r>
            <a:r>
              <a:rPr lang="cs-CZ" i="1" dirty="0" err="1"/>
              <a:t>tavo</a:t>
            </a:r>
            <a:endParaRPr lang="cs-CZ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                                  </a:t>
            </a:r>
            <a:r>
              <a:rPr lang="cs-CZ" i="1" dirty="0" err="1"/>
              <a:t>swais</a:t>
            </a:r>
            <a:r>
              <a:rPr lang="cs-CZ" i="1" dirty="0"/>
              <a:t> </a:t>
            </a:r>
            <a:r>
              <a:rPr lang="cs-CZ" dirty="0"/>
              <a:t>(svůj)               </a:t>
            </a:r>
            <a:r>
              <a:rPr lang="cs-CZ" i="1" dirty="0" err="1"/>
              <a:t>savo</a:t>
            </a:r>
            <a:endParaRPr lang="lt-LT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	        </a:t>
            </a:r>
            <a:r>
              <a:rPr lang="cs-CZ" b="1" dirty="0"/>
              <a:t>Préterit</a:t>
            </a:r>
            <a:r>
              <a:rPr lang="cs-CZ" dirty="0"/>
              <a:t>        </a:t>
            </a:r>
            <a:r>
              <a:rPr lang="cs-CZ" i="1" dirty="0" err="1"/>
              <a:t>bēi</a:t>
            </a:r>
            <a:r>
              <a:rPr lang="cs-CZ" dirty="0"/>
              <a:t>, </a:t>
            </a:r>
            <a:r>
              <a:rPr lang="cs-CZ" i="1" dirty="0" err="1"/>
              <a:t>bē</a:t>
            </a:r>
            <a:r>
              <a:rPr lang="cs-CZ" i="1" dirty="0"/>
              <a:t>                      </a:t>
            </a:r>
            <a:r>
              <a:rPr lang="cs-CZ" i="1" dirty="0" err="1"/>
              <a:t>buv</a:t>
            </a:r>
            <a:r>
              <a:rPr lang="cs-CZ" i="1" dirty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Střední rod </a:t>
            </a:r>
            <a:r>
              <a:rPr lang="cs-CZ" b="1" dirty="0" err="1"/>
              <a:t>subst</a:t>
            </a:r>
            <a:r>
              <a:rPr lang="cs-CZ" b="1" dirty="0"/>
              <a:t>.:         </a:t>
            </a:r>
            <a:r>
              <a:rPr lang="cs-CZ" sz="6000" dirty="0"/>
              <a:t>+</a:t>
            </a:r>
            <a:r>
              <a:rPr lang="cs-CZ" dirty="0"/>
              <a:t>                                </a:t>
            </a:r>
            <a:r>
              <a:rPr lang="cs-CZ" sz="6000" dirty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i="1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232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/>
              <a:t>V</a:t>
            </a:r>
            <a:r>
              <a:rPr lang="cs-CZ" dirty="0" err="1"/>
              <a:t>ýchodobaltské</a:t>
            </a:r>
            <a:r>
              <a:rPr lang="cs-CZ" dirty="0"/>
              <a:t> jazyky</a:t>
            </a:r>
            <a:r>
              <a:rPr lang="lt-LT" dirty="0"/>
              <a:t>: </a:t>
            </a:r>
            <a:r>
              <a:rPr lang="lt-LT" dirty="0" err="1"/>
              <a:t>litev</a:t>
            </a:r>
            <a:r>
              <a:rPr lang="cs-CZ" dirty="0" err="1"/>
              <a:t>ština</a:t>
            </a:r>
            <a:r>
              <a:rPr lang="cs-CZ" dirty="0"/>
              <a:t> a lotyština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07580"/>
            <a:ext cx="10515600" cy="55765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err="1"/>
              <a:t>Východo</a:t>
            </a:r>
            <a:r>
              <a:rPr lang="cs-CZ" b="1" dirty="0"/>
              <a:t>-baltština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Litevština               Lotyština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        </a:t>
            </a:r>
            <a:r>
              <a:rPr lang="cs-CZ" i="1" dirty="0"/>
              <a:t>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</a:t>
            </a:r>
            <a:r>
              <a:rPr lang="cs-CZ" b="1" dirty="0"/>
              <a:t>Přízvuk                      </a:t>
            </a:r>
            <a:r>
              <a:rPr lang="cs-CZ" i="1" dirty="0"/>
              <a:t>pohyblivý</a:t>
            </a:r>
            <a:r>
              <a:rPr lang="cs-CZ" dirty="0"/>
              <a:t>              </a:t>
            </a:r>
            <a:r>
              <a:rPr lang="cs-CZ" i="1" dirty="0"/>
              <a:t>pevný (na 1. slabice)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Původní k', g':</a:t>
            </a:r>
            <a:r>
              <a:rPr lang="cs-CZ" dirty="0"/>
              <a:t>                </a:t>
            </a:r>
            <a:r>
              <a:rPr lang="cs-CZ" b="1" dirty="0"/>
              <a:t>k', g'</a:t>
            </a:r>
            <a:r>
              <a:rPr lang="cs-CZ" dirty="0"/>
              <a:t>            →            </a:t>
            </a:r>
            <a:r>
              <a:rPr lang="cs-CZ" b="1" i="1" dirty="0"/>
              <a:t>c, </a:t>
            </a:r>
            <a:r>
              <a:rPr lang="cs-CZ" b="1" i="1" dirty="0" err="1"/>
              <a:t>dz</a:t>
            </a:r>
            <a:endParaRPr lang="cs-CZ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                                     </a:t>
            </a:r>
            <a:r>
              <a:rPr lang="cs-CZ" b="1" i="1" dirty="0" err="1"/>
              <a:t>k</a:t>
            </a:r>
            <a:r>
              <a:rPr lang="cs-CZ" i="1" dirty="0" err="1"/>
              <a:t>elti</a:t>
            </a:r>
            <a:r>
              <a:rPr lang="cs-CZ" i="1" dirty="0"/>
              <a:t>         </a:t>
            </a:r>
            <a:r>
              <a:rPr lang="cs-CZ" dirty="0"/>
              <a:t>(zvedat)      </a:t>
            </a:r>
            <a:r>
              <a:rPr lang="cs-CZ" b="1" i="1" dirty="0"/>
              <a:t>c</a:t>
            </a:r>
            <a:r>
              <a:rPr lang="cs-CZ" i="1" dirty="0"/>
              <a:t>elt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                                    </a:t>
            </a:r>
            <a:r>
              <a:rPr lang="cs-CZ" b="1" i="1" dirty="0" err="1"/>
              <a:t>g</a:t>
            </a:r>
            <a:r>
              <a:rPr lang="cs-CZ" i="1" dirty="0" err="1"/>
              <a:t>erti</a:t>
            </a:r>
            <a:r>
              <a:rPr lang="cs-CZ" i="1" dirty="0"/>
              <a:t>         </a:t>
            </a:r>
            <a:r>
              <a:rPr lang="cs-CZ" dirty="0"/>
              <a:t>(pít)             </a:t>
            </a:r>
            <a:r>
              <a:rPr lang="cs-CZ" b="1" dirty="0" err="1"/>
              <a:t>dz</a:t>
            </a:r>
            <a:r>
              <a:rPr lang="cs-CZ" dirty="0" err="1"/>
              <a:t>ert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Krácení koncovek:</a:t>
            </a:r>
            <a:r>
              <a:rPr lang="cs-CZ" dirty="0"/>
              <a:t>          NE                                ANO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         </a:t>
            </a:r>
            <a:r>
              <a:rPr lang="cs-CZ" dirty="0" err="1"/>
              <a:t>vyr</a:t>
            </a:r>
            <a:r>
              <a:rPr lang="cs-CZ" b="1" dirty="0" err="1"/>
              <a:t>as</a:t>
            </a:r>
            <a:r>
              <a:rPr lang="cs-CZ" dirty="0"/>
              <a:t>       </a:t>
            </a:r>
            <a:r>
              <a:rPr lang="lt-LT" dirty="0"/>
              <a:t>(</a:t>
            </a:r>
            <a:r>
              <a:rPr lang="cs-CZ" dirty="0"/>
              <a:t>muž)             </a:t>
            </a:r>
            <a:r>
              <a:rPr lang="cs-CZ" dirty="0" err="1"/>
              <a:t>vīr</a:t>
            </a:r>
            <a:r>
              <a:rPr lang="cs-CZ" b="1" dirty="0" err="1"/>
              <a:t>s</a:t>
            </a: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			       </a:t>
            </a:r>
            <a:r>
              <a:rPr lang="cs-CZ" dirty="0" err="1"/>
              <a:t>egl</a:t>
            </a:r>
            <a:r>
              <a:rPr lang="lt-LT" b="1" dirty="0"/>
              <a:t>ė</a:t>
            </a:r>
            <a:r>
              <a:rPr lang="lt-LT" dirty="0"/>
              <a:t>          </a:t>
            </a:r>
            <a:r>
              <a:rPr lang="cs-CZ" dirty="0"/>
              <a:t>(smrk)</a:t>
            </a:r>
            <a:r>
              <a:rPr lang="lt-LT" dirty="0"/>
              <a:t>           egl</a:t>
            </a:r>
            <a:r>
              <a:rPr lang="lt-LT" b="1" dirty="0"/>
              <a:t>e</a:t>
            </a: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dirty="0"/>
              <a:t>                                      aš dar</a:t>
            </a:r>
            <a:r>
              <a:rPr lang="lt-LT" b="1" dirty="0"/>
              <a:t>au</a:t>
            </a:r>
            <a:r>
              <a:rPr lang="lt-LT" dirty="0"/>
              <a:t> </a:t>
            </a:r>
            <a:r>
              <a:rPr lang="cs-CZ" dirty="0"/>
              <a:t>  </a:t>
            </a:r>
            <a:r>
              <a:rPr lang="lt-LT" dirty="0"/>
              <a:t>(</a:t>
            </a:r>
            <a:r>
              <a:rPr lang="cs-CZ" dirty="0"/>
              <a:t>já dělám)     es dar</a:t>
            </a:r>
            <a:r>
              <a:rPr lang="cs-CZ" b="1" dirty="0"/>
              <a:t>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i="1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7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/>
              <a:t>V</a:t>
            </a:r>
            <a:r>
              <a:rPr lang="cs-CZ" dirty="0" err="1"/>
              <a:t>ýchodobaltské</a:t>
            </a:r>
            <a:r>
              <a:rPr lang="cs-CZ" dirty="0"/>
              <a:t> jazyky</a:t>
            </a:r>
            <a:r>
              <a:rPr lang="lt-LT" dirty="0"/>
              <a:t>: </a:t>
            </a:r>
            <a:r>
              <a:rPr lang="lt-LT" dirty="0" err="1"/>
              <a:t>litev</a:t>
            </a:r>
            <a:r>
              <a:rPr lang="cs-CZ" dirty="0" err="1"/>
              <a:t>ština</a:t>
            </a:r>
            <a:r>
              <a:rPr lang="cs-CZ" dirty="0"/>
              <a:t> a lotyština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2022" y="1184853"/>
            <a:ext cx="11625329" cy="5576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err="1"/>
              <a:t>Východo</a:t>
            </a:r>
            <a:r>
              <a:rPr lang="cs-CZ" b="1" dirty="0"/>
              <a:t>-baltština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Litevština               Lotyština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        </a:t>
            </a:r>
            <a:r>
              <a:rPr lang="cs-CZ" i="1" dirty="0"/>
              <a:t>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Posesivní konstrukce:</a:t>
            </a:r>
            <a:r>
              <a:rPr lang="lt-LT" dirty="0"/>
              <a:t> </a:t>
            </a:r>
            <a:r>
              <a:rPr lang="lt-LT" i="1" dirty="0"/>
              <a:t>Aš turiu brolį            Man ir </a:t>
            </a:r>
            <a:r>
              <a:rPr lang="lt-LT" i="1" dirty="0" err="1"/>
              <a:t>brālis</a:t>
            </a:r>
            <a:r>
              <a:rPr lang="lt-LT" i="1" dirty="0"/>
              <a:t> </a:t>
            </a:r>
            <a:endParaRPr lang="cs-CZ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                                </a:t>
            </a:r>
            <a:r>
              <a:rPr lang="cs-CZ" dirty="0"/>
              <a:t>(Já mám bratra)          </a:t>
            </a:r>
            <a:r>
              <a:rPr lang="lt-LT" dirty="0"/>
              <a:t>(</a:t>
            </a:r>
            <a:r>
              <a:rPr lang="cs-CZ" dirty="0"/>
              <a:t>Mně je bratr)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/>
              <a:t>Debitiv</a:t>
            </a:r>
            <a:r>
              <a:rPr lang="cs-CZ" dirty="0"/>
              <a:t>:                            </a:t>
            </a:r>
            <a:r>
              <a:rPr lang="lt-LT" dirty="0"/>
              <a:t>[Ne</a:t>
            </a:r>
            <a:r>
              <a:rPr lang="cs-CZ" dirty="0"/>
              <a:t>ní</a:t>
            </a:r>
            <a:r>
              <a:rPr lang="lt-LT" dirty="0"/>
              <a:t>]</a:t>
            </a:r>
            <a:r>
              <a:rPr lang="cs-CZ" dirty="0"/>
              <a:t>                 </a:t>
            </a:r>
            <a:r>
              <a:rPr lang="cs-CZ" i="1" dirty="0"/>
              <a:t>Man </a:t>
            </a:r>
            <a:r>
              <a:rPr lang="cs-CZ" i="1" dirty="0" err="1"/>
              <a:t>ir</a:t>
            </a:r>
            <a:r>
              <a:rPr lang="cs-CZ" i="1" dirty="0"/>
              <a:t> </a:t>
            </a:r>
            <a:r>
              <a:rPr lang="cs-CZ" b="1" i="1" dirty="0"/>
              <a:t>j</a:t>
            </a:r>
            <a:r>
              <a:rPr lang="lt-LT" b="1" i="1" dirty="0"/>
              <a:t>ā</a:t>
            </a:r>
            <a:r>
              <a:rPr lang="cs-CZ" b="1" i="1" dirty="0" err="1"/>
              <a:t>iet</a:t>
            </a:r>
            <a:r>
              <a:rPr lang="cs-CZ" i="1" dirty="0"/>
              <a:t> m</a:t>
            </a:r>
            <a:r>
              <a:rPr lang="lt-LT" i="1" dirty="0"/>
              <a:t>ā</a:t>
            </a:r>
            <a:r>
              <a:rPr lang="cs-CZ" i="1" dirty="0"/>
              <a:t>j</a:t>
            </a:r>
            <a:r>
              <a:rPr lang="lt-LT" i="1" dirty="0"/>
              <a:t>ā</a:t>
            </a:r>
            <a:r>
              <a:rPr lang="cs-CZ" i="1" dirty="0"/>
              <a:t>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                                                          </a:t>
            </a:r>
            <a:r>
              <a:rPr lang="cs-CZ" dirty="0"/>
              <a:t>(Mně je jít domů, tzn. </a:t>
            </a:r>
            <a:r>
              <a:rPr lang="cs-CZ"/>
              <a:t>musím </a:t>
            </a:r>
            <a:r>
              <a:rPr lang="cs-CZ" dirty="0"/>
              <a:t>jít domů)</a:t>
            </a:r>
            <a:r>
              <a:rPr lang="cs-CZ" i="1" dirty="0"/>
              <a:t> </a:t>
            </a:r>
            <a:r>
              <a:rPr lang="cs-CZ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i="1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417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Baltské jazyky v systému IE jazyků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Myšlenka </a:t>
            </a:r>
            <a:r>
              <a:rPr lang="cs-CZ" b="1" dirty="0" err="1"/>
              <a:t>balto-slovano-germásnké</a:t>
            </a:r>
            <a:r>
              <a:rPr lang="cs-CZ" b="1" dirty="0"/>
              <a:t> jazykové jednoty: předpokládaný kontakt těchto jazykových skupin cca 3000 př. n. l. Nikoli však společný </a:t>
            </a:r>
            <a:r>
              <a:rPr lang="cs-CZ" b="1" dirty="0" err="1"/>
              <a:t>protojazyk</a:t>
            </a:r>
            <a:r>
              <a:rPr lang="cs-CZ" b="1" dirty="0"/>
              <a:t>. Příklady (přebírám z </a:t>
            </a:r>
            <a:r>
              <a:rPr lang="cs-CZ" b="1" dirty="0" err="1"/>
              <a:t>Dini</a:t>
            </a:r>
            <a:r>
              <a:rPr lang="cs-CZ" b="1" dirty="0"/>
              <a:t>, 2014):</a:t>
            </a:r>
          </a:p>
          <a:p>
            <a:pPr lvl="1"/>
            <a:r>
              <a:rPr lang="cs-CZ" sz="2800" dirty="0" err="1"/>
              <a:t>Lith</a:t>
            </a:r>
            <a:r>
              <a:rPr lang="cs-CZ" sz="2800" dirty="0"/>
              <a:t>. </a:t>
            </a:r>
            <a:r>
              <a:rPr lang="cs-CZ" sz="2800" i="1" dirty="0" err="1"/>
              <a:t>liáudis</a:t>
            </a:r>
            <a:r>
              <a:rPr lang="cs-CZ" sz="2800" i="1" dirty="0"/>
              <a:t> </a:t>
            </a:r>
            <a:r>
              <a:rPr lang="cs-CZ" sz="2800" dirty="0"/>
              <a:t>(</a:t>
            </a:r>
            <a:r>
              <a:rPr lang="cs-CZ" sz="2800" dirty="0" err="1"/>
              <a:t>people</a:t>
            </a:r>
            <a:r>
              <a:rPr lang="cs-CZ" sz="2800" dirty="0"/>
              <a:t>), </a:t>
            </a:r>
            <a:r>
              <a:rPr lang="cs-CZ" sz="2800" dirty="0" err="1"/>
              <a:t>OCS</a:t>
            </a:r>
            <a:r>
              <a:rPr lang="cs-CZ" sz="2800" dirty="0"/>
              <a:t> </a:t>
            </a:r>
            <a:r>
              <a:rPr lang="cs-CZ" sz="2800" i="1" dirty="0" err="1"/>
              <a:t>l’ud</a:t>
            </a:r>
            <a:r>
              <a:rPr lang="az-Cyrl-AZ" sz="2800" i="1" dirty="0"/>
              <a:t>ь</a:t>
            </a:r>
            <a:r>
              <a:rPr lang="cs-CZ" sz="2800" i="1" dirty="0"/>
              <a:t>je</a:t>
            </a:r>
            <a:r>
              <a:rPr lang="cs-CZ" sz="2800" dirty="0"/>
              <a:t>, </a:t>
            </a:r>
            <a:r>
              <a:rPr lang="cs-CZ" sz="2800" dirty="0" err="1"/>
              <a:t>OHG</a:t>
            </a:r>
            <a:r>
              <a:rPr lang="cs-CZ" sz="2800" dirty="0"/>
              <a:t> </a:t>
            </a:r>
            <a:r>
              <a:rPr lang="cs-CZ" sz="2800" i="1" dirty="0" err="1"/>
              <a:t>liuti</a:t>
            </a:r>
            <a:endParaRPr lang="cs-CZ" sz="2800" i="1" dirty="0"/>
          </a:p>
          <a:p>
            <a:pPr lvl="1"/>
            <a:endParaRPr lang="cs-CZ" sz="2800" i="1" dirty="0"/>
          </a:p>
          <a:p>
            <a:pPr lvl="1"/>
            <a:r>
              <a:rPr lang="cs-CZ" sz="2800" dirty="0" err="1"/>
              <a:t>Lith</a:t>
            </a:r>
            <a:r>
              <a:rPr lang="cs-CZ" sz="2800" dirty="0"/>
              <a:t>. </a:t>
            </a:r>
            <a:r>
              <a:rPr lang="cs-CZ" sz="2800" i="1" dirty="0" err="1"/>
              <a:t>sidãbras</a:t>
            </a:r>
            <a:r>
              <a:rPr lang="cs-CZ" sz="2800" i="1" dirty="0"/>
              <a:t> </a:t>
            </a:r>
            <a:r>
              <a:rPr lang="cs-CZ" sz="2800" dirty="0"/>
              <a:t>(</a:t>
            </a:r>
            <a:r>
              <a:rPr lang="cs-CZ" sz="2800" dirty="0" err="1"/>
              <a:t>silver</a:t>
            </a:r>
            <a:r>
              <a:rPr lang="cs-CZ" sz="2800" dirty="0"/>
              <a:t>), </a:t>
            </a:r>
            <a:r>
              <a:rPr lang="cs-CZ" sz="2800" dirty="0" err="1"/>
              <a:t>OCS</a:t>
            </a:r>
            <a:r>
              <a:rPr lang="cs-CZ" sz="2800" dirty="0"/>
              <a:t> </a:t>
            </a:r>
            <a:r>
              <a:rPr lang="cs-CZ" sz="2800" i="1" dirty="0"/>
              <a:t>s</a:t>
            </a:r>
            <a:r>
              <a:rPr lang="az-Cyrl-AZ" sz="2800" i="1" dirty="0"/>
              <a:t>ь</a:t>
            </a:r>
            <a:r>
              <a:rPr lang="cs-CZ" sz="2800" i="1" dirty="0" err="1"/>
              <a:t>rebro</a:t>
            </a:r>
            <a:r>
              <a:rPr lang="cs-CZ" sz="2800" dirty="0"/>
              <a:t>, </a:t>
            </a:r>
            <a:r>
              <a:rPr lang="cs-CZ" sz="2800" dirty="0" err="1"/>
              <a:t>Goth</a:t>
            </a:r>
            <a:r>
              <a:rPr lang="cs-CZ" sz="2800" dirty="0"/>
              <a:t>. </a:t>
            </a:r>
            <a:r>
              <a:rPr lang="cs-CZ" sz="2800" dirty="0" err="1"/>
              <a:t>s</a:t>
            </a:r>
            <a:r>
              <a:rPr lang="cs-CZ" sz="2800" i="1" dirty="0" err="1"/>
              <a:t>ilubr</a:t>
            </a:r>
            <a:endParaRPr lang="cs-CZ" sz="2800" i="1" dirty="0"/>
          </a:p>
          <a:p>
            <a:pPr lvl="1"/>
            <a:endParaRPr lang="cs-CZ" sz="2800" dirty="0"/>
          </a:p>
          <a:p>
            <a:pPr lvl="1"/>
            <a:r>
              <a:rPr lang="en-US" sz="2800" dirty="0"/>
              <a:t>nominal endings of the dat.-instr. </a:t>
            </a:r>
            <a:r>
              <a:rPr lang="en-US" sz="2800" dirty="0" err="1"/>
              <a:t>plur</a:t>
            </a:r>
            <a:r>
              <a:rPr lang="en-US" sz="2800" dirty="0"/>
              <a:t>. cases in </a:t>
            </a:r>
            <a:r>
              <a:rPr lang="cs-CZ" sz="2800" dirty="0"/>
              <a:t>-</a:t>
            </a:r>
            <a:r>
              <a:rPr lang="en-US" sz="2800" i="1" dirty="0"/>
              <a:t>m</a:t>
            </a:r>
            <a:r>
              <a:rPr lang="cs-CZ" sz="2800" i="1" dirty="0"/>
              <a:t> </a:t>
            </a:r>
            <a:r>
              <a:rPr lang="en-US" sz="2800" dirty="0"/>
              <a:t>with</a:t>
            </a:r>
            <a:r>
              <a:rPr lang="cs-CZ" sz="2800" dirty="0"/>
              <a:t> </a:t>
            </a:r>
            <a:r>
              <a:rPr lang="en-US" sz="2800" dirty="0"/>
              <a:t>-</a:t>
            </a:r>
            <a:r>
              <a:rPr lang="en-US" sz="2800" i="1" dirty="0" err="1"/>
              <a:t>bh</a:t>
            </a:r>
            <a:r>
              <a:rPr lang="en-US" sz="2800" dirty="0"/>
              <a:t>- in other IE languages, cf. Lith. </a:t>
            </a:r>
            <a:r>
              <a:rPr lang="en-US" sz="2800" i="1" dirty="0" err="1"/>
              <a:t>vilkáms</a:t>
            </a:r>
            <a:r>
              <a:rPr lang="en-US" sz="2800" i="1" dirty="0"/>
              <a:t> </a:t>
            </a:r>
            <a:r>
              <a:rPr lang="en-US" sz="2800" dirty="0"/>
              <a:t>‘to the wolves’, OCS</a:t>
            </a:r>
            <a:r>
              <a:rPr lang="cs-CZ" sz="2800" dirty="0"/>
              <a:t> </a:t>
            </a:r>
            <a:r>
              <a:rPr lang="en-US" sz="2800" i="1" dirty="0" err="1"/>
              <a:t>vlьkomъ</a:t>
            </a:r>
            <a:r>
              <a:rPr lang="en-US" sz="2800" dirty="0"/>
              <a:t>, Goth.</a:t>
            </a:r>
            <a:r>
              <a:rPr lang="cs-CZ" sz="2800" dirty="0"/>
              <a:t> </a:t>
            </a:r>
            <a:r>
              <a:rPr lang="en-US" sz="2800" i="1" dirty="0" err="1"/>
              <a:t>wulf</a:t>
            </a:r>
            <a:r>
              <a:rPr lang="en-US" sz="2800" i="1" dirty="0"/>
              <a:t>-am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50990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Baltské jazyky v systému IE jazyků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/>
              <a:t>Výpůjčky z germánských jazyků v baltských: pár desítek lexémů</a:t>
            </a:r>
            <a:r>
              <a:rPr lang="cs-CZ" b="1" dirty="0"/>
              <a:t>, např.:</a:t>
            </a:r>
            <a:endParaRPr lang="cs-CZ" sz="2800" b="1" dirty="0"/>
          </a:p>
          <a:p>
            <a:r>
              <a:rPr lang="en-US" dirty="0"/>
              <a:t>Borrowings common for the entire Baltic territory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en-US" dirty="0" err="1"/>
              <a:t>OPr</a:t>
            </a:r>
            <a:r>
              <a:rPr lang="en-US" dirty="0"/>
              <a:t>. </a:t>
            </a:r>
            <a:r>
              <a:rPr lang="cs-CZ" i="1" dirty="0"/>
              <a:t>a</a:t>
            </a:r>
            <a:r>
              <a:rPr lang="en-US" i="1" dirty="0" err="1"/>
              <a:t>lu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mead</a:t>
            </a:r>
            <a:r>
              <a:rPr lang="cs-CZ" dirty="0"/>
              <a:t>’, </a:t>
            </a:r>
            <a:r>
              <a:rPr lang="cs-CZ" dirty="0" err="1"/>
              <a:t>Lith</a:t>
            </a:r>
            <a:r>
              <a:rPr lang="cs-CZ" dirty="0"/>
              <a:t>. </a:t>
            </a:r>
            <a:r>
              <a:rPr lang="cs-CZ" i="1" dirty="0" err="1"/>
              <a:t>alùs</a:t>
            </a:r>
            <a:r>
              <a:rPr lang="cs-CZ" dirty="0"/>
              <a:t>, </a:t>
            </a:r>
            <a:r>
              <a:rPr lang="cs-CZ" dirty="0" err="1"/>
              <a:t>Latv</a:t>
            </a:r>
            <a:r>
              <a:rPr lang="cs-CZ" dirty="0"/>
              <a:t>. </a:t>
            </a:r>
            <a:r>
              <a:rPr lang="cs-CZ" i="1" dirty="0" err="1"/>
              <a:t>alus</a:t>
            </a:r>
            <a:r>
              <a:rPr lang="cs-CZ" i="1" dirty="0"/>
              <a:t> </a:t>
            </a:r>
            <a:r>
              <a:rPr lang="cs-CZ" dirty="0"/>
              <a:t>← </a:t>
            </a:r>
            <a:r>
              <a:rPr lang="cs-CZ" dirty="0" err="1"/>
              <a:t>OIcel</a:t>
            </a:r>
            <a:r>
              <a:rPr lang="cs-CZ" dirty="0"/>
              <a:t>. </a:t>
            </a:r>
            <a:r>
              <a:rPr lang="cs-CZ" i="1" dirty="0" err="1"/>
              <a:t>ǫl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beer</a:t>
            </a:r>
            <a:r>
              <a:rPr lang="cs-CZ" dirty="0"/>
              <a:t>’, </a:t>
            </a:r>
            <a:r>
              <a:rPr lang="cs-CZ" dirty="0" err="1"/>
              <a:t>OEngl</a:t>
            </a:r>
            <a:r>
              <a:rPr lang="cs-CZ" dirty="0"/>
              <a:t>. </a:t>
            </a:r>
            <a:r>
              <a:rPr lang="cs-CZ" i="1" dirty="0" err="1"/>
              <a:t>ealu</a:t>
            </a:r>
            <a:r>
              <a:rPr lang="cs-CZ" i="1" dirty="0"/>
              <a:t> </a:t>
            </a:r>
            <a:r>
              <a:rPr lang="cs-CZ" dirty="0"/>
              <a:t>id.</a:t>
            </a:r>
          </a:p>
          <a:p>
            <a:r>
              <a:rPr lang="en-US" dirty="0"/>
              <a:t>Borrowings common to Lithuanian and Old Prussian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en-US" dirty="0" err="1"/>
              <a:t>OPr</a:t>
            </a:r>
            <a:r>
              <a:rPr lang="en-US" dirty="0"/>
              <a:t>.</a:t>
            </a:r>
            <a:r>
              <a:rPr lang="cs-CZ" dirty="0"/>
              <a:t> </a:t>
            </a:r>
            <a:r>
              <a:rPr lang="cs-CZ" i="1" dirty="0" err="1"/>
              <a:t>sarwis</a:t>
            </a:r>
            <a:r>
              <a:rPr lang="cs-CZ" dirty="0"/>
              <a:t>, </a:t>
            </a:r>
            <a:r>
              <a:rPr lang="cs-CZ" dirty="0" err="1"/>
              <a:t>Lith</a:t>
            </a:r>
            <a:r>
              <a:rPr lang="cs-CZ" dirty="0"/>
              <a:t>. </a:t>
            </a:r>
            <a:r>
              <a:rPr lang="cs-CZ" i="1" dirty="0" err="1"/>
              <a:t>šárvas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armor</a:t>
            </a:r>
            <a:r>
              <a:rPr lang="cs-CZ" dirty="0"/>
              <a:t>’ ← </a:t>
            </a:r>
            <a:r>
              <a:rPr lang="cs-CZ" dirty="0" err="1"/>
              <a:t>Goth</a:t>
            </a:r>
            <a:r>
              <a:rPr lang="cs-CZ" dirty="0"/>
              <a:t>. </a:t>
            </a:r>
            <a:r>
              <a:rPr lang="cs-CZ" i="1" dirty="0" err="1"/>
              <a:t>sarwa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weapons</a:t>
            </a:r>
            <a:r>
              <a:rPr lang="cs-CZ" dirty="0"/>
              <a:t>’</a:t>
            </a:r>
          </a:p>
          <a:p>
            <a:r>
              <a:rPr lang="en-US" dirty="0"/>
              <a:t>Borrowings appearing only in Lithuanian</a:t>
            </a:r>
            <a:r>
              <a:rPr lang="cs-CZ" dirty="0"/>
              <a:t>:</a:t>
            </a:r>
            <a:r>
              <a:rPr lang="en-US" dirty="0"/>
              <a:t> Lith. </a:t>
            </a:r>
            <a:r>
              <a:rPr lang="en-US" i="1" dirty="0" err="1"/>
              <a:t>midùs</a:t>
            </a:r>
            <a:r>
              <a:rPr lang="en-US" i="1" dirty="0"/>
              <a:t> </a:t>
            </a:r>
            <a:r>
              <a:rPr lang="en-US" dirty="0"/>
              <a:t>← Goth.</a:t>
            </a:r>
            <a:r>
              <a:rPr lang="cs-CZ" dirty="0"/>
              <a:t> *</a:t>
            </a:r>
            <a:r>
              <a:rPr lang="cs-CZ" i="1" dirty="0" err="1"/>
              <a:t>midu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mead</a:t>
            </a:r>
            <a:r>
              <a:rPr lang="cs-CZ" dirty="0"/>
              <a:t>’, </a:t>
            </a:r>
            <a:r>
              <a:rPr lang="cs-CZ" dirty="0" err="1"/>
              <a:t>cf</a:t>
            </a:r>
            <a:r>
              <a:rPr lang="cs-CZ" dirty="0"/>
              <a:t>. </a:t>
            </a:r>
            <a:r>
              <a:rPr lang="cs-CZ" dirty="0" err="1"/>
              <a:t>OHG</a:t>
            </a:r>
            <a:r>
              <a:rPr lang="cs-CZ" dirty="0"/>
              <a:t> </a:t>
            </a:r>
            <a:r>
              <a:rPr lang="cs-CZ" i="1" dirty="0"/>
              <a:t>metu</a:t>
            </a:r>
            <a:r>
              <a:rPr lang="cs-CZ" dirty="0"/>
              <a:t>, </a:t>
            </a:r>
            <a:r>
              <a:rPr lang="cs-CZ" i="1" dirty="0"/>
              <a:t>meto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sz="2800" b="1" dirty="0"/>
              <a:t>Závěr: velmi včasný jazykový kontakt Germánů a Baltů, až v druhé fázi – Germánů a Slovanů.</a:t>
            </a:r>
          </a:p>
        </p:txBody>
      </p:sp>
    </p:spTree>
    <p:extLst>
      <p:ext uri="{BB962C8B-B14F-4D97-AF65-F5344CB8AC3E}">
        <p14:creationId xmlns:p14="http://schemas.microsoft.com/office/powerpoint/2010/main" val="355760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93974"/>
          </a:xfrm>
        </p:spPr>
        <p:txBody>
          <a:bodyPr/>
          <a:lstStyle/>
          <a:p>
            <a:pPr algn="ctr"/>
            <a:r>
              <a:rPr lang="cs-CZ" dirty="0"/>
              <a:t>Baltské a slovanské jazyky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88643"/>
            <a:ext cx="10515600" cy="5288320"/>
          </a:xfrm>
        </p:spPr>
        <p:txBody>
          <a:bodyPr>
            <a:normAutofit/>
          </a:bodyPr>
          <a:lstStyle/>
          <a:p>
            <a:r>
              <a:rPr lang="cs-CZ" dirty="0"/>
              <a:t>Nejčastěji uváděné systémové paralely mezi baltskými a slovanskými jazyky:</a:t>
            </a:r>
            <a:endParaRPr lang="lt-LT" dirty="0"/>
          </a:p>
          <a:p>
            <a:endParaRPr lang="cs-CZ" dirty="0"/>
          </a:p>
          <a:p>
            <a:pPr lvl="1"/>
            <a:r>
              <a:rPr lang="cs-CZ" sz="2800" b="1" dirty="0"/>
              <a:t>Fonologie:</a:t>
            </a:r>
          </a:p>
          <a:p>
            <a:pPr lvl="1"/>
            <a:r>
              <a:rPr lang="en-US" sz="2800" u="sng" dirty="0"/>
              <a:t>correspondences in the accentual paradigms</a:t>
            </a:r>
            <a:r>
              <a:rPr lang="cs-CZ" sz="2800" dirty="0"/>
              <a:t>:</a:t>
            </a:r>
            <a:r>
              <a:rPr lang="en-US" sz="2800" dirty="0"/>
              <a:t> Lith. nom. sing.</a:t>
            </a:r>
            <a:r>
              <a:rPr lang="cs-CZ" sz="2800" dirty="0"/>
              <a:t> </a:t>
            </a:r>
            <a:r>
              <a:rPr lang="cs-CZ" sz="2800" i="1" dirty="0" err="1"/>
              <a:t>rankà</a:t>
            </a:r>
            <a:r>
              <a:rPr lang="cs-CZ" sz="2800" dirty="0"/>
              <a:t>, </a:t>
            </a:r>
            <a:r>
              <a:rPr lang="cs-CZ" sz="2800" dirty="0" err="1"/>
              <a:t>acc</a:t>
            </a:r>
            <a:r>
              <a:rPr lang="cs-CZ" sz="2800" dirty="0"/>
              <a:t>. </a:t>
            </a:r>
            <a:r>
              <a:rPr lang="cs-CZ" sz="2800" dirty="0" err="1"/>
              <a:t>sing</a:t>
            </a:r>
            <a:r>
              <a:rPr lang="cs-CZ" sz="2800" dirty="0"/>
              <a:t>. </a:t>
            </a:r>
            <a:r>
              <a:rPr lang="cs-CZ" sz="2800" i="1" dirty="0" err="1"/>
              <a:t>rañką</a:t>
            </a:r>
            <a:r>
              <a:rPr lang="cs-CZ" sz="2800" dirty="0"/>
              <a:t>, </a:t>
            </a:r>
            <a:r>
              <a:rPr lang="cs-CZ" sz="2800" dirty="0" err="1"/>
              <a:t>Russ</a:t>
            </a:r>
            <a:r>
              <a:rPr lang="cs-CZ" sz="2800" dirty="0"/>
              <a:t>. </a:t>
            </a:r>
            <a:r>
              <a:rPr lang="cs-CZ" sz="2800" dirty="0" err="1"/>
              <a:t>nom</a:t>
            </a:r>
            <a:r>
              <a:rPr lang="cs-CZ" sz="2800" dirty="0"/>
              <a:t>. </a:t>
            </a:r>
            <a:r>
              <a:rPr lang="cs-CZ" sz="2800" dirty="0" err="1"/>
              <a:t>sing</a:t>
            </a:r>
            <a:r>
              <a:rPr lang="cs-CZ" sz="2800" dirty="0"/>
              <a:t>. </a:t>
            </a:r>
            <a:r>
              <a:rPr lang="az-Cyrl-AZ" sz="2800" dirty="0"/>
              <a:t>рук</a:t>
            </a:r>
            <a:r>
              <a:rPr lang="cs-CZ" sz="2800" dirty="0"/>
              <a:t>á, </a:t>
            </a:r>
            <a:r>
              <a:rPr lang="cs-CZ" sz="2800" dirty="0" err="1"/>
              <a:t>acc</a:t>
            </a:r>
            <a:r>
              <a:rPr lang="cs-CZ" sz="2800" dirty="0"/>
              <a:t>. </a:t>
            </a:r>
            <a:r>
              <a:rPr lang="cs-CZ" sz="2800" dirty="0" err="1"/>
              <a:t>sing</a:t>
            </a:r>
            <a:r>
              <a:rPr lang="cs-CZ" sz="2800" dirty="0"/>
              <a:t>. </a:t>
            </a:r>
            <a:r>
              <a:rPr lang="lt-LT" sz="2800" dirty="0"/>
              <a:t>p</a:t>
            </a:r>
            <a:r>
              <a:rPr lang="cs-CZ" sz="2800" dirty="0"/>
              <a:t>ý</a:t>
            </a:r>
            <a:r>
              <a:rPr lang="az-Cyrl-AZ" sz="2800" dirty="0"/>
              <a:t>ку</a:t>
            </a:r>
            <a:r>
              <a:rPr lang="lt-LT" sz="2800" dirty="0"/>
              <a:t>.</a:t>
            </a:r>
            <a:endParaRPr lang="cs-CZ" sz="2800" dirty="0"/>
          </a:p>
          <a:p>
            <a:pPr lvl="1"/>
            <a:endParaRPr lang="lt-LT" sz="2800" dirty="0"/>
          </a:p>
          <a:p>
            <a:pPr lvl="1"/>
            <a:r>
              <a:rPr lang="cs-CZ" sz="2800" u="sng" dirty="0"/>
              <a:t>IE *</a:t>
            </a:r>
            <a:r>
              <a:rPr lang="cs-CZ" sz="2800" u="sng" dirty="0" err="1"/>
              <a:t>eu</a:t>
            </a:r>
            <a:r>
              <a:rPr lang="cs-CZ" sz="2800" u="sng" dirty="0"/>
              <a:t> &gt; </a:t>
            </a:r>
            <a:r>
              <a:rPr lang="cs-CZ" sz="2800" u="sng" dirty="0" err="1"/>
              <a:t>Baltic</a:t>
            </a:r>
            <a:r>
              <a:rPr lang="cs-CZ" sz="2800" u="sng" dirty="0"/>
              <a:t> *</a:t>
            </a:r>
            <a:r>
              <a:rPr lang="cs-CZ" sz="2800" u="sng" dirty="0" err="1"/>
              <a:t>iau</a:t>
            </a:r>
            <a:r>
              <a:rPr lang="cs-CZ" sz="2800" u="sng" dirty="0"/>
              <a:t>, Slavic *</a:t>
            </a:r>
            <a:r>
              <a:rPr lang="cs-CZ" sz="2800" u="sng" dirty="0" err="1"/>
              <a:t>iu</a:t>
            </a:r>
            <a:r>
              <a:rPr lang="cs-CZ" sz="2800" u="sng" dirty="0"/>
              <a:t>:</a:t>
            </a:r>
            <a:r>
              <a:rPr lang="cs-CZ" sz="2800" dirty="0"/>
              <a:t> IE *</a:t>
            </a:r>
            <a:r>
              <a:rPr lang="cs-CZ" sz="2800" i="1" dirty="0" err="1"/>
              <a:t>leudh</a:t>
            </a:r>
            <a:r>
              <a:rPr lang="cs-CZ" sz="2800" dirty="0"/>
              <a:t>- ~ </a:t>
            </a:r>
            <a:r>
              <a:rPr lang="cs-CZ" sz="2800" dirty="0" err="1"/>
              <a:t>Lith</a:t>
            </a:r>
            <a:r>
              <a:rPr lang="cs-CZ" sz="2800" dirty="0"/>
              <a:t>. </a:t>
            </a:r>
            <a:r>
              <a:rPr lang="cs-CZ" sz="2800" i="1" dirty="0" err="1"/>
              <a:t>liáudis</a:t>
            </a:r>
            <a:r>
              <a:rPr lang="cs-CZ" sz="2800" i="1" dirty="0"/>
              <a:t> </a:t>
            </a:r>
            <a:r>
              <a:rPr lang="cs-CZ" sz="2800" dirty="0"/>
              <a:t>and</a:t>
            </a:r>
            <a:r>
              <a:rPr lang="lt-LT" sz="2800" dirty="0"/>
              <a:t> </a:t>
            </a:r>
            <a:r>
              <a:rPr lang="lv-LV" sz="2800" i="1" dirty="0"/>
              <a:t>liaudžià </a:t>
            </a:r>
            <a:r>
              <a:rPr lang="lv-LV" sz="2800" dirty="0"/>
              <a:t>‘people’, Latv. </a:t>
            </a:r>
            <a:r>
              <a:rPr lang="lv-LV" sz="2800" i="1" dirty="0"/>
              <a:t>ļàudis</a:t>
            </a:r>
            <a:r>
              <a:rPr lang="lv-LV" sz="2800" dirty="0"/>
              <a:t>, OCS </a:t>
            </a:r>
            <a:r>
              <a:rPr lang="lv-LV" sz="2800" i="1" dirty="0"/>
              <a:t>l’ud</a:t>
            </a:r>
            <a:r>
              <a:rPr lang="az-Cyrl-AZ" sz="2800" i="1" dirty="0"/>
              <a:t>ь</a:t>
            </a:r>
            <a:r>
              <a:rPr lang="lv-LV" sz="2800" i="1" dirty="0"/>
              <a:t>je</a:t>
            </a:r>
            <a:r>
              <a:rPr lang="lv-LV" sz="2800" dirty="0"/>
              <a:t>, OHG </a:t>
            </a:r>
            <a:r>
              <a:rPr lang="lv-LV" sz="2800" i="1" dirty="0"/>
              <a:t>liut </a:t>
            </a:r>
            <a:r>
              <a:rPr lang="lv-LV" sz="2800" dirty="0"/>
              <a:t>(</a:t>
            </a:r>
            <a:r>
              <a:rPr lang="lv-LV" sz="2800" i="1" dirty="0"/>
              <a:t>iu </a:t>
            </a:r>
            <a:r>
              <a:rPr lang="lv-LV" sz="2800" dirty="0"/>
              <a:t>&lt; *</a:t>
            </a:r>
            <a:r>
              <a:rPr lang="lv-LV" sz="2800" i="1" dirty="0"/>
              <a:t>eu</a:t>
            </a:r>
            <a:r>
              <a:rPr lang="lv-LV" sz="2800" dirty="0"/>
              <a:t>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49450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93974"/>
          </a:xfrm>
        </p:spPr>
        <p:txBody>
          <a:bodyPr/>
          <a:lstStyle/>
          <a:p>
            <a:pPr algn="ctr"/>
            <a:r>
              <a:rPr lang="cs-CZ" dirty="0"/>
              <a:t>Baltské a slovanské jazyky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88643"/>
            <a:ext cx="10515600" cy="5288320"/>
          </a:xfrm>
        </p:spPr>
        <p:txBody>
          <a:bodyPr>
            <a:normAutofit/>
          </a:bodyPr>
          <a:lstStyle/>
          <a:p>
            <a:r>
              <a:rPr lang="cs-CZ" dirty="0"/>
              <a:t>Nejčastěji uváděné systémové paralely mezi baltskými a slovanskými jazyky:</a:t>
            </a:r>
            <a:endParaRPr lang="lt-LT" dirty="0"/>
          </a:p>
          <a:p>
            <a:pPr lvl="1"/>
            <a:r>
              <a:rPr lang="lt-LT" sz="2800" b="1" dirty="0" err="1"/>
              <a:t>Morfologie</a:t>
            </a:r>
            <a:r>
              <a:rPr lang="cs-CZ" sz="2800" b="1" dirty="0"/>
              <a:t>:</a:t>
            </a:r>
            <a:endParaRPr lang="lt-LT" sz="2800" b="1" dirty="0"/>
          </a:p>
          <a:p>
            <a:pPr lvl="1"/>
            <a:r>
              <a:rPr lang="en-US" sz="2800" dirty="0"/>
              <a:t>The Lithuanian, Latvian and Slavic languages have an identical</a:t>
            </a:r>
            <a:r>
              <a:rPr lang="lt-LT" sz="2800" dirty="0"/>
              <a:t> </a:t>
            </a:r>
            <a:r>
              <a:rPr lang="en-US" sz="2800" dirty="0"/>
              <a:t>ending for the gen. sing. of stems in *-</a:t>
            </a:r>
            <a:r>
              <a:rPr lang="en-US" sz="2800" i="1" dirty="0"/>
              <a:t>ŏ</a:t>
            </a:r>
            <a:r>
              <a:rPr lang="cs-CZ" sz="2800" i="1" dirty="0"/>
              <a:t>:</a:t>
            </a:r>
            <a:r>
              <a:rPr lang="en-US" sz="2800" dirty="0"/>
              <a:t> Lith. </a:t>
            </a:r>
            <a:r>
              <a:rPr lang="en-US" sz="2800" i="1" dirty="0"/>
              <a:t>vi</a:t>
            </a:r>
            <a:r>
              <a:rPr lang="lt-LT" sz="2800" i="1" dirty="0"/>
              <a:t>l</a:t>
            </a:r>
            <a:r>
              <a:rPr lang="en-US" sz="2800" i="1" dirty="0" err="1"/>
              <a:t>ko</a:t>
            </a:r>
            <a:r>
              <a:rPr lang="en-US" sz="2800" i="1" dirty="0"/>
              <a:t> </a:t>
            </a:r>
            <a:r>
              <a:rPr lang="en-US" sz="2800" dirty="0"/>
              <a:t>‘of the wolf’</a:t>
            </a:r>
            <a:r>
              <a:rPr lang="lt-LT" sz="2800" dirty="0"/>
              <a:t> </a:t>
            </a:r>
            <a:r>
              <a:rPr lang="cs-CZ" sz="2800" dirty="0"/>
              <a:t>(-</a:t>
            </a:r>
            <a:r>
              <a:rPr lang="cs-CZ" sz="2800" i="1" dirty="0"/>
              <a:t>o </a:t>
            </a:r>
            <a:r>
              <a:rPr lang="cs-CZ" sz="2800" dirty="0"/>
              <a:t>&lt; *-</a:t>
            </a:r>
            <a:r>
              <a:rPr lang="cs-CZ" sz="2800" i="1" dirty="0"/>
              <a:t>ā</a:t>
            </a:r>
            <a:r>
              <a:rPr lang="cs-CZ" sz="2800" dirty="0"/>
              <a:t>), </a:t>
            </a:r>
            <a:r>
              <a:rPr lang="cs-CZ" sz="2800" dirty="0" err="1"/>
              <a:t>Latv</a:t>
            </a:r>
            <a:r>
              <a:rPr lang="cs-CZ" sz="2800" dirty="0"/>
              <a:t>. </a:t>
            </a:r>
            <a:r>
              <a:rPr lang="cs-CZ" sz="2800" i="1" dirty="0"/>
              <a:t>vilka </a:t>
            </a:r>
            <a:r>
              <a:rPr lang="cs-CZ" sz="2800" dirty="0"/>
              <a:t>(-</a:t>
            </a:r>
            <a:r>
              <a:rPr lang="cs-CZ" sz="2800" i="1" dirty="0"/>
              <a:t>a </a:t>
            </a:r>
            <a:r>
              <a:rPr lang="cs-CZ" sz="2800" dirty="0"/>
              <a:t>&lt; *-</a:t>
            </a:r>
            <a:r>
              <a:rPr lang="cs-CZ" sz="2800" i="1" dirty="0"/>
              <a:t>ā</a:t>
            </a:r>
            <a:r>
              <a:rPr lang="cs-CZ" sz="2800" dirty="0"/>
              <a:t>), </a:t>
            </a:r>
            <a:r>
              <a:rPr lang="cs-CZ" sz="2800" dirty="0" err="1"/>
              <a:t>OCS</a:t>
            </a:r>
            <a:r>
              <a:rPr lang="cs-CZ" sz="2800" dirty="0"/>
              <a:t> </a:t>
            </a:r>
            <a:r>
              <a:rPr lang="cs-CZ" sz="2800" i="1" dirty="0" err="1"/>
              <a:t>vl</a:t>
            </a:r>
            <a:r>
              <a:rPr lang="az-Cyrl-AZ" sz="2800" i="1" dirty="0"/>
              <a:t>ь</a:t>
            </a:r>
            <a:r>
              <a:rPr lang="cs-CZ" sz="2800" i="1" dirty="0" err="1"/>
              <a:t>ka</a:t>
            </a:r>
            <a:r>
              <a:rPr lang="cs-CZ" sz="2800" dirty="0"/>
              <a:t>, </a:t>
            </a:r>
            <a:r>
              <a:rPr lang="cs-CZ" sz="2800" dirty="0" err="1"/>
              <a:t>Russ</a:t>
            </a:r>
            <a:r>
              <a:rPr lang="cs-CZ" sz="2800" dirty="0"/>
              <a:t>. в</a:t>
            </a:r>
            <a:r>
              <a:rPr lang="az-Cyrl-AZ" sz="2800" dirty="0"/>
              <a:t>олка</a:t>
            </a:r>
            <a:endParaRPr lang="lt-LT" sz="2800" dirty="0"/>
          </a:p>
          <a:p>
            <a:pPr lvl="1"/>
            <a:endParaRPr lang="lt-LT" sz="2800" b="1" dirty="0"/>
          </a:p>
          <a:p>
            <a:pPr lvl="1"/>
            <a:r>
              <a:rPr lang="en-US" sz="2800" dirty="0"/>
              <a:t>the formation of definite adjectives which are formed in Baltic and Slavic similarly by means of</a:t>
            </a:r>
            <a:r>
              <a:rPr lang="lt-LT" sz="2800" dirty="0"/>
              <a:t> </a:t>
            </a:r>
            <a:r>
              <a:rPr lang="cs-CZ" sz="2800" dirty="0"/>
              <a:t>a </a:t>
            </a:r>
            <a:r>
              <a:rPr lang="cs-CZ" sz="2800" dirty="0" err="1"/>
              <a:t>pronoun</a:t>
            </a:r>
            <a:r>
              <a:rPr lang="cs-CZ" sz="2800" dirty="0"/>
              <a:t> (</a:t>
            </a:r>
            <a:r>
              <a:rPr lang="cs-CZ" sz="2800" dirty="0" err="1"/>
              <a:t>Lith</a:t>
            </a:r>
            <a:r>
              <a:rPr lang="cs-CZ" sz="2800" dirty="0"/>
              <a:t>. </a:t>
            </a:r>
            <a:r>
              <a:rPr lang="cs-CZ" sz="2800" dirty="0" err="1"/>
              <a:t>masc</a:t>
            </a:r>
            <a:r>
              <a:rPr lang="cs-CZ" sz="2800" dirty="0"/>
              <a:t>. </a:t>
            </a:r>
            <a:r>
              <a:rPr lang="cs-CZ" sz="2800" i="1" dirty="0" err="1"/>
              <a:t>geràsis</a:t>
            </a:r>
            <a:r>
              <a:rPr lang="cs-CZ" sz="2800" i="1" dirty="0"/>
              <a:t> </a:t>
            </a:r>
            <a:r>
              <a:rPr lang="cs-CZ" sz="2800" dirty="0"/>
              <a:t>‘</a:t>
            </a:r>
            <a:r>
              <a:rPr lang="cs-CZ" sz="2800" dirty="0" err="1"/>
              <a:t>good</a:t>
            </a:r>
            <a:r>
              <a:rPr lang="cs-CZ" sz="2800" dirty="0"/>
              <a:t>’ (~ </a:t>
            </a:r>
            <a:r>
              <a:rPr lang="cs-CZ" sz="2800" i="1" dirty="0" err="1"/>
              <a:t>jis</a:t>
            </a:r>
            <a:r>
              <a:rPr lang="cs-CZ" sz="2800" i="1" dirty="0"/>
              <a:t> </a:t>
            </a:r>
            <a:r>
              <a:rPr lang="cs-CZ" sz="2800" dirty="0"/>
              <a:t>‘he’), </a:t>
            </a:r>
            <a:r>
              <a:rPr lang="cs-CZ" sz="2800" dirty="0" err="1"/>
              <a:t>fem</a:t>
            </a:r>
            <a:r>
              <a:rPr lang="cs-CZ" sz="2800" dirty="0"/>
              <a:t>. </a:t>
            </a:r>
            <a:r>
              <a:rPr lang="cs-CZ" sz="2800" i="1" dirty="0" err="1"/>
              <a:t>geróji</a:t>
            </a:r>
            <a:r>
              <a:rPr lang="lt-LT" sz="2800" i="1" dirty="0"/>
              <a:t> </a:t>
            </a:r>
            <a:r>
              <a:rPr lang="cs-CZ" sz="2800" dirty="0"/>
              <a:t>‘</a:t>
            </a:r>
            <a:r>
              <a:rPr lang="cs-CZ" sz="2800" dirty="0" err="1"/>
              <a:t>good</a:t>
            </a:r>
            <a:r>
              <a:rPr lang="cs-CZ" sz="2800" dirty="0"/>
              <a:t>’ (~ </a:t>
            </a:r>
            <a:r>
              <a:rPr lang="cs-CZ" sz="2800" i="1" dirty="0"/>
              <a:t>ji </a:t>
            </a:r>
            <a:r>
              <a:rPr lang="cs-CZ" sz="2800" dirty="0"/>
              <a:t>‘</a:t>
            </a:r>
            <a:r>
              <a:rPr lang="cs-CZ" sz="2800" dirty="0" err="1"/>
              <a:t>she</a:t>
            </a:r>
            <a:r>
              <a:rPr lang="cs-CZ" sz="2800" dirty="0"/>
              <a:t>’), </a:t>
            </a:r>
            <a:r>
              <a:rPr lang="cs-CZ" sz="2800" dirty="0" err="1"/>
              <a:t>Latv</a:t>
            </a:r>
            <a:r>
              <a:rPr lang="cs-CZ" sz="2800" dirty="0"/>
              <a:t>. </a:t>
            </a:r>
            <a:r>
              <a:rPr lang="cs-CZ" sz="2800" dirty="0" err="1"/>
              <a:t>masc</a:t>
            </a:r>
            <a:r>
              <a:rPr lang="cs-CZ" sz="2800" dirty="0"/>
              <a:t>. </a:t>
            </a:r>
            <a:r>
              <a:rPr lang="cs-CZ" sz="2800" i="1" dirty="0" err="1"/>
              <a:t>labais</a:t>
            </a:r>
            <a:r>
              <a:rPr lang="cs-CZ" sz="2800" dirty="0"/>
              <a:t>, </a:t>
            </a:r>
            <a:r>
              <a:rPr lang="cs-CZ" sz="2800" dirty="0" err="1"/>
              <a:t>fem</a:t>
            </a:r>
            <a:r>
              <a:rPr lang="cs-CZ" sz="2800" dirty="0"/>
              <a:t>. </a:t>
            </a:r>
            <a:r>
              <a:rPr lang="cs-CZ" sz="2800" i="1" dirty="0" err="1"/>
              <a:t>labā</a:t>
            </a:r>
            <a:r>
              <a:rPr lang="cs-CZ" sz="2800" i="1" dirty="0"/>
              <a:t> </a:t>
            </a:r>
            <a:r>
              <a:rPr lang="cs-CZ" sz="2800" dirty="0"/>
              <a:t>(&lt; *</a:t>
            </a:r>
            <a:r>
              <a:rPr lang="cs-CZ" sz="2800" i="1" dirty="0" err="1"/>
              <a:t>labaji</a:t>
            </a:r>
            <a:r>
              <a:rPr lang="cs-CZ" sz="2800" dirty="0"/>
              <a:t>), </a:t>
            </a:r>
            <a:r>
              <a:rPr lang="cs-CZ" sz="2800" dirty="0" err="1"/>
              <a:t>OPr</a:t>
            </a:r>
            <a:r>
              <a:rPr lang="cs-CZ" sz="2800" dirty="0"/>
              <a:t>. </a:t>
            </a:r>
            <a:r>
              <a:rPr lang="cs-CZ" sz="2800" dirty="0" err="1"/>
              <a:t>masc</a:t>
            </a:r>
            <a:r>
              <a:rPr lang="cs-CZ" sz="2800" dirty="0"/>
              <a:t>.</a:t>
            </a:r>
            <a:r>
              <a:rPr lang="lt-LT" sz="2800" dirty="0"/>
              <a:t> </a:t>
            </a:r>
            <a:r>
              <a:rPr lang="cs-CZ" sz="2800" i="1" dirty="0" err="1"/>
              <a:t>pirmois</a:t>
            </a:r>
            <a:r>
              <a:rPr lang="cs-CZ" sz="2800" dirty="0"/>
              <a:t>, </a:t>
            </a:r>
            <a:r>
              <a:rPr lang="cs-CZ" sz="2800" dirty="0" err="1"/>
              <a:t>fem</a:t>
            </a:r>
            <a:r>
              <a:rPr lang="cs-CZ" sz="2800" dirty="0"/>
              <a:t>. </a:t>
            </a:r>
            <a:r>
              <a:rPr lang="cs-CZ" sz="2800" i="1" dirty="0" err="1"/>
              <a:t>pirmoi</a:t>
            </a:r>
            <a:r>
              <a:rPr lang="cs-CZ" sz="2800" i="1" dirty="0"/>
              <a:t> </a:t>
            </a:r>
            <a:r>
              <a:rPr lang="cs-CZ" sz="2800" dirty="0"/>
              <a:t>‘</a:t>
            </a:r>
            <a:r>
              <a:rPr lang="cs-CZ" sz="2800" dirty="0" err="1"/>
              <a:t>first</a:t>
            </a:r>
            <a:r>
              <a:rPr lang="cs-CZ" sz="2800" dirty="0"/>
              <a:t>’, </a:t>
            </a:r>
            <a:r>
              <a:rPr lang="cs-CZ" sz="2800" dirty="0" err="1"/>
              <a:t>OCS</a:t>
            </a:r>
            <a:r>
              <a:rPr lang="cs-CZ" sz="2800" dirty="0"/>
              <a:t> </a:t>
            </a:r>
            <a:r>
              <a:rPr lang="cs-CZ" sz="2800" i="1" dirty="0"/>
              <a:t>nov</a:t>
            </a:r>
            <a:r>
              <a:rPr lang="az-Cyrl-AZ" sz="2800" i="1" dirty="0"/>
              <a:t>ъ</a:t>
            </a:r>
            <a:r>
              <a:rPr lang="cs-CZ" sz="2800" i="1" dirty="0"/>
              <a:t>j</a:t>
            </a:r>
            <a:r>
              <a:rPr lang="az-Cyrl-AZ" sz="2800" i="1" dirty="0"/>
              <a:t>ь, </a:t>
            </a:r>
            <a:r>
              <a:rPr lang="cs-CZ" sz="2800" i="1" dirty="0" err="1"/>
              <a:t>novaja</a:t>
            </a:r>
            <a:r>
              <a:rPr lang="cs-CZ" sz="2800" i="1" dirty="0"/>
              <a:t>, nov</a:t>
            </a:r>
            <a:r>
              <a:rPr lang="az-Cyrl-AZ" sz="2800" i="1" dirty="0"/>
              <a:t>ъ</a:t>
            </a:r>
            <a:r>
              <a:rPr lang="cs-CZ" sz="2800" i="1" dirty="0"/>
              <a:t>je </a:t>
            </a:r>
            <a:r>
              <a:rPr lang="cs-CZ" sz="2800" dirty="0"/>
              <a:t>‘</a:t>
            </a:r>
            <a:r>
              <a:rPr lang="cs-CZ" sz="2800" dirty="0" err="1"/>
              <a:t>new</a:t>
            </a:r>
            <a:r>
              <a:rPr lang="cs-CZ" sz="2800" dirty="0"/>
              <a:t>’, </a:t>
            </a:r>
            <a:r>
              <a:rPr lang="cs-CZ" sz="2800" dirty="0" err="1"/>
              <a:t>Russ</a:t>
            </a:r>
            <a:r>
              <a:rPr lang="cs-CZ" sz="2800" dirty="0"/>
              <a:t>.</a:t>
            </a:r>
            <a:r>
              <a:rPr lang="lt-LT" sz="2800" dirty="0"/>
              <a:t> </a:t>
            </a:r>
            <a:r>
              <a:rPr lang="az-Cyrl-AZ" sz="2800" dirty="0"/>
              <a:t>новый, новая, новое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95568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Geografický rozsah baltských jazyků (1)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55" y="675410"/>
            <a:ext cx="7795984" cy="6077184"/>
          </a:xfrm>
        </p:spPr>
      </p:pic>
    </p:spTree>
    <p:extLst>
      <p:ext uri="{BB962C8B-B14F-4D97-AF65-F5344CB8AC3E}">
        <p14:creationId xmlns:p14="http://schemas.microsoft.com/office/powerpoint/2010/main" val="3002320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93974"/>
          </a:xfrm>
        </p:spPr>
        <p:txBody>
          <a:bodyPr/>
          <a:lstStyle/>
          <a:p>
            <a:pPr algn="ctr"/>
            <a:r>
              <a:rPr lang="cs-CZ" dirty="0"/>
              <a:t>Baltské a slovanské jazyky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88643"/>
            <a:ext cx="10515600" cy="5795492"/>
          </a:xfrm>
        </p:spPr>
        <p:txBody>
          <a:bodyPr>
            <a:normAutofit/>
          </a:bodyPr>
          <a:lstStyle/>
          <a:p>
            <a:r>
              <a:rPr lang="cs-CZ" dirty="0"/>
              <a:t>Nejčastěji uváděné systémové paralely mezi baltskými a slovanskými jazyky:</a:t>
            </a:r>
            <a:endParaRPr lang="lt-LT" dirty="0"/>
          </a:p>
          <a:p>
            <a:pPr lvl="1"/>
            <a:r>
              <a:rPr lang="lt-LT" sz="2800" b="1" dirty="0" err="1"/>
              <a:t>Syntax</a:t>
            </a:r>
            <a:r>
              <a:rPr lang="cs-CZ" sz="2800" b="1" dirty="0"/>
              <a:t>:</a:t>
            </a:r>
            <a:endParaRPr lang="lt-LT" sz="2800" b="1" dirty="0"/>
          </a:p>
          <a:p>
            <a:pPr lvl="1"/>
            <a:r>
              <a:rPr lang="en-US" sz="2800" u="sng" dirty="0"/>
              <a:t>Double negation</a:t>
            </a:r>
            <a:r>
              <a:rPr lang="cs-CZ" sz="2800" dirty="0"/>
              <a:t>: </a:t>
            </a:r>
            <a:r>
              <a:rPr lang="en-US" sz="2800" dirty="0"/>
              <a:t>Lith. </a:t>
            </a:r>
            <a:r>
              <a:rPr lang="en-US" sz="2800" i="1" dirty="0" err="1"/>
              <a:t>jis</a:t>
            </a:r>
            <a:r>
              <a:rPr lang="en-US" sz="2800" i="1" dirty="0"/>
              <a:t> </a:t>
            </a:r>
            <a:r>
              <a:rPr lang="en-US" sz="2800" i="1" dirty="0" err="1"/>
              <a:t>nieko</a:t>
            </a:r>
            <a:r>
              <a:rPr lang="en-US" sz="2800" i="1" dirty="0"/>
              <a:t> </a:t>
            </a:r>
            <a:r>
              <a:rPr lang="en-US" sz="2800" i="1" dirty="0" err="1"/>
              <a:t>nežino</a:t>
            </a:r>
            <a:r>
              <a:rPr lang="en-US" sz="2800" i="1" dirty="0"/>
              <a:t> </a:t>
            </a:r>
            <a:r>
              <a:rPr lang="en-US" sz="2800" dirty="0"/>
              <a:t>‘he knows nothing’, </a:t>
            </a:r>
            <a:r>
              <a:rPr lang="en-US" sz="2800" dirty="0" err="1"/>
              <a:t>Latv</a:t>
            </a:r>
            <a:r>
              <a:rPr lang="en-US" sz="2800" dirty="0"/>
              <a:t>.</a:t>
            </a:r>
            <a:r>
              <a:rPr lang="lt-LT" sz="2800" dirty="0"/>
              <a:t> </a:t>
            </a:r>
            <a:r>
              <a:rPr lang="ru-RU" sz="2800" i="1" dirty="0"/>
              <a:t>viņš nekā nezin </a:t>
            </a:r>
            <a:r>
              <a:rPr lang="ru-RU" sz="2800" dirty="0"/>
              <a:t>id., Russ. он ничего не знает</a:t>
            </a:r>
            <a:endParaRPr lang="lt-LT" sz="2800" dirty="0"/>
          </a:p>
          <a:p>
            <a:pPr lvl="1"/>
            <a:r>
              <a:rPr lang="en-US" sz="2800" u="sng" dirty="0"/>
              <a:t>The use of the genitive </a:t>
            </a:r>
            <a:r>
              <a:rPr lang="en-US" sz="2800" dirty="0"/>
              <a:t>in place of the accusative to express the direct</a:t>
            </a:r>
            <a:r>
              <a:rPr lang="lt-LT" sz="2800" dirty="0"/>
              <a:t> </a:t>
            </a:r>
            <a:r>
              <a:rPr lang="cs-CZ" sz="2800" dirty="0" err="1"/>
              <a:t>object</a:t>
            </a:r>
            <a:r>
              <a:rPr lang="cs-CZ" sz="2800" dirty="0"/>
              <a:t> </a:t>
            </a:r>
            <a:r>
              <a:rPr lang="cs-CZ" sz="2800" dirty="0" err="1"/>
              <a:t>after</a:t>
            </a:r>
            <a:r>
              <a:rPr lang="cs-CZ" sz="2800" dirty="0"/>
              <a:t> </a:t>
            </a:r>
            <a:r>
              <a:rPr lang="cs-CZ" sz="2800" dirty="0" err="1"/>
              <a:t>negation</a:t>
            </a:r>
            <a:r>
              <a:rPr lang="cs-CZ" sz="2800" dirty="0"/>
              <a:t>: </a:t>
            </a:r>
            <a:r>
              <a:rPr lang="cs-CZ" sz="2800" dirty="0" err="1"/>
              <a:t>Lith</a:t>
            </a:r>
            <a:r>
              <a:rPr lang="cs-CZ" sz="2800" dirty="0"/>
              <a:t>. </a:t>
            </a:r>
            <a:r>
              <a:rPr lang="cs-CZ" sz="2800" i="1" dirty="0" err="1"/>
              <a:t>jis</a:t>
            </a:r>
            <a:r>
              <a:rPr lang="cs-CZ" sz="2800" i="1" dirty="0"/>
              <a:t> </a:t>
            </a:r>
            <a:r>
              <a:rPr lang="cs-CZ" sz="2800" i="1" dirty="0" err="1"/>
              <a:t>skaito</a:t>
            </a:r>
            <a:r>
              <a:rPr lang="cs-CZ" sz="2800" i="1" dirty="0"/>
              <a:t> </a:t>
            </a:r>
            <a:r>
              <a:rPr lang="cs-CZ" sz="2800" i="1" dirty="0" err="1"/>
              <a:t>knygą</a:t>
            </a:r>
            <a:r>
              <a:rPr lang="cs-CZ" sz="2800" i="1" dirty="0"/>
              <a:t> </a:t>
            </a:r>
            <a:r>
              <a:rPr lang="cs-CZ" sz="2800" dirty="0"/>
              <a:t>~ </a:t>
            </a:r>
            <a:r>
              <a:rPr lang="cs-CZ" sz="2800" i="1" dirty="0" err="1"/>
              <a:t>jis</a:t>
            </a:r>
            <a:r>
              <a:rPr lang="cs-CZ" sz="2800" i="1" dirty="0"/>
              <a:t> </a:t>
            </a:r>
            <a:r>
              <a:rPr lang="cs-CZ" sz="2800" i="1" dirty="0" err="1"/>
              <a:t>neskaito</a:t>
            </a:r>
            <a:r>
              <a:rPr lang="cs-CZ" sz="2800" i="1" dirty="0"/>
              <a:t> </a:t>
            </a:r>
            <a:r>
              <a:rPr lang="cs-CZ" sz="2800" i="1" dirty="0" err="1"/>
              <a:t>knygos</a:t>
            </a:r>
            <a:r>
              <a:rPr lang="cs-CZ" sz="2800" dirty="0"/>
              <a:t>,</a:t>
            </a:r>
            <a:r>
              <a:rPr lang="lt-LT" sz="2800" dirty="0"/>
              <a:t> </a:t>
            </a:r>
            <a:r>
              <a:rPr lang="ru-RU" sz="2800" dirty="0"/>
              <a:t>Russ. он читает книгу ~ он не читает книги ‘he reads the book</a:t>
            </a:r>
            <a:r>
              <a:rPr lang="lt-LT" sz="2800" dirty="0"/>
              <a:t> </a:t>
            </a:r>
            <a:r>
              <a:rPr lang="en-US" sz="2800" dirty="0"/>
              <a:t>(acc.) ~ he does not read the book (gen.)’</a:t>
            </a:r>
          </a:p>
          <a:p>
            <a:pPr lvl="1"/>
            <a:r>
              <a:rPr lang="cs-CZ" sz="2800" u="sng" dirty="0" err="1"/>
              <a:t>The</a:t>
            </a:r>
            <a:r>
              <a:rPr lang="cs-CZ" sz="2800" u="sng" dirty="0"/>
              <a:t> </a:t>
            </a:r>
            <a:r>
              <a:rPr lang="cs-CZ" sz="2800" u="sng" dirty="0" err="1"/>
              <a:t>instrumental</a:t>
            </a:r>
            <a:r>
              <a:rPr lang="cs-CZ" sz="2800" u="sng" dirty="0"/>
              <a:t> </a:t>
            </a:r>
            <a:r>
              <a:rPr lang="cs-CZ" sz="2800" u="sng" dirty="0" err="1"/>
              <a:t>predicate</a:t>
            </a:r>
            <a:r>
              <a:rPr lang="cs-CZ" sz="2800" u="sng" dirty="0"/>
              <a:t> </a:t>
            </a:r>
            <a:r>
              <a:rPr lang="cs-CZ" sz="2800" dirty="0"/>
              <a:t>to </a:t>
            </a:r>
            <a:r>
              <a:rPr lang="cs-CZ" sz="2800" dirty="0" err="1"/>
              <a:t>indicate</a:t>
            </a:r>
            <a:r>
              <a:rPr lang="cs-CZ" sz="2800" dirty="0"/>
              <a:t> a non-permanent </a:t>
            </a:r>
            <a:r>
              <a:rPr lang="cs-CZ" sz="2800" dirty="0" err="1"/>
              <a:t>condition</a:t>
            </a:r>
            <a:r>
              <a:rPr lang="lt-LT" sz="2800" dirty="0"/>
              <a:t> </a:t>
            </a:r>
            <a:r>
              <a:rPr lang="en-US" sz="2800" dirty="0"/>
              <a:t>of the subject</a:t>
            </a:r>
            <a:r>
              <a:rPr lang="cs-CZ" sz="2800"/>
              <a:t>: </a:t>
            </a:r>
            <a:r>
              <a:rPr lang="en-US" sz="2800"/>
              <a:t>Lith</a:t>
            </a:r>
            <a:r>
              <a:rPr lang="en-US" sz="2800" dirty="0"/>
              <a:t>. </a:t>
            </a:r>
            <a:r>
              <a:rPr lang="en-US" sz="2800" i="1" dirty="0" err="1"/>
              <a:t>jis</a:t>
            </a:r>
            <a:r>
              <a:rPr lang="en-US" sz="2800" i="1" dirty="0"/>
              <a:t> </a:t>
            </a:r>
            <a:r>
              <a:rPr lang="en-US" sz="2800" i="1" dirty="0" err="1"/>
              <a:t>buvo</a:t>
            </a:r>
            <a:r>
              <a:rPr lang="en-US" sz="2800" i="1" dirty="0"/>
              <a:t> </a:t>
            </a:r>
            <a:r>
              <a:rPr lang="en-US" sz="2800" i="1" dirty="0" err="1"/>
              <a:t>mokytoju</a:t>
            </a:r>
            <a:r>
              <a:rPr lang="en-US" sz="2800" i="1" dirty="0"/>
              <a:t> </a:t>
            </a:r>
            <a:r>
              <a:rPr lang="en-US" sz="2800" dirty="0"/>
              <a:t>‘he was a teacher’, Russ.</a:t>
            </a:r>
            <a:r>
              <a:rPr lang="lt-LT" sz="2800" dirty="0"/>
              <a:t> </a:t>
            </a:r>
            <a:r>
              <a:rPr lang="az-Cyrl-AZ" sz="2800" dirty="0"/>
              <a:t>он был учителем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221229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93974"/>
          </a:xfrm>
        </p:spPr>
        <p:txBody>
          <a:bodyPr/>
          <a:lstStyle/>
          <a:p>
            <a:pPr algn="ctr"/>
            <a:r>
              <a:rPr lang="cs-CZ" dirty="0"/>
              <a:t>Baltské a slovanské jazyky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88643"/>
            <a:ext cx="10515600" cy="5795492"/>
          </a:xfrm>
        </p:spPr>
        <p:txBody>
          <a:bodyPr>
            <a:normAutofit/>
          </a:bodyPr>
          <a:lstStyle/>
          <a:p>
            <a:r>
              <a:rPr lang="cs-CZ" dirty="0"/>
              <a:t>Nejčastěji uváděné systémové paralely mezi baltskými a slovanskými jazyky:</a:t>
            </a:r>
            <a:endParaRPr lang="lt-LT" dirty="0"/>
          </a:p>
          <a:p>
            <a:pPr lvl="1"/>
            <a:r>
              <a:rPr lang="cs-CZ" sz="2800" b="1" dirty="0"/>
              <a:t>Společné lexikum (několik příkladů)</a:t>
            </a:r>
            <a:endParaRPr lang="cs-CZ" u="sng" dirty="0"/>
          </a:p>
          <a:p>
            <a:r>
              <a:rPr lang="cs-CZ" dirty="0"/>
              <a:t>‘</a:t>
            </a:r>
            <a:r>
              <a:rPr lang="cs-CZ" dirty="0" err="1"/>
              <a:t>head</a:t>
            </a:r>
            <a:r>
              <a:rPr lang="cs-CZ" dirty="0"/>
              <a:t>’ – </a:t>
            </a:r>
            <a:r>
              <a:rPr lang="cs-CZ" dirty="0" err="1"/>
              <a:t>Baltic</a:t>
            </a:r>
            <a:r>
              <a:rPr lang="cs-CZ" dirty="0"/>
              <a:t>: </a:t>
            </a:r>
            <a:r>
              <a:rPr lang="cs-CZ" dirty="0" err="1"/>
              <a:t>Lith</a:t>
            </a:r>
            <a:r>
              <a:rPr lang="cs-CZ" dirty="0"/>
              <a:t>. </a:t>
            </a:r>
            <a:r>
              <a:rPr lang="cs-CZ" i="1" dirty="0" err="1"/>
              <a:t>galvà</a:t>
            </a:r>
            <a:r>
              <a:rPr lang="cs-CZ" dirty="0"/>
              <a:t>, </a:t>
            </a:r>
            <a:r>
              <a:rPr lang="cs-CZ" dirty="0" err="1"/>
              <a:t>Latv</a:t>
            </a:r>
            <a:r>
              <a:rPr lang="cs-CZ" dirty="0"/>
              <a:t>. </a:t>
            </a:r>
            <a:r>
              <a:rPr lang="cs-CZ" i="1" dirty="0" err="1"/>
              <a:t>galva</a:t>
            </a:r>
            <a:r>
              <a:rPr lang="cs-CZ" dirty="0"/>
              <a:t>, </a:t>
            </a:r>
            <a:r>
              <a:rPr lang="cs-CZ" dirty="0" err="1"/>
              <a:t>OPr</a:t>
            </a:r>
            <a:r>
              <a:rPr lang="cs-CZ" dirty="0"/>
              <a:t>. </a:t>
            </a:r>
            <a:r>
              <a:rPr lang="cs-CZ" i="1" dirty="0" err="1"/>
              <a:t>galwo</a:t>
            </a:r>
            <a:r>
              <a:rPr lang="cs-CZ" i="1" dirty="0"/>
              <a:t> </a:t>
            </a:r>
            <a:r>
              <a:rPr lang="cs-CZ" dirty="0"/>
              <a:t>≈Slavic: </a:t>
            </a:r>
            <a:r>
              <a:rPr lang="cs-CZ" dirty="0" err="1"/>
              <a:t>OCS</a:t>
            </a:r>
            <a:r>
              <a:rPr lang="cs-CZ" dirty="0"/>
              <a:t> </a:t>
            </a:r>
            <a:r>
              <a:rPr lang="cs-CZ" i="1" dirty="0" err="1"/>
              <a:t>glava</a:t>
            </a:r>
            <a:r>
              <a:rPr lang="cs-CZ" dirty="0"/>
              <a:t>, </a:t>
            </a:r>
            <a:r>
              <a:rPr lang="cs-CZ" dirty="0" err="1"/>
              <a:t>Russ</a:t>
            </a:r>
            <a:r>
              <a:rPr lang="cs-CZ" dirty="0"/>
              <a:t>. </a:t>
            </a:r>
            <a:r>
              <a:rPr lang="az-Cyrl-AZ" dirty="0"/>
              <a:t>голова, </a:t>
            </a:r>
            <a:r>
              <a:rPr lang="cs-CZ" dirty="0"/>
              <a:t>Pol. </a:t>
            </a:r>
            <a:r>
              <a:rPr lang="cs-CZ" i="1" dirty="0" err="1"/>
              <a:t>głowa</a:t>
            </a:r>
            <a:r>
              <a:rPr lang="cs-CZ" dirty="0"/>
              <a:t>, </a:t>
            </a:r>
            <a:r>
              <a:rPr lang="cs-CZ" dirty="0" err="1"/>
              <a:t>Bulg</a:t>
            </a:r>
            <a:r>
              <a:rPr lang="cs-CZ" dirty="0"/>
              <a:t>. </a:t>
            </a:r>
            <a:r>
              <a:rPr lang="az-Cyrl-AZ" dirty="0"/>
              <a:t>глава.</a:t>
            </a:r>
            <a:endParaRPr lang="cs-CZ" dirty="0"/>
          </a:p>
          <a:p>
            <a:r>
              <a:rPr lang="cs-CZ" dirty="0"/>
              <a:t>‘hand &amp; </a:t>
            </a:r>
            <a:r>
              <a:rPr lang="cs-CZ" dirty="0" err="1"/>
              <a:t>arm</a:t>
            </a:r>
            <a:r>
              <a:rPr lang="cs-CZ" dirty="0"/>
              <a:t>’ – </a:t>
            </a:r>
            <a:r>
              <a:rPr lang="cs-CZ" dirty="0" err="1"/>
              <a:t>Baltic</a:t>
            </a:r>
            <a:r>
              <a:rPr lang="cs-CZ" dirty="0"/>
              <a:t>: </a:t>
            </a:r>
            <a:r>
              <a:rPr lang="cs-CZ" dirty="0" err="1"/>
              <a:t>Lith</a:t>
            </a:r>
            <a:r>
              <a:rPr lang="cs-CZ" dirty="0"/>
              <a:t>. </a:t>
            </a:r>
            <a:r>
              <a:rPr lang="cs-CZ" i="1" dirty="0" err="1"/>
              <a:t>rankà</a:t>
            </a:r>
            <a:r>
              <a:rPr lang="cs-CZ" dirty="0"/>
              <a:t>, </a:t>
            </a:r>
            <a:r>
              <a:rPr lang="cs-CZ" dirty="0" err="1"/>
              <a:t>Latv</a:t>
            </a:r>
            <a:r>
              <a:rPr lang="cs-CZ" dirty="0"/>
              <a:t>. </a:t>
            </a:r>
            <a:r>
              <a:rPr lang="cs-CZ" i="1" dirty="0"/>
              <a:t>roka</a:t>
            </a:r>
            <a:r>
              <a:rPr lang="cs-CZ" dirty="0"/>
              <a:t>, </a:t>
            </a:r>
            <a:r>
              <a:rPr lang="cs-CZ" dirty="0" err="1"/>
              <a:t>OPr</a:t>
            </a:r>
            <a:r>
              <a:rPr lang="cs-CZ" dirty="0"/>
              <a:t>. </a:t>
            </a:r>
            <a:r>
              <a:rPr lang="cs-CZ" i="1" dirty="0" err="1"/>
              <a:t>rancko</a:t>
            </a:r>
            <a:r>
              <a:rPr lang="cs-CZ" i="1" dirty="0"/>
              <a:t> </a:t>
            </a:r>
            <a:r>
              <a:rPr lang="cs-CZ" dirty="0"/>
              <a:t>≈ Slavic: </a:t>
            </a:r>
            <a:r>
              <a:rPr lang="cs-CZ" dirty="0" err="1"/>
              <a:t>OCS</a:t>
            </a:r>
            <a:r>
              <a:rPr lang="cs-CZ" dirty="0"/>
              <a:t> </a:t>
            </a:r>
            <a:r>
              <a:rPr lang="cs-CZ" i="1" dirty="0" err="1"/>
              <a:t>rǫka</a:t>
            </a:r>
            <a:r>
              <a:rPr lang="cs-CZ" dirty="0"/>
              <a:t>, </a:t>
            </a:r>
            <a:r>
              <a:rPr lang="cs-CZ" dirty="0" err="1"/>
              <a:t>Russ</a:t>
            </a:r>
            <a:r>
              <a:rPr lang="cs-CZ" dirty="0"/>
              <a:t>. </a:t>
            </a:r>
            <a:r>
              <a:rPr lang="az-Cyrl-AZ" dirty="0"/>
              <a:t>рука, </a:t>
            </a:r>
            <a:r>
              <a:rPr lang="cs-CZ" dirty="0"/>
              <a:t>Pol. </a:t>
            </a:r>
            <a:r>
              <a:rPr lang="cs-CZ" i="1" dirty="0" err="1"/>
              <a:t>ręka</a:t>
            </a:r>
            <a:r>
              <a:rPr lang="cs-CZ" dirty="0"/>
              <a:t>, </a:t>
            </a:r>
            <a:r>
              <a:rPr lang="cs-CZ" dirty="0" err="1"/>
              <a:t>Bulg</a:t>
            </a:r>
            <a:r>
              <a:rPr lang="cs-CZ" dirty="0"/>
              <a:t>. p</a:t>
            </a:r>
            <a:r>
              <a:rPr lang="az-Cyrl-AZ" dirty="0"/>
              <a:t>ъка</a:t>
            </a:r>
            <a:r>
              <a:rPr lang="cs-CZ" dirty="0"/>
              <a:t>.</a:t>
            </a:r>
            <a:r>
              <a:rPr lang="en-US" sz="1400" dirty="0"/>
              <a:t> </a:t>
            </a:r>
            <a:endParaRPr lang="cs-CZ" sz="1400" dirty="0"/>
          </a:p>
          <a:p>
            <a:r>
              <a:rPr lang="cs-CZ" dirty="0"/>
              <a:t>‘hand, </a:t>
            </a:r>
            <a:r>
              <a:rPr lang="en-US" dirty="0"/>
              <a:t>palm of the hand’ – Baltic: Lith. </a:t>
            </a:r>
            <a:r>
              <a:rPr lang="en-US" i="1" dirty="0" err="1"/>
              <a:t>délnas</a:t>
            </a:r>
            <a:r>
              <a:rPr lang="en-US" dirty="0"/>
              <a:t>, </a:t>
            </a:r>
            <a:r>
              <a:rPr lang="en-US" dirty="0" err="1"/>
              <a:t>Latv</a:t>
            </a:r>
            <a:r>
              <a:rPr lang="en-US" dirty="0"/>
              <a:t>. </a:t>
            </a:r>
            <a:r>
              <a:rPr lang="en-US" i="1" dirty="0" err="1"/>
              <a:t>delna</a:t>
            </a:r>
            <a:r>
              <a:rPr lang="en-US" i="1" dirty="0"/>
              <a:t> </a:t>
            </a:r>
            <a:r>
              <a:rPr lang="en-US" dirty="0"/>
              <a:t>≈ Slavic: OCS</a:t>
            </a:r>
            <a:r>
              <a:rPr lang="cs-CZ" dirty="0"/>
              <a:t> </a:t>
            </a:r>
            <a:r>
              <a:rPr lang="cs-CZ" i="1" dirty="0" err="1"/>
              <a:t>dlan</a:t>
            </a:r>
            <a:r>
              <a:rPr lang="az-Cyrl-AZ" i="1" dirty="0"/>
              <a:t>ь</a:t>
            </a:r>
            <a:r>
              <a:rPr lang="az-Cyrl-AZ" dirty="0"/>
              <a:t>, </a:t>
            </a:r>
            <a:r>
              <a:rPr lang="cs-CZ" dirty="0" err="1"/>
              <a:t>Russ</a:t>
            </a:r>
            <a:r>
              <a:rPr lang="cs-CZ" dirty="0"/>
              <a:t>. </a:t>
            </a:r>
            <a:r>
              <a:rPr lang="az-Cyrl-AZ" dirty="0"/>
              <a:t>ладонь (&lt; *</a:t>
            </a:r>
            <a:r>
              <a:rPr lang="cs-CZ" i="1" dirty="0" err="1"/>
              <a:t>dolon</a:t>
            </a:r>
            <a:r>
              <a:rPr lang="az-Cyrl-AZ" i="1" dirty="0"/>
              <a:t>ь</a:t>
            </a:r>
            <a:r>
              <a:rPr lang="az-Cyrl-AZ" dirty="0"/>
              <a:t>), </a:t>
            </a:r>
            <a:r>
              <a:rPr lang="cs-CZ" dirty="0" err="1"/>
              <a:t>Blruss</a:t>
            </a:r>
            <a:r>
              <a:rPr lang="cs-CZ" dirty="0"/>
              <a:t>. </a:t>
            </a:r>
            <a:r>
              <a:rPr lang="az-Cyrl-AZ" dirty="0"/>
              <a:t>далонь, </a:t>
            </a:r>
            <a:r>
              <a:rPr lang="cs-CZ" dirty="0" err="1"/>
              <a:t>Ukr</a:t>
            </a:r>
            <a:r>
              <a:rPr lang="cs-CZ" dirty="0"/>
              <a:t>. </a:t>
            </a:r>
            <a:r>
              <a:rPr lang="az-Cyrl-AZ" dirty="0"/>
              <a:t>далоня, </a:t>
            </a:r>
            <a:r>
              <a:rPr lang="cs-CZ" dirty="0"/>
              <a:t>Pol. </a:t>
            </a:r>
            <a:r>
              <a:rPr lang="en-US" i="1" dirty="0" err="1"/>
              <a:t>dłoń</a:t>
            </a:r>
            <a:r>
              <a:rPr lang="en-US" dirty="0"/>
              <a:t>, Bulg. </a:t>
            </a:r>
            <a:r>
              <a:rPr lang="en-US" dirty="0" err="1"/>
              <a:t>длан</a:t>
            </a:r>
            <a:r>
              <a:rPr lang="en-US" dirty="0"/>
              <a:t>. </a:t>
            </a:r>
            <a:endParaRPr lang="cs-CZ" dirty="0"/>
          </a:p>
          <a:p>
            <a:r>
              <a:rPr lang="cs-CZ" dirty="0"/>
              <a:t>‘</a:t>
            </a:r>
            <a:r>
              <a:rPr lang="cs-CZ" dirty="0" err="1"/>
              <a:t>finger</a:t>
            </a:r>
            <a:r>
              <a:rPr lang="cs-CZ" dirty="0"/>
              <a:t>’ – </a:t>
            </a:r>
            <a:r>
              <a:rPr lang="cs-CZ" dirty="0" err="1"/>
              <a:t>Baltic</a:t>
            </a:r>
            <a:r>
              <a:rPr lang="cs-CZ" dirty="0"/>
              <a:t>: </a:t>
            </a:r>
            <a:r>
              <a:rPr lang="cs-CZ" dirty="0" err="1"/>
              <a:t>Lith</a:t>
            </a:r>
            <a:r>
              <a:rPr lang="cs-CZ" dirty="0"/>
              <a:t>. </a:t>
            </a:r>
            <a:r>
              <a:rPr lang="cs-CZ" i="1" dirty="0" err="1"/>
              <a:t>pirštas</a:t>
            </a:r>
            <a:r>
              <a:rPr lang="cs-CZ" dirty="0"/>
              <a:t>, </a:t>
            </a:r>
            <a:r>
              <a:rPr lang="cs-CZ" dirty="0" err="1"/>
              <a:t>Latv</a:t>
            </a:r>
            <a:r>
              <a:rPr lang="cs-CZ" dirty="0"/>
              <a:t>. </a:t>
            </a:r>
            <a:r>
              <a:rPr lang="cs-CZ" i="1" dirty="0" err="1"/>
              <a:t>pirksts</a:t>
            </a:r>
            <a:r>
              <a:rPr lang="cs-CZ" i="1" dirty="0"/>
              <a:t> </a:t>
            </a:r>
            <a:r>
              <a:rPr lang="cs-CZ" dirty="0"/>
              <a:t>and </a:t>
            </a:r>
            <a:r>
              <a:rPr lang="cs-CZ" i="1" dirty="0" err="1"/>
              <a:t>pirsts</a:t>
            </a:r>
            <a:r>
              <a:rPr lang="cs-CZ" dirty="0"/>
              <a:t>, </a:t>
            </a:r>
            <a:r>
              <a:rPr lang="cs-CZ" dirty="0" err="1"/>
              <a:t>OPr</a:t>
            </a:r>
            <a:r>
              <a:rPr lang="cs-CZ" dirty="0"/>
              <a:t>. </a:t>
            </a:r>
            <a:r>
              <a:rPr lang="cs-CZ" i="1" dirty="0" err="1"/>
              <a:t>pirſten</a:t>
            </a:r>
            <a:r>
              <a:rPr lang="cs-CZ" i="1" dirty="0"/>
              <a:t> </a:t>
            </a:r>
            <a:r>
              <a:rPr lang="cs-CZ" dirty="0"/>
              <a:t>≈ Slavic: </a:t>
            </a:r>
            <a:r>
              <a:rPr lang="cs-CZ" dirty="0" err="1"/>
              <a:t>OCS</a:t>
            </a:r>
            <a:r>
              <a:rPr lang="cs-CZ" dirty="0"/>
              <a:t> </a:t>
            </a:r>
            <a:r>
              <a:rPr lang="cs-CZ" i="1" dirty="0" err="1"/>
              <a:t>pr</a:t>
            </a:r>
            <a:r>
              <a:rPr lang="az-Cyrl-AZ" i="1" dirty="0"/>
              <a:t>ь</a:t>
            </a:r>
            <a:r>
              <a:rPr lang="cs-CZ" i="1" dirty="0"/>
              <a:t>st</a:t>
            </a:r>
            <a:r>
              <a:rPr lang="az-Cyrl-AZ" i="1" dirty="0"/>
              <a:t>ъ</a:t>
            </a:r>
            <a:r>
              <a:rPr lang="az-Cyrl-AZ" dirty="0"/>
              <a:t>, </a:t>
            </a:r>
            <a:r>
              <a:rPr lang="cs-CZ" dirty="0" err="1"/>
              <a:t>Russ</a:t>
            </a:r>
            <a:r>
              <a:rPr lang="cs-CZ" dirty="0"/>
              <a:t>. </a:t>
            </a:r>
            <a:r>
              <a:rPr lang="az-Cyrl-AZ" dirty="0"/>
              <a:t>перст, </a:t>
            </a:r>
            <a:r>
              <a:rPr lang="cs-CZ" dirty="0" err="1"/>
              <a:t>Ukr</a:t>
            </a:r>
            <a:r>
              <a:rPr lang="cs-CZ" dirty="0"/>
              <a:t>. </a:t>
            </a:r>
            <a:r>
              <a:rPr lang="az-Cyrl-AZ" dirty="0"/>
              <a:t>перст; </a:t>
            </a:r>
            <a:r>
              <a:rPr lang="cs-CZ" dirty="0"/>
              <a:t>Pol. </a:t>
            </a:r>
            <a:r>
              <a:rPr lang="cs-CZ" i="1" dirty="0" err="1"/>
              <a:t>parst</a:t>
            </a:r>
            <a:r>
              <a:rPr lang="cs-CZ" dirty="0"/>
              <a:t>, </a:t>
            </a:r>
            <a:r>
              <a:rPr lang="cs-CZ" dirty="0" err="1"/>
              <a:t>Cz</a:t>
            </a:r>
            <a:r>
              <a:rPr lang="cs-CZ" dirty="0"/>
              <a:t>. and </a:t>
            </a:r>
            <a:r>
              <a:rPr lang="cs-CZ" dirty="0" err="1"/>
              <a:t>Slovak</a:t>
            </a:r>
            <a:r>
              <a:rPr lang="cs-CZ" dirty="0"/>
              <a:t> </a:t>
            </a:r>
            <a:r>
              <a:rPr lang="cs-CZ" i="1" dirty="0"/>
              <a:t>prst</a:t>
            </a:r>
            <a:r>
              <a:rPr lang="cs-CZ" dirty="0"/>
              <a:t>,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Sor</a:t>
            </a:r>
            <a:r>
              <a:rPr lang="cs-CZ" dirty="0"/>
              <a:t>. </a:t>
            </a:r>
            <a:r>
              <a:rPr lang="cs-CZ" i="1" dirty="0" err="1"/>
              <a:t>porst</a:t>
            </a:r>
            <a:r>
              <a:rPr lang="cs-CZ" dirty="0"/>
              <a:t>; S-</a:t>
            </a:r>
            <a:r>
              <a:rPr lang="cs-CZ" dirty="0" err="1"/>
              <a:t>Cr</a:t>
            </a:r>
            <a:r>
              <a:rPr lang="cs-CZ" dirty="0"/>
              <a:t>. </a:t>
            </a:r>
            <a:r>
              <a:rPr lang="cs-CZ" i="1" dirty="0"/>
              <a:t>prst</a:t>
            </a:r>
            <a:r>
              <a:rPr lang="cs-CZ" dirty="0"/>
              <a:t>, Slov. </a:t>
            </a:r>
            <a:r>
              <a:rPr lang="cs-CZ" i="1" dirty="0" err="1"/>
              <a:t>pȓst</a:t>
            </a:r>
            <a:r>
              <a:rPr lang="cs-CZ" dirty="0"/>
              <a:t>, </a:t>
            </a:r>
            <a:r>
              <a:rPr lang="cs-CZ" dirty="0" err="1"/>
              <a:t>Bulg</a:t>
            </a:r>
            <a:r>
              <a:rPr lang="cs-CZ" dirty="0"/>
              <a:t>. </a:t>
            </a:r>
            <a:r>
              <a:rPr lang="az-Cyrl-AZ" dirty="0"/>
              <a:t>пръст.</a:t>
            </a:r>
            <a:endParaRPr lang="lt-LT" sz="5400" dirty="0"/>
          </a:p>
        </p:txBody>
      </p:sp>
    </p:spTree>
    <p:extLst>
      <p:ext uri="{BB962C8B-B14F-4D97-AF65-F5344CB8AC3E}">
        <p14:creationId xmlns:p14="http://schemas.microsoft.com/office/powerpoint/2010/main" val="637089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93974"/>
          </a:xfrm>
        </p:spPr>
        <p:txBody>
          <a:bodyPr/>
          <a:lstStyle/>
          <a:p>
            <a:pPr algn="ctr"/>
            <a:r>
              <a:rPr lang="cs-CZ" dirty="0"/>
              <a:t>Baltské a slovanské jazyky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6" y="1764406"/>
            <a:ext cx="11761188" cy="4108360"/>
          </a:xfrm>
        </p:spPr>
      </p:pic>
    </p:spTree>
    <p:extLst>
      <p:ext uri="{BB962C8B-B14F-4D97-AF65-F5344CB8AC3E}">
        <p14:creationId xmlns:p14="http://schemas.microsoft.com/office/powerpoint/2010/main" val="24625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Geografický rozsah baltských jazyků (2)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15" y="765476"/>
            <a:ext cx="7908716" cy="5931537"/>
          </a:xfrm>
        </p:spPr>
      </p:pic>
    </p:spTree>
    <p:extLst>
      <p:ext uri="{BB962C8B-B14F-4D97-AF65-F5344CB8AC3E}">
        <p14:creationId xmlns:p14="http://schemas.microsoft.com/office/powerpoint/2010/main" val="26837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Dněperští </a:t>
            </a:r>
            <a:r>
              <a:rPr lang="cs-CZ" dirty="0" err="1"/>
              <a:t>Baltové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94" y="675408"/>
            <a:ext cx="7931202" cy="6182591"/>
          </a:xfrm>
        </p:spPr>
      </p:pic>
    </p:spTree>
    <p:extLst>
      <p:ext uri="{BB962C8B-B14F-4D97-AF65-F5344CB8AC3E}">
        <p14:creationId xmlns:p14="http://schemas.microsoft.com/office/powerpoint/2010/main" val="115485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Pomeranští</a:t>
            </a:r>
            <a:r>
              <a:rPr lang="cs-CZ" dirty="0"/>
              <a:t> </a:t>
            </a:r>
            <a:r>
              <a:rPr lang="cs-CZ" dirty="0" err="1"/>
              <a:t>Baltové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81" y="675409"/>
            <a:ext cx="8101637" cy="6076228"/>
          </a:xfrm>
        </p:spPr>
      </p:pic>
    </p:spTree>
    <p:extLst>
      <p:ext uri="{BB962C8B-B14F-4D97-AF65-F5344CB8AC3E}">
        <p14:creationId xmlns:p14="http://schemas.microsoft.com/office/powerpoint/2010/main" val="149143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Třídění baltských jazyků (1): maximální rozsah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71976"/>
            <a:ext cx="10515600" cy="484306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Proto-baltština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/>
              <a:t>Pomeranské</a:t>
            </a:r>
            <a:r>
              <a:rPr lang="cs-CZ" dirty="0"/>
              <a:t>               </a:t>
            </a:r>
            <a:r>
              <a:rPr lang="cs-CZ" dirty="0" err="1"/>
              <a:t>Západo</a:t>
            </a:r>
            <a:r>
              <a:rPr lang="cs-CZ" dirty="0"/>
              <a:t>-               </a:t>
            </a:r>
            <a:r>
              <a:rPr lang="cs-CZ" dirty="0" err="1"/>
              <a:t>Východo</a:t>
            </a:r>
            <a:r>
              <a:rPr lang="cs-CZ" dirty="0"/>
              <a:t>-               Dněperské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baltské                     </a:t>
            </a:r>
            <a:r>
              <a:rPr lang="cs-CZ" dirty="0" err="1"/>
              <a:t>baltské</a:t>
            </a:r>
            <a:r>
              <a:rPr lang="cs-CZ" dirty="0"/>
              <a:t>                  </a:t>
            </a:r>
            <a:r>
              <a:rPr lang="cs-CZ" dirty="0" err="1"/>
              <a:t>baltské</a:t>
            </a:r>
            <a:r>
              <a:rPr lang="cs-CZ" dirty="0"/>
              <a:t>                     </a:t>
            </a:r>
            <a:r>
              <a:rPr lang="cs-CZ" dirty="0" err="1"/>
              <a:t>baltské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?                                                                                                 ? 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3348507" y="1442434"/>
            <a:ext cx="1416676" cy="6181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7577439" y="1442434"/>
            <a:ext cx="1437974" cy="61818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6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Třídění baltských jazyků (2): minimální rozsah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71976"/>
            <a:ext cx="10515600" cy="484306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Proto-baltština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/>
              <a:t>Západo</a:t>
            </a:r>
            <a:r>
              <a:rPr lang="cs-CZ" dirty="0"/>
              <a:t>-               </a:t>
            </a:r>
            <a:r>
              <a:rPr lang="cs-CZ" dirty="0" err="1"/>
              <a:t>Východo</a:t>
            </a:r>
            <a:r>
              <a:rPr lang="cs-CZ" dirty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         baltské                  </a:t>
            </a:r>
            <a:r>
              <a:rPr lang="cs-CZ" dirty="0" err="1"/>
              <a:t>baltské</a:t>
            </a:r>
            <a:endParaRPr lang="cs-CZ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86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Hypotetická chronologie vývoje </a:t>
            </a:r>
            <a:br>
              <a:rPr lang="cs-CZ" dirty="0"/>
            </a:br>
            <a:r>
              <a:rPr lang="cs-CZ" sz="2200" dirty="0" err="1"/>
              <a:t>Girdenis</a:t>
            </a:r>
            <a:r>
              <a:rPr lang="cs-CZ" sz="2200" dirty="0"/>
              <a:t>, </a:t>
            </a:r>
            <a:r>
              <a:rPr lang="cs-CZ" sz="2200" dirty="0" err="1"/>
              <a:t>Mažiulis</a:t>
            </a:r>
            <a:r>
              <a:rPr lang="cs-CZ" sz="2200" dirty="0"/>
              <a:t>, </a:t>
            </a:r>
            <a:r>
              <a:rPr lang="cs-CZ" sz="2200" dirty="0" err="1"/>
              <a:t>Urbutis</a:t>
            </a:r>
            <a:r>
              <a:rPr lang="cs-CZ" sz="2200" dirty="0"/>
              <a:t>, </a:t>
            </a:r>
            <a:r>
              <a:rPr lang="cs-CZ" sz="2200" dirty="0" err="1"/>
              <a:t>Dini</a:t>
            </a:r>
            <a:r>
              <a:rPr lang="cs-CZ" sz="2200" dirty="0"/>
              <a:t>, </a:t>
            </a:r>
            <a:r>
              <a:rPr lang="cs-CZ" sz="2200" dirty="0" err="1"/>
              <a:t>Bojtar</a:t>
            </a:r>
            <a:endParaRPr lang="cs-CZ" sz="2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" y="1018309"/>
            <a:ext cx="6687428" cy="5278582"/>
          </a:xfrm>
        </p:spPr>
      </p:pic>
      <p:sp>
        <p:nvSpPr>
          <p:cNvPr id="3" name="TextovéPole 2"/>
          <p:cNvSpPr txBox="1"/>
          <p:nvPr/>
        </p:nvSpPr>
        <p:spPr>
          <a:xfrm>
            <a:off x="6886575" y="1641663"/>
            <a:ext cx="4610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Začátek štěpení </a:t>
            </a:r>
            <a:r>
              <a:rPr lang="cs-CZ" sz="3200" dirty="0" err="1"/>
              <a:t>dialektní</a:t>
            </a:r>
            <a:r>
              <a:rPr lang="cs-CZ" sz="3200" dirty="0"/>
              <a:t> zóny proto-ba</a:t>
            </a:r>
            <a:r>
              <a:rPr lang="lt-LT" sz="3200" dirty="0"/>
              <a:t>l</a:t>
            </a:r>
            <a:r>
              <a:rPr lang="cs-CZ" sz="3200" dirty="0" err="1"/>
              <a:t>tského</a:t>
            </a:r>
            <a:r>
              <a:rPr lang="cs-CZ" sz="3200" dirty="0"/>
              <a:t> areálu 2000 – 1000 př. n. l.</a:t>
            </a:r>
          </a:p>
          <a:p>
            <a:endParaRPr lang="cs-CZ" sz="3200" dirty="0"/>
          </a:p>
          <a:p>
            <a:r>
              <a:rPr lang="cs-CZ" sz="3200" dirty="0"/>
              <a:t>Rozpad na </a:t>
            </a:r>
            <a:r>
              <a:rPr lang="cs-CZ" sz="3200" dirty="0" err="1"/>
              <a:t>západobaltskou</a:t>
            </a:r>
            <a:r>
              <a:rPr lang="cs-CZ" sz="3200" dirty="0"/>
              <a:t> a </a:t>
            </a:r>
            <a:r>
              <a:rPr lang="cs-CZ" sz="3200" dirty="0" err="1"/>
              <a:t>východobaltskou</a:t>
            </a:r>
            <a:r>
              <a:rPr lang="cs-CZ" sz="3200" dirty="0"/>
              <a:t> skupinu: 500-400 př. n. l.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3140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278" y="227418"/>
            <a:ext cx="4607814" cy="20846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Hypotetická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chronologie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vývoje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Girdenis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Mažiulis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Urbutis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Dini,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Bojtar</a:t>
            </a:r>
            <a:r>
              <a:rPr lang="cs-CZ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48AEC1C-DAAF-448C-B7BB-47B9D02BA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400" dirty="0"/>
              <a:t>Rozpad </a:t>
            </a:r>
            <a:r>
              <a:rPr lang="cs-CZ" sz="2400" dirty="0" err="1"/>
              <a:t>západobaltské</a:t>
            </a:r>
            <a:r>
              <a:rPr lang="cs-CZ" sz="2400" dirty="0"/>
              <a:t> skupiny na pruštinu, [</a:t>
            </a:r>
            <a:r>
              <a:rPr lang="cs-CZ" sz="2400" dirty="0" err="1"/>
              <a:t>jotvinštinu</a:t>
            </a:r>
            <a:r>
              <a:rPr lang="cs-CZ" sz="2400" dirty="0"/>
              <a:t> a </a:t>
            </a:r>
            <a:r>
              <a:rPr lang="cs-CZ" sz="2400" dirty="0" err="1"/>
              <a:t>kuronštinu</a:t>
            </a:r>
            <a:r>
              <a:rPr lang="cs-CZ" sz="2400" dirty="0"/>
              <a:t>]: na začátku našeho letopočtu</a:t>
            </a:r>
          </a:p>
          <a:p>
            <a:endParaRPr lang="cs-CZ" sz="2400" dirty="0"/>
          </a:p>
          <a:p>
            <a:r>
              <a:rPr lang="cs-CZ" sz="2400" dirty="0"/>
              <a:t>Rozpad </a:t>
            </a:r>
            <a:r>
              <a:rPr lang="cs-CZ" sz="2400" dirty="0" err="1"/>
              <a:t>východobaltské</a:t>
            </a:r>
            <a:r>
              <a:rPr lang="cs-CZ" sz="2400" dirty="0"/>
              <a:t> skupiny na litevštinu, lotyštinu, [</a:t>
            </a:r>
            <a:r>
              <a:rPr lang="cs-CZ" sz="2400" dirty="0" err="1"/>
              <a:t>sélštinu</a:t>
            </a:r>
            <a:r>
              <a:rPr lang="cs-CZ" sz="2400" dirty="0"/>
              <a:t>, </a:t>
            </a:r>
            <a:r>
              <a:rPr lang="cs-CZ" sz="2400" dirty="0" err="1"/>
              <a:t>semgalštinu</a:t>
            </a:r>
            <a:r>
              <a:rPr lang="cs-CZ" sz="2400" dirty="0"/>
              <a:t>]: přelom 6.-7. století  n. l.</a:t>
            </a:r>
          </a:p>
        </p:txBody>
      </p:sp>
      <p:pic>
        <p:nvPicPr>
          <p:cNvPr id="7" name="Zástupný symbol pro obsah 4">
            <a:extLst>
              <a:ext uri="{FF2B5EF4-FFF2-40B4-BE49-F238E27FC236}">
                <a16:creationId xmlns:a16="http://schemas.microsoft.com/office/drawing/2014/main" id="{A01953A2-EE5C-4BB0-A88F-11D38358C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74" y="106221"/>
            <a:ext cx="6080684" cy="66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13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1469</Words>
  <Application>Microsoft Office PowerPoint</Application>
  <PresentationFormat>Širokoúhlá obrazovka</PresentationFormat>
  <Paragraphs>134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Proto-baltština</vt:lpstr>
      <vt:lpstr>Geografický rozsah baltských jazyků (1)</vt:lpstr>
      <vt:lpstr>Geografický rozsah baltských jazyků (2)</vt:lpstr>
      <vt:lpstr>Dněperští Baltové</vt:lpstr>
      <vt:lpstr>Pomeranští Baltové</vt:lpstr>
      <vt:lpstr>Třídění baltských jazyků (1): maximální rozsah</vt:lpstr>
      <vt:lpstr>Třídění baltských jazyků (2): minimální rozsah</vt:lpstr>
      <vt:lpstr>Hypotetická chronologie vývoje  Girdenis, Mažiulis, Urbutis, Dini, Bojtar</vt:lpstr>
      <vt:lpstr>Hypotetická chronologie vývoje  (Girdenis, Mažiulis, Urbutis, Dini, Bojtar)</vt:lpstr>
      <vt:lpstr>Proto-baltština: některé společné rysy</vt:lpstr>
      <vt:lpstr>Příklady společných baltských lexémů</vt:lpstr>
      <vt:lpstr>Západo- a východobaltské jazyky (1)</vt:lpstr>
      <vt:lpstr>Západo- a východobaltské jazyky (2)</vt:lpstr>
      <vt:lpstr>Východobaltské jazyky: litevština a lotyština</vt:lpstr>
      <vt:lpstr>Východobaltské jazyky: litevština a lotyština</vt:lpstr>
      <vt:lpstr>Baltské jazyky v systému IE jazyků</vt:lpstr>
      <vt:lpstr>Baltské jazyky v systému IE jazyků</vt:lpstr>
      <vt:lpstr>Baltské a slovanské jazyky</vt:lpstr>
      <vt:lpstr>Baltské a slovanské jazyky</vt:lpstr>
      <vt:lpstr>Baltské a slovanské jazyky</vt:lpstr>
      <vt:lpstr>Baltské a slovanské jazyky</vt:lpstr>
      <vt:lpstr>Baltské a slovanské jazyky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Baltština</dc:title>
  <dc:creator>Vaidas Šeferis</dc:creator>
  <cp:lastModifiedBy>Vaidas Šeferis</cp:lastModifiedBy>
  <cp:revision>56</cp:revision>
  <dcterms:created xsi:type="dcterms:W3CDTF">2017-05-05T14:20:48Z</dcterms:created>
  <dcterms:modified xsi:type="dcterms:W3CDTF">2021-05-20T07:02:45Z</dcterms:modified>
</cp:coreProperties>
</file>