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0077C-9AA6-4067-B849-C5670D7B0C43}" type="datetimeFigureOut">
              <a:rPr lang="cs-CZ" smtClean="0"/>
              <a:t>6.4.2021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F8050-BE78-4234-8A98-EB4FF882D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0662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0077C-9AA6-4067-B849-C5670D7B0C43}" type="datetimeFigureOut">
              <a:rPr lang="cs-CZ" smtClean="0"/>
              <a:t>6.4.2021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F8050-BE78-4234-8A98-EB4FF882D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2527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0077C-9AA6-4067-B849-C5670D7B0C43}" type="datetimeFigureOut">
              <a:rPr lang="cs-CZ" smtClean="0"/>
              <a:t>6.4.2021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F8050-BE78-4234-8A98-EB4FF882D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164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0077C-9AA6-4067-B849-C5670D7B0C43}" type="datetimeFigureOut">
              <a:rPr lang="cs-CZ" smtClean="0"/>
              <a:t>6.4.2021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F8050-BE78-4234-8A98-EB4FF882D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663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0077C-9AA6-4067-B849-C5670D7B0C43}" type="datetimeFigureOut">
              <a:rPr lang="cs-CZ" smtClean="0"/>
              <a:t>6.4.2021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F8050-BE78-4234-8A98-EB4FF882D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9879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0077C-9AA6-4067-B849-C5670D7B0C43}" type="datetimeFigureOut">
              <a:rPr lang="cs-CZ" smtClean="0"/>
              <a:t>6.4.2021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F8050-BE78-4234-8A98-EB4FF882D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1772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0077C-9AA6-4067-B849-C5670D7B0C43}" type="datetimeFigureOut">
              <a:rPr lang="cs-CZ" smtClean="0"/>
              <a:t>6.4.2021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F8050-BE78-4234-8A98-EB4FF882D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4685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0077C-9AA6-4067-B849-C5670D7B0C43}" type="datetimeFigureOut">
              <a:rPr lang="cs-CZ" smtClean="0"/>
              <a:t>6.4.2021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F8050-BE78-4234-8A98-EB4FF882D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2590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0077C-9AA6-4067-B849-C5670D7B0C43}" type="datetimeFigureOut">
              <a:rPr lang="cs-CZ" smtClean="0"/>
              <a:t>6.4.2021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F8050-BE78-4234-8A98-EB4FF882D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1302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0077C-9AA6-4067-B849-C5670D7B0C43}" type="datetimeFigureOut">
              <a:rPr lang="cs-CZ" smtClean="0"/>
              <a:t>6.4.2021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F8050-BE78-4234-8A98-EB4FF882D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1493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0077C-9AA6-4067-B849-C5670D7B0C43}" type="datetimeFigureOut">
              <a:rPr lang="cs-CZ" smtClean="0"/>
              <a:t>6.4.2021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F8050-BE78-4234-8A98-EB4FF882D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377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0077C-9AA6-4067-B849-C5670D7B0C43}" type="datetimeFigureOut">
              <a:rPr lang="cs-CZ" smtClean="0"/>
              <a:t>6.4.2021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F8050-BE78-4234-8A98-EB4FF882D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4582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CJBB84</a:t>
            </a:r>
            <a:br>
              <a:rPr lang="cs-CZ" dirty="0" smtClean="0"/>
            </a:br>
            <a:r>
              <a:rPr lang="cs-CZ" dirty="0" smtClean="0"/>
              <a:t>Morfologie a korpus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/>
              <a:t>8.00-9.30 G13</a:t>
            </a:r>
          </a:p>
          <a:p>
            <a:r>
              <a:rPr lang="cs-CZ" b="1" dirty="0"/>
              <a:t>I</a:t>
            </a:r>
            <a:r>
              <a:rPr lang="cs-CZ" b="1" dirty="0" smtClean="0"/>
              <a:t>V.</a:t>
            </a:r>
            <a:endParaRPr lang="en-GB" b="1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1950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.*ba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6245" y="1825625"/>
            <a:ext cx="653951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972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n-filtr .*</a:t>
            </a:r>
            <a:r>
              <a:rPr lang="cs-CZ" dirty="0" err="1" smtClean="0"/>
              <a:t>eb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82548"/>
            <a:ext cx="10515600" cy="423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97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[</a:t>
            </a:r>
            <a:r>
              <a:rPr lang="cs-CZ" dirty="0" err="1"/>
              <a:t>tag</a:t>
            </a:r>
            <a:r>
              <a:rPr lang="cs-CZ" dirty="0"/>
              <a:t>="NNFP2.*" &amp; lemma=".*[</a:t>
            </a:r>
            <a:r>
              <a:rPr lang="cs-CZ" dirty="0" err="1"/>
              <a:t>bcčdďfghjklmnňprřsštťvzž</a:t>
            </a:r>
            <a:r>
              <a:rPr lang="cs-CZ" dirty="0"/>
              <a:t>]</a:t>
            </a:r>
            <a:r>
              <a:rPr lang="cs-CZ" dirty="0" err="1"/>
              <a:t>pa</a:t>
            </a:r>
            <a:r>
              <a:rPr lang="cs-CZ" dirty="0" smtClean="0"/>
              <a:t>"]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0762" y="1825625"/>
            <a:ext cx="739047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45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[</a:t>
            </a:r>
            <a:r>
              <a:rPr lang="cs-CZ" dirty="0" err="1" smtClean="0"/>
              <a:t>tag</a:t>
            </a:r>
            <a:r>
              <a:rPr lang="cs-CZ" dirty="0" smtClean="0"/>
              <a:t>="NNFP2.*" &amp; lemma=".*[</a:t>
            </a:r>
            <a:r>
              <a:rPr lang="cs-CZ" dirty="0" err="1" smtClean="0"/>
              <a:t>bcčdďfghjklmnňprřsštťvzž</a:t>
            </a:r>
            <a:r>
              <a:rPr lang="cs-CZ" dirty="0" smtClean="0"/>
              <a:t>]</a:t>
            </a:r>
            <a:r>
              <a:rPr lang="cs-CZ" dirty="0" err="1"/>
              <a:t>v</a:t>
            </a:r>
            <a:r>
              <a:rPr lang="cs-CZ" dirty="0" err="1" smtClean="0"/>
              <a:t>a</a:t>
            </a:r>
            <a:r>
              <a:rPr lang="cs-CZ" dirty="0" smtClean="0"/>
              <a:t>"]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825625"/>
            <a:ext cx="857608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77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[</a:t>
            </a:r>
            <a:r>
              <a:rPr lang="cs-CZ" dirty="0" err="1" smtClean="0"/>
              <a:t>tag</a:t>
            </a:r>
            <a:r>
              <a:rPr lang="cs-CZ" dirty="0" smtClean="0"/>
              <a:t>="NNFP2.*" &amp; lemma=".*[</a:t>
            </a:r>
            <a:r>
              <a:rPr lang="cs-CZ" dirty="0" err="1" smtClean="0"/>
              <a:t>bcčdďfghjklmnňprřsštťvzž</a:t>
            </a:r>
            <a:r>
              <a:rPr lang="cs-CZ" dirty="0" smtClean="0"/>
              <a:t>]</a:t>
            </a:r>
            <a:r>
              <a:rPr lang="cs-CZ" dirty="0" err="1"/>
              <a:t>m</a:t>
            </a:r>
            <a:r>
              <a:rPr lang="cs-CZ" dirty="0" err="1" smtClean="0"/>
              <a:t>a</a:t>
            </a:r>
            <a:r>
              <a:rPr lang="cs-CZ" dirty="0" smtClean="0"/>
              <a:t>"]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537121"/>
            <a:ext cx="10515600" cy="298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941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kulma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Kvalita profesionálních žehliček a </a:t>
            </a:r>
            <a:r>
              <a:rPr lang="cs-CZ" b="1" dirty="0" err="1" smtClean="0">
                <a:solidFill>
                  <a:srgbClr val="FF0000"/>
                </a:solidFill>
              </a:rPr>
              <a:t>kulm</a:t>
            </a:r>
            <a:r>
              <a:rPr lang="cs-CZ" dirty="0" smtClean="0"/>
              <a:t> na vlasy je vysoká a předčí celou řadu renovovaných výrobců a to za rozumnou cenu!</a:t>
            </a:r>
          </a:p>
          <a:p>
            <a:r>
              <a:rPr lang="cs-CZ" dirty="0" smtClean="0"/>
              <a:t>Nabízíme elektro spotřebiče typu konvic , </a:t>
            </a:r>
            <a:r>
              <a:rPr lang="cs-CZ" dirty="0" err="1" smtClean="0"/>
              <a:t>konvektomatů</a:t>
            </a:r>
            <a:r>
              <a:rPr lang="cs-CZ" dirty="0" smtClean="0"/>
              <a:t> , sendvičovačů , topinkovačů , ale i vysavačů , žehliček , </a:t>
            </a:r>
            <a:r>
              <a:rPr lang="cs-CZ" b="1" dirty="0" smtClean="0">
                <a:solidFill>
                  <a:srgbClr val="FF0000"/>
                </a:solidFill>
              </a:rPr>
              <a:t>kulem</a:t>
            </a:r>
            <a:r>
              <a:rPr lang="cs-CZ" dirty="0" smtClean="0"/>
              <a:t> , nejrůznějších </a:t>
            </a:r>
            <a:r>
              <a:rPr lang="cs-CZ" dirty="0" err="1" smtClean="0"/>
              <a:t>kulmofénů</a:t>
            </a:r>
            <a:r>
              <a:rPr lang="cs-CZ" dirty="0" smtClean="0"/>
              <a:t> , aj.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639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[</a:t>
            </a:r>
            <a:r>
              <a:rPr lang="cs-CZ" dirty="0" err="1" smtClean="0"/>
              <a:t>tag</a:t>
            </a:r>
            <a:r>
              <a:rPr lang="cs-CZ" dirty="0" smtClean="0"/>
              <a:t>="NNFP2.*" &amp; lemma=".*[</a:t>
            </a:r>
            <a:r>
              <a:rPr lang="cs-CZ" dirty="0" err="1" smtClean="0"/>
              <a:t>bcčdďfghjklmnňprřsštťvzž</a:t>
            </a:r>
            <a:r>
              <a:rPr lang="cs-CZ" dirty="0" smtClean="0"/>
              <a:t>]</a:t>
            </a:r>
            <a:r>
              <a:rPr lang="cs-CZ" dirty="0" err="1"/>
              <a:t>k</a:t>
            </a:r>
            <a:r>
              <a:rPr lang="cs-CZ" dirty="0" err="1" smtClean="0"/>
              <a:t>a</a:t>
            </a:r>
            <a:r>
              <a:rPr lang="cs-CZ" dirty="0" smtClean="0"/>
              <a:t>"]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3727" y="1825625"/>
            <a:ext cx="802454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66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.*</a:t>
            </a:r>
            <a:r>
              <a:rPr lang="cs-CZ" dirty="0" err="1" smtClean="0"/>
              <a:t>nka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… podobě různých druhů často speciálních vánočních </a:t>
            </a:r>
            <a:r>
              <a:rPr lang="cs-CZ" dirty="0" err="1" smtClean="0"/>
              <a:t>šunk</a:t>
            </a:r>
            <a:r>
              <a:rPr lang="cs-CZ" dirty="0" smtClean="0"/>
              <a:t>, salámů , paštik …</a:t>
            </a:r>
          </a:p>
          <a:p>
            <a:r>
              <a:rPr lang="cs-CZ" smtClean="0"/>
              <a:t>… Do slánek se běžně k soli přidává i rýže …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9407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[</a:t>
            </a:r>
            <a:r>
              <a:rPr lang="cs-CZ" dirty="0" err="1"/>
              <a:t>tag</a:t>
            </a:r>
            <a:r>
              <a:rPr lang="cs-CZ" dirty="0"/>
              <a:t>="NNFP2.*" &amp; lemma=".*[</a:t>
            </a:r>
            <a:r>
              <a:rPr lang="cs-CZ" dirty="0" err="1" smtClean="0"/>
              <a:t>bcčdďfghjklmnňprřsštťvzž</a:t>
            </a:r>
            <a:r>
              <a:rPr lang="cs-CZ" dirty="0" smtClean="0"/>
              <a:t>]na</a:t>
            </a:r>
            <a:r>
              <a:rPr lang="cs-CZ" dirty="0"/>
              <a:t>"]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5608" y="1825625"/>
            <a:ext cx="6940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64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horna</a:t>
            </a:r>
            <a:r>
              <a:rPr lang="cs-CZ" dirty="0"/>
              <a:t> </a:t>
            </a:r>
            <a:r>
              <a:rPr lang="cs-CZ" dirty="0" smtClean="0"/>
              <a:t>(https</a:t>
            </a:r>
            <a:r>
              <a:rPr lang="cs-CZ" dirty="0"/>
              <a:t>://prirucka.ujc.cas.cz/?slovo=</a:t>
            </a:r>
            <a:r>
              <a:rPr lang="cs-CZ" dirty="0" err="1"/>
              <a:t>horna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smtClean="0"/>
              <a:t>… </a:t>
            </a:r>
            <a:r>
              <a:rPr lang="cs-CZ" i="1" dirty="0"/>
              <a:t>proloženo jedenácti </a:t>
            </a:r>
            <a:r>
              <a:rPr lang="cs-CZ" i="1" dirty="0" err="1"/>
              <a:t>duetty</a:t>
            </a:r>
            <a:r>
              <a:rPr lang="cs-CZ" i="1" dirty="0"/>
              <a:t> dvou </a:t>
            </a:r>
            <a:r>
              <a:rPr lang="cs-CZ" b="1" i="1" dirty="0" err="1" smtClean="0"/>
              <a:t>horn</a:t>
            </a:r>
            <a:r>
              <a:rPr lang="cs-CZ" i="1" dirty="0" smtClean="0"/>
              <a:t>, </a:t>
            </a:r>
            <a:r>
              <a:rPr lang="cs-CZ" i="1" dirty="0"/>
              <a:t>které složil velehradský cisterciácký mnich Christian </a:t>
            </a:r>
            <a:r>
              <a:rPr lang="cs-CZ" i="1" dirty="0" err="1"/>
              <a:t>Hirschmentzel</a:t>
            </a:r>
            <a:r>
              <a:rPr lang="cs-CZ" i="1" dirty="0"/>
              <a:t> ( žijící v létech 1638 až 1703 </a:t>
            </a:r>
            <a:r>
              <a:rPr lang="cs-CZ" i="1" dirty="0" smtClean="0"/>
              <a:t>) …</a:t>
            </a:r>
          </a:p>
          <a:p>
            <a:r>
              <a:rPr lang="cs-CZ" i="1" dirty="0"/>
              <a:t>za doprovodu zpěvu a zvuku typických , dlouhých </a:t>
            </a:r>
            <a:r>
              <a:rPr lang="cs-CZ" i="1" dirty="0" smtClean="0"/>
              <a:t>alpských </a:t>
            </a:r>
            <a:r>
              <a:rPr lang="cs-CZ" b="1" i="1" dirty="0" err="1"/>
              <a:t>horn</a:t>
            </a:r>
            <a:r>
              <a:rPr lang="cs-CZ" i="1" dirty="0"/>
              <a:t> </a:t>
            </a:r>
            <a:r>
              <a:rPr lang="cs-CZ" i="1" dirty="0" smtClean="0"/>
              <a:t>.</a:t>
            </a:r>
          </a:p>
          <a:p>
            <a:r>
              <a:rPr lang="cs-CZ" i="1" dirty="0" err="1"/>
              <a:t>řetí</a:t>
            </a:r>
            <a:r>
              <a:rPr lang="cs-CZ" i="1" dirty="0"/>
              <a:t> věta začíná fanfárovým sólem tří </a:t>
            </a:r>
            <a:r>
              <a:rPr lang="cs-CZ" b="1" i="1" dirty="0" err="1"/>
              <a:t>horen</a:t>
            </a:r>
            <a:r>
              <a:rPr lang="cs-CZ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5122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Rozcvička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Alternace </a:t>
            </a:r>
            <a:r>
              <a:rPr lang="cs-CZ" dirty="0"/>
              <a:t>e/0 se objevuje v kořenu substantiva </a:t>
            </a:r>
            <a:r>
              <a:rPr lang="cs-CZ" i="1" dirty="0"/>
              <a:t>pes</a:t>
            </a:r>
            <a:r>
              <a:rPr lang="cs-CZ" dirty="0"/>
              <a:t> ale nikoli v kořenu substantiva </a:t>
            </a:r>
            <a:r>
              <a:rPr lang="cs-CZ" i="1" dirty="0"/>
              <a:t>les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Vzpomenete </a:t>
            </a:r>
            <a:r>
              <a:rPr lang="cs-CZ" dirty="0"/>
              <a:t>si na nějaký další případ kořene, který má strukturu CVC a V=e, které alternuje s </a:t>
            </a:r>
            <a:r>
              <a:rPr lang="cs-CZ" i="1" dirty="0"/>
              <a:t>0</a:t>
            </a:r>
            <a:r>
              <a:rPr lang="cs-CZ" dirty="0"/>
              <a:t>? </a:t>
            </a:r>
            <a:endParaRPr lang="cs-CZ" dirty="0" smtClean="0"/>
          </a:p>
          <a:p>
            <a:r>
              <a:rPr lang="cs-CZ" dirty="0" smtClean="0"/>
              <a:t>Vzpomenete </a:t>
            </a:r>
            <a:r>
              <a:rPr lang="cs-CZ" dirty="0"/>
              <a:t>si na </a:t>
            </a:r>
            <a:r>
              <a:rPr lang="cs-CZ" dirty="0" err="1" smtClean="0"/>
              <a:t>příkladz</a:t>
            </a:r>
            <a:r>
              <a:rPr lang="cs-CZ" dirty="0" smtClean="0"/>
              <a:t> opačné? </a:t>
            </a:r>
          </a:p>
          <a:p>
            <a:r>
              <a:rPr lang="cs-CZ" dirty="0" smtClean="0"/>
              <a:t>Jak </a:t>
            </a:r>
            <a:r>
              <a:rPr lang="cs-CZ"/>
              <a:t>byste </a:t>
            </a:r>
            <a:r>
              <a:rPr lang="cs-CZ" smtClean="0"/>
              <a:t>vhodné příklady </a:t>
            </a:r>
            <a:r>
              <a:rPr lang="cs-CZ" dirty="0"/>
              <a:t>našli v </a:t>
            </a:r>
            <a:r>
              <a:rPr lang="cs-CZ" dirty="0" smtClean="0"/>
              <a:t>korpusu?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3482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IJP ( i další příručky)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478657"/>
            <a:ext cx="10515600" cy="304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62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ALE Ziková dokazuje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závislost +/- alternace 0/e u feminin na rozdílu morfémové stavby substantiva, a to tak, že je-li souhláskový klastr </a:t>
            </a:r>
            <a:r>
              <a:rPr lang="cs-CZ" dirty="0" err="1" smtClean="0"/>
              <a:t>heteromorfémový</a:t>
            </a:r>
            <a:r>
              <a:rPr lang="cs-CZ" dirty="0" smtClean="0"/>
              <a:t>, pak je alternace obligatorní (</a:t>
            </a:r>
            <a:r>
              <a:rPr lang="cs-CZ" b="1" i="1" dirty="0" smtClean="0"/>
              <a:t>bran-</a:t>
            </a:r>
            <a:r>
              <a:rPr lang="cs-CZ" b="1" i="1" dirty="0" err="1" smtClean="0"/>
              <a:t>ka</a:t>
            </a:r>
            <a:r>
              <a:rPr lang="cs-CZ" b="1" i="1" dirty="0" smtClean="0"/>
              <a:t> / bran-</a:t>
            </a:r>
            <a:r>
              <a:rPr lang="cs-CZ" b="1" i="1" dirty="0" err="1" smtClean="0"/>
              <a:t>ek</a:t>
            </a:r>
            <a:r>
              <a:rPr lang="cs-CZ" dirty="0" smtClean="0"/>
              <a:t>), je-li </a:t>
            </a:r>
            <a:r>
              <a:rPr lang="cs-CZ" dirty="0" err="1" smtClean="0"/>
              <a:t>tautomorfémový</a:t>
            </a:r>
            <a:r>
              <a:rPr lang="cs-CZ" dirty="0" smtClean="0"/>
              <a:t>, pak obligatorní není (</a:t>
            </a:r>
            <a:r>
              <a:rPr lang="cs-CZ" b="1" i="1" dirty="0" smtClean="0"/>
              <a:t>bank-a / bank</a:t>
            </a:r>
            <a:r>
              <a:rPr lang="cs-CZ" dirty="0" smtClean="0"/>
              <a:t>)</a:t>
            </a:r>
          </a:p>
          <a:p>
            <a:r>
              <a:rPr lang="cs-CZ" dirty="0" smtClean="0"/>
              <a:t>dále ukazuje rozdíl mezi alternací 0/e u feminin a e/0 u maskulin, a sice v případě, klastru končícího na slabikotvorné </a:t>
            </a:r>
            <a:r>
              <a:rPr lang="cs-CZ" i="1" dirty="0" err="1" smtClean="0"/>
              <a:t>r,l</a:t>
            </a:r>
            <a:r>
              <a:rPr lang="cs-CZ" dirty="0" smtClean="0"/>
              <a:t>. Poukazuje na to, že zatímco u maskulin před nulovou koncovkou může stát slabika s likvidou (např. </a:t>
            </a:r>
            <a:r>
              <a:rPr lang="cs-CZ" b="1" i="1" dirty="0" smtClean="0"/>
              <a:t>hadr</a:t>
            </a:r>
            <a:r>
              <a:rPr lang="cs-CZ" dirty="0" smtClean="0"/>
              <a:t>), u feminin tomu tak není (</a:t>
            </a:r>
            <a:r>
              <a:rPr lang="cs-CZ" b="1" i="1" dirty="0" err="1" smtClean="0"/>
              <a:t>hadra</a:t>
            </a:r>
            <a:r>
              <a:rPr lang="cs-CZ" dirty="0" smtClean="0"/>
              <a:t> a gen. </a:t>
            </a:r>
            <a:r>
              <a:rPr lang="cs-CZ" dirty="0" err="1" smtClean="0"/>
              <a:t>pl</a:t>
            </a:r>
            <a:r>
              <a:rPr lang="cs-CZ" dirty="0" smtClean="0"/>
              <a:t>. je pouze </a:t>
            </a:r>
            <a:r>
              <a:rPr lang="cs-CZ" b="1" i="1" dirty="0" err="1" smtClean="0"/>
              <a:t>hader</a:t>
            </a:r>
            <a:r>
              <a:rPr lang="cs-CZ" dirty="0" smtClean="0"/>
              <a:t>, stejně tak </a:t>
            </a:r>
            <a:r>
              <a:rPr lang="cs-CZ" b="1" i="1" dirty="0" smtClean="0"/>
              <a:t>cihel, model, </a:t>
            </a:r>
            <a:r>
              <a:rPr lang="cs-CZ" dirty="0" smtClean="0"/>
              <a:t>…)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1236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100" b="1" dirty="0" smtClean="0">
                <a:solidFill>
                  <a:srgbClr val="FF0000"/>
                </a:solidFill>
              </a:rPr>
              <a:t>DÚ:</a:t>
            </a:r>
            <a:br>
              <a:rPr lang="cs-CZ" sz="3100" b="1" dirty="0" smtClean="0">
                <a:solidFill>
                  <a:srgbClr val="FF0000"/>
                </a:solidFill>
              </a:rPr>
            </a:br>
            <a:r>
              <a:rPr lang="cs-CZ" sz="3100" b="1" dirty="0">
                <a:solidFill>
                  <a:srgbClr val="FF0000"/>
                </a:solidFill>
              </a:rPr>
              <a:t>Variantní tvary s epentetickým </a:t>
            </a:r>
            <a:r>
              <a:rPr lang="cs-CZ" sz="3100" b="1" i="1" dirty="0">
                <a:solidFill>
                  <a:srgbClr val="FF0000"/>
                </a:solidFill>
              </a:rPr>
              <a:t>e </a:t>
            </a:r>
            <a:r>
              <a:rPr lang="cs-CZ" sz="3100" b="1" dirty="0">
                <a:solidFill>
                  <a:srgbClr val="FF0000"/>
                </a:solidFill>
              </a:rPr>
              <a:t> ve flexi substantivních neuter (14. 4. 2021)</a:t>
            </a:r>
            <a:br>
              <a:rPr lang="cs-CZ" sz="3100" b="1" dirty="0">
                <a:solidFill>
                  <a:srgbClr val="FF0000"/>
                </a:solidFill>
              </a:rPr>
            </a:br>
            <a:endParaRPr lang="cs-CZ" sz="31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Chovají se neutra stejně jako feminina?</a:t>
            </a:r>
          </a:p>
          <a:p>
            <a:r>
              <a:rPr lang="cs-CZ" dirty="0"/>
              <a:t>P</a:t>
            </a:r>
            <a:r>
              <a:rPr lang="cs-CZ" dirty="0" smtClean="0"/>
              <a:t>okuste se najít v korpusu data, </a:t>
            </a:r>
            <a:r>
              <a:rPr lang="cs-CZ" dirty="0"/>
              <a:t>která potvrzují/vyvracejí</a:t>
            </a:r>
            <a:r>
              <a:rPr lang="cs-CZ" dirty="0" smtClean="0"/>
              <a:t> tuto hypotézu</a:t>
            </a:r>
            <a:r>
              <a:rPr lang="cs-CZ" dirty="0" smtClean="0"/>
              <a:t>.</a:t>
            </a:r>
          </a:p>
          <a:p>
            <a:r>
              <a:rPr lang="cs-CZ" dirty="0" smtClean="0"/>
              <a:t>Formulujte dotaz, kterým vyhledáte substantiva feminina skloňovaná podle typu </a:t>
            </a:r>
            <a:r>
              <a:rPr lang="cs-CZ" i="1" dirty="0" smtClean="0"/>
              <a:t>žena</a:t>
            </a:r>
            <a:r>
              <a:rPr lang="cs-CZ" dirty="0" smtClean="0"/>
              <a:t>, která obligatorně krátí dlouhou kořenovou samohlásku v genitivu plurálu a někdy i v I. </a:t>
            </a:r>
            <a:r>
              <a:rPr lang="cs-CZ" dirty="0" err="1" smtClean="0"/>
              <a:t>sg</a:t>
            </a:r>
            <a:r>
              <a:rPr lang="cs-CZ" dirty="0" smtClean="0"/>
              <a:t>. a DLI </a:t>
            </a:r>
            <a:r>
              <a:rPr lang="cs-CZ" dirty="0" err="1" smtClean="0"/>
              <a:t>pl</a:t>
            </a:r>
            <a:r>
              <a:rPr lang="cs-CZ" dirty="0" smtClean="0"/>
              <a:t>. (příklad </a:t>
            </a:r>
            <a:r>
              <a:rPr lang="cs-CZ" i="1" dirty="0" smtClean="0"/>
              <a:t>brána, síla, houba, …</a:t>
            </a:r>
            <a:r>
              <a:rPr lang="cs-CZ" sz="2400" dirty="0" smtClean="0"/>
              <a:t>).</a:t>
            </a:r>
            <a:r>
              <a:rPr lang="cs-CZ" i="1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7474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3305" y="2109089"/>
            <a:ext cx="3141629" cy="4351338"/>
          </a:xfrm>
          <a:prstGeom prst="rect">
            <a:avLst/>
          </a:prstGeom>
        </p:spPr>
      </p:pic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489298"/>
            <a:ext cx="811632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kumimoji="0" lang="cs-CZ" altLang="cs-C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[lemma=".e." &amp; </a:t>
            </a:r>
            <a:r>
              <a:rPr kumimoji="0" lang="cs-CZ" altLang="cs-CZ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tag</a:t>
            </a:r>
            <a:r>
              <a:rPr kumimoji="0" lang="cs-CZ" altLang="cs-C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="N.*" &amp; </a:t>
            </a:r>
            <a:r>
              <a:rPr kumimoji="0" lang="cs-CZ" altLang="cs-CZ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lc</a:t>
            </a:r>
            <a:r>
              <a:rPr kumimoji="0" lang="cs-CZ" altLang="cs-C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="..[</a:t>
            </a:r>
            <a:r>
              <a:rPr kumimoji="0" lang="cs-CZ" altLang="cs-CZ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auiyůe</a:t>
            </a:r>
            <a:r>
              <a:rPr kumimoji="0" lang="cs-CZ" altLang="cs-C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]"]</a:t>
            </a:r>
            <a:r>
              <a:rPr lang="cs-CZ" altLang="cs-CZ" sz="3200" dirty="0"/>
              <a:t/>
            </a:r>
            <a:br>
              <a:rPr lang="cs-CZ" altLang="cs-CZ" sz="3200" dirty="0"/>
            </a:br>
            <a:r>
              <a:rPr lang="cs-CZ" altLang="cs-CZ" sz="3200" dirty="0">
                <a:latin typeface="Arial Unicode MS" panose="020B0604020202020204" pitchFamily="34" charset="-128"/>
              </a:rPr>
              <a:t>[lemma=".e." &amp; </a:t>
            </a:r>
            <a:r>
              <a:rPr lang="cs-CZ" altLang="cs-CZ" sz="3200" dirty="0" err="1">
                <a:latin typeface="Arial Unicode MS" panose="020B0604020202020204" pitchFamily="34" charset="-128"/>
              </a:rPr>
              <a:t>tag</a:t>
            </a:r>
            <a:r>
              <a:rPr lang="cs-CZ" altLang="cs-CZ" sz="3200" dirty="0">
                <a:latin typeface="Arial Unicode MS" panose="020B0604020202020204" pitchFamily="34" charset="-128"/>
              </a:rPr>
              <a:t>="N.*" &amp; </a:t>
            </a:r>
            <a:r>
              <a:rPr lang="cs-CZ" altLang="cs-CZ" sz="3200" dirty="0" err="1">
                <a:latin typeface="Arial Unicode MS" panose="020B0604020202020204" pitchFamily="34" charset="-128"/>
              </a:rPr>
              <a:t>lc</a:t>
            </a:r>
            <a:r>
              <a:rPr lang="cs-CZ" altLang="cs-CZ" sz="3200" dirty="0" smtClean="0">
                <a:latin typeface="Arial Unicode MS" panose="020B0604020202020204" pitchFamily="34" charset="-128"/>
              </a:rPr>
              <a:t>=".e.[</a:t>
            </a:r>
            <a:r>
              <a:rPr lang="cs-CZ" altLang="cs-CZ" sz="3200" dirty="0" err="1">
                <a:latin typeface="Arial Unicode MS" panose="020B0604020202020204" pitchFamily="34" charset="-128"/>
              </a:rPr>
              <a:t>auiyůe</a:t>
            </a:r>
            <a:r>
              <a:rPr lang="cs-CZ" altLang="cs-CZ" sz="3200" dirty="0">
                <a:latin typeface="Arial Unicode MS" panose="020B0604020202020204" pitchFamily="34" charset="-128"/>
              </a:rPr>
              <a:t>]"]</a:t>
            </a:r>
            <a:r>
              <a:rPr lang="cs-CZ" altLang="cs-CZ" sz="3200" dirty="0"/>
              <a:t> </a:t>
            </a:r>
            <a:endParaRPr kumimoji="0" lang="cs-CZ" altLang="cs-CZ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496" y="1549147"/>
            <a:ext cx="3912679" cy="491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88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Epenetetické</a:t>
            </a:r>
            <a:r>
              <a:rPr lang="cs-CZ" dirty="0"/>
              <a:t> </a:t>
            </a:r>
            <a:r>
              <a:rPr lang="cs-CZ" i="1" dirty="0"/>
              <a:t>e </a:t>
            </a:r>
            <a:r>
              <a:rPr lang="cs-CZ" dirty="0"/>
              <a:t>ve flexi substantiv typu </a:t>
            </a:r>
            <a:r>
              <a:rPr lang="cs-CZ" i="1" dirty="0"/>
              <a:t>žena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Hláskové alternace jsou definovány jako pravidelné střídání hlásek (dvojic hlásek), na němž je založena </a:t>
            </a:r>
            <a:r>
              <a:rPr lang="cs-CZ" dirty="0" err="1"/>
              <a:t>alomorfie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Alternace </a:t>
            </a:r>
            <a:r>
              <a:rPr lang="cs-CZ" dirty="0"/>
              <a:t>provázejí jak tvoření tvarů slov (skloňování a časování), tak odvozování slov. Každý rodilý mluvčí ví, že chce-li po něm malé dítě „</a:t>
            </a:r>
            <a:r>
              <a:rPr lang="cs-CZ" i="1" dirty="0"/>
              <a:t>leva</a:t>
            </a:r>
            <a:r>
              <a:rPr lang="cs-CZ" dirty="0"/>
              <a:t>“, nežádá asi o bulharskou měnu, ale o plyšového mazlíčka, a pozná, že je chyba, raduje-li se dítě, že napadlo hodně „</a:t>
            </a:r>
            <a:r>
              <a:rPr lang="cs-CZ" i="1" dirty="0" err="1"/>
              <a:t>sníhu</a:t>
            </a:r>
            <a:r>
              <a:rPr lang="cs-CZ" dirty="0"/>
              <a:t>“. </a:t>
            </a:r>
            <a:endParaRPr lang="cs-CZ" dirty="0" smtClean="0"/>
          </a:p>
          <a:p>
            <a:r>
              <a:rPr lang="cs-CZ" dirty="0" smtClean="0"/>
              <a:t>Přesto </a:t>
            </a:r>
            <a:r>
              <a:rPr lang="cs-CZ" dirty="0"/>
              <a:t>mu bude asi činit jisté potíže, položí-li mu dítě, které opraví, otázku proč? </a:t>
            </a:r>
          </a:p>
        </p:txBody>
      </p:sp>
    </p:spTree>
    <p:extLst>
      <p:ext uri="{BB962C8B-B14F-4D97-AF65-F5344CB8AC3E}">
        <p14:creationId xmlns:p14="http://schemas.microsoft.com/office/powerpoint/2010/main" val="1208693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 </a:t>
            </a:r>
            <a:r>
              <a:rPr lang="cs-CZ" i="1" dirty="0" smtClean="0"/>
              <a:t>Mluvnici současné češtiny</a:t>
            </a:r>
            <a:r>
              <a:rPr lang="cs-CZ" dirty="0" smtClean="0"/>
              <a:t> (Cvrček a kol. 2010: 172) čteme: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„</a:t>
            </a:r>
            <a:r>
              <a:rPr lang="cs-CZ" dirty="0"/>
              <a:t>U </a:t>
            </a:r>
            <a:r>
              <a:rPr lang="cs-CZ" b="1" dirty="0">
                <a:solidFill>
                  <a:srgbClr val="FF0000"/>
                </a:solidFill>
              </a:rPr>
              <a:t>řady</a:t>
            </a:r>
            <a:r>
              <a:rPr lang="cs-CZ" dirty="0"/>
              <a:t> jmen s kmenem zakončeným skupinou dvou nebo více souhlásek, např. </a:t>
            </a:r>
            <a:r>
              <a:rPr lang="cs-CZ" i="1" dirty="0"/>
              <a:t>hra, kresba, látka, astra, ondatra, </a:t>
            </a:r>
            <a:r>
              <a:rPr lang="cs-CZ" dirty="0"/>
              <a:t>se v genitivu plurálu do skupiny vkládá </a:t>
            </a:r>
            <a:r>
              <a:rPr lang="cs-CZ" i="1" dirty="0"/>
              <a:t>e: her, kreseb, ...</a:t>
            </a:r>
            <a:r>
              <a:rPr lang="cs-CZ" dirty="0"/>
              <a:t>“ </a:t>
            </a:r>
            <a:endParaRPr lang="cs-CZ" dirty="0" smtClean="0"/>
          </a:p>
          <a:p>
            <a:r>
              <a:rPr lang="cs-CZ" dirty="0" smtClean="0"/>
              <a:t>Tabulka</a:t>
            </a:r>
            <a:r>
              <a:rPr lang="cs-CZ" dirty="0"/>
              <a:t>, která následuje a která si „neklade nároky na úplnost“, obsahuje bohužel chyby (více Kosek – Křístek – Osolsobě – Ziková – Vojtová 2011). </a:t>
            </a:r>
            <a:endParaRPr lang="cs-CZ" dirty="0" smtClean="0"/>
          </a:p>
          <a:p>
            <a:r>
              <a:rPr lang="cs-CZ" dirty="0" smtClean="0"/>
              <a:t>S </a:t>
            </a:r>
            <a:r>
              <a:rPr lang="cs-CZ" dirty="0"/>
              <a:t>ohledem na proklamativně korpusový charakter </a:t>
            </a:r>
            <a:r>
              <a:rPr lang="cs-CZ" i="1" dirty="0"/>
              <a:t>MSČ</a:t>
            </a:r>
            <a:r>
              <a:rPr lang="cs-CZ" dirty="0"/>
              <a:t> se pokusíme o vlastní analýzu korpusových dat.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186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Jak získáme relevantní data pro výzkum alternací </a:t>
            </a:r>
            <a:r>
              <a:rPr lang="cs-CZ" i="1" dirty="0"/>
              <a:t>0/e </a:t>
            </a:r>
            <a:r>
              <a:rPr lang="cs-CZ" dirty="0"/>
              <a:t> u feminin skloňovaných podle vzoru </a:t>
            </a:r>
            <a:r>
              <a:rPr lang="cs-CZ" i="1" dirty="0"/>
              <a:t>žena</a:t>
            </a:r>
            <a:r>
              <a:rPr lang="cs-CZ" dirty="0"/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lemmata </a:t>
            </a:r>
            <a:r>
              <a:rPr lang="cs-CZ" dirty="0"/>
              <a:t>substantiv skloňovaných podle vzoru </a:t>
            </a:r>
            <a:r>
              <a:rPr lang="cs-CZ" i="1" dirty="0"/>
              <a:t>žena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 smtClean="0"/>
              <a:t>před </a:t>
            </a:r>
            <a:r>
              <a:rPr lang="cs-CZ" dirty="0"/>
              <a:t>koncovkou </a:t>
            </a:r>
            <a:r>
              <a:rPr lang="cs-CZ" i="1" dirty="0"/>
              <a:t>-a</a:t>
            </a:r>
            <a:r>
              <a:rPr lang="cs-CZ" dirty="0"/>
              <a:t> předcházejí alespoň dvě </a:t>
            </a:r>
            <a:r>
              <a:rPr lang="cs-CZ" dirty="0" smtClean="0"/>
              <a:t>souhlásky</a:t>
            </a:r>
          </a:p>
          <a:p>
            <a:r>
              <a:rPr lang="cs-CZ" dirty="0" smtClean="0"/>
              <a:t>tvary </a:t>
            </a:r>
            <a:r>
              <a:rPr lang="cs-CZ" dirty="0"/>
              <a:t>genitivu plurálu </a:t>
            </a:r>
            <a:endParaRPr lang="cs-CZ" dirty="0" smtClean="0"/>
          </a:p>
          <a:p>
            <a:r>
              <a:rPr lang="cs-CZ" dirty="0" smtClean="0"/>
              <a:t>+ vkladné </a:t>
            </a:r>
            <a:r>
              <a:rPr lang="cs-CZ" i="1" dirty="0" smtClean="0"/>
              <a:t>e</a:t>
            </a:r>
          </a:p>
          <a:p>
            <a:r>
              <a:rPr lang="cs-CZ" i="1" dirty="0" smtClean="0"/>
              <a:t>- </a:t>
            </a:r>
            <a:r>
              <a:rPr lang="cs-CZ" dirty="0" smtClean="0"/>
              <a:t>vkladné </a:t>
            </a:r>
            <a:r>
              <a:rPr lang="cs-CZ" i="1" dirty="0" smtClean="0"/>
              <a:t>e</a:t>
            </a:r>
          </a:p>
          <a:p>
            <a:r>
              <a:rPr lang="cs-CZ" dirty="0" smtClean="0"/>
              <a:t>Lze formulovat pravidla, nebo je třeba znát tvar od každého lemmatu?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6686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Hledání relevantních lemmat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506712"/>
            <a:ext cx="10515600" cy="298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33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Filtrování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2125" y="2058194"/>
            <a:ext cx="866775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13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Seznam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1271016"/>
            <a:ext cx="8496526" cy="490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12067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568</Words>
  <Application>Microsoft Office PowerPoint</Application>
  <PresentationFormat>Širokoúhlá obrazovka</PresentationFormat>
  <Paragraphs>53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 Unicode MS</vt:lpstr>
      <vt:lpstr>Arial</vt:lpstr>
      <vt:lpstr>Calibri</vt:lpstr>
      <vt:lpstr>Calibri Light</vt:lpstr>
      <vt:lpstr>Motiv Office</vt:lpstr>
      <vt:lpstr>CJBB84 Morfologie a korpus</vt:lpstr>
      <vt:lpstr>Rozcvička</vt:lpstr>
      <vt:lpstr>[lemma=".e." &amp; tag="N.*" &amp; lc="..[auiyůe]"] [lemma=".e." &amp; tag="N.*" &amp; lc=".e.[auiyůe]"] </vt:lpstr>
      <vt:lpstr>Epenetetické e ve flexi substantiv typu žena </vt:lpstr>
      <vt:lpstr>V Mluvnici současné češtiny (Cvrček a kol. 2010: 172) čteme:</vt:lpstr>
      <vt:lpstr>Jak získáme relevantní data pro výzkum alternací 0/e  u feminin skloňovaných podle vzoru žena?</vt:lpstr>
      <vt:lpstr>Hledání relevantních lemmat</vt:lpstr>
      <vt:lpstr>Filtrování </vt:lpstr>
      <vt:lpstr>Seznam</vt:lpstr>
      <vt:lpstr>.*ba</vt:lpstr>
      <vt:lpstr>n-filtr .*eb</vt:lpstr>
      <vt:lpstr>[tag="NNFP2.*" &amp; lemma=".*[bcčdďfghjklmnňprřsštťvzž]pa"]</vt:lpstr>
      <vt:lpstr>[tag="NNFP2.*" &amp; lemma=".*[bcčdďfghjklmnňprřsštťvzž]va"]</vt:lpstr>
      <vt:lpstr>[tag="NNFP2.*" &amp; lemma=".*[bcčdďfghjklmnňprřsštťvzž]ma"]</vt:lpstr>
      <vt:lpstr>kulma</vt:lpstr>
      <vt:lpstr>[tag="NNFP2.*" &amp; lemma=".*[bcčdďfghjklmnňprřsštťvzž]ka"]</vt:lpstr>
      <vt:lpstr>.*nka</vt:lpstr>
      <vt:lpstr>[tag="NNFP2.*" &amp; lemma=".*[bcčdďfghjklmnňprřsštťvzž]na"]</vt:lpstr>
      <vt:lpstr>horna (https://prirucka.ujc.cas.cz/?slovo=horna)</vt:lpstr>
      <vt:lpstr>IJP ( i další příručky)</vt:lpstr>
      <vt:lpstr>ALE Ziková dokazuje</vt:lpstr>
      <vt:lpstr> DÚ: Variantní tvary s epentetickým e  ve flexi substantivních neuter (14. 4. 2021) </vt:lpstr>
    </vt:vector>
  </TitlesOfParts>
  <Company>FFMU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CJBB84 Morfologie a korpus</dc:title>
  <dc:creator>petr</dc:creator>
  <cp:lastModifiedBy>petr</cp:lastModifiedBy>
  <cp:revision>19</cp:revision>
  <dcterms:created xsi:type="dcterms:W3CDTF">2021-01-12T18:00:29Z</dcterms:created>
  <dcterms:modified xsi:type="dcterms:W3CDTF">2021-04-06T17:14:19Z</dcterms:modified>
</cp:coreProperties>
</file>