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Musilová" initials="MM" lastIdx="1" clrIdx="0">
    <p:extLst>
      <p:ext uri="{19B8F6BF-5375-455C-9EA6-DF929625EA0E}">
        <p15:presenceInfo xmlns:p15="http://schemas.microsoft.com/office/powerpoint/2012/main" userId="Martina Musil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F110DA-FB8F-4627-8870-5BCA5F5B0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8C1916-73F3-403F-88C3-0AD6A9094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773F4E-8CA0-4ADF-B691-9B5BEA307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B682-FF8B-42EA-9200-91B019FC2BBB}" type="datetimeFigureOut">
              <a:rPr lang="cs-CZ" smtClean="0"/>
              <a:t>27.03.2021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564BC6-EB51-4421-9428-FC33D238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652107-1D5D-4C1D-B9BC-FDDDDAC4D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F62F-906E-4844-B6E6-59A8128CF9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31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2C7E59-1898-4C6A-811A-A55E8CFB0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504D012-38D8-4E67-A2C1-D9DA20EA5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2C4C42-E4DD-4FE2-9964-252A6FB19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B682-FF8B-42EA-9200-91B019FC2BBB}" type="datetimeFigureOut">
              <a:rPr lang="cs-CZ" smtClean="0"/>
              <a:t>27.03.2021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1269B2-088C-415E-AEEC-B0B8E0EF4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A34A72-F7F1-4BFA-A58E-35615E6F4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F62F-906E-4844-B6E6-59A8128CF9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216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EE8C3B2-32D2-421A-99D2-FA2F875E9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592B81A-564C-41DB-8565-FA1C037D0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C58C93-6AEC-4794-8B34-DE57EB1D6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B682-FF8B-42EA-9200-91B019FC2BBB}" type="datetimeFigureOut">
              <a:rPr lang="cs-CZ" smtClean="0"/>
              <a:t>27.03.2021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98ED94-6DD6-4EC6-AC8F-B16CD623A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DAE561-F311-4F22-9FA2-BD59922E4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F62F-906E-4844-B6E6-59A8128CF9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88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C7FB93-CD0C-43B0-BF19-C738C349D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473163-9F53-4138-A59F-90214AAE0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56F7E9-E97F-4FCC-8651-C4FAA2F2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B682-FF8B-42EA-9200-91B019FC2BBB}" type="datetimeFigureOut">
              <a:rPr lang="cs-CZ" smtClean="0"/>
              <a:t>27.03.2021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A6B1FA-DE96-4691-9F12-2B6EA7B5F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1C800E-A90A-4856-B205-B5723285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F62F-906E-4844-B6E6-59A8128CF9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688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C380DB-40C8-4173-A762-B54C3F6C0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24F25C-8F7B-4DE3-A734-FCB769676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84F0FF-F792-4418-8B8F-62F50CBAF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B682-FF8B-42EA-9200-91B019FC2BBB}" type="datetimeFigureOut">
              <a:rPr lang="cs-CZ" smtClean="0"/>
              <a:t>27.03.2021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524A00-C648-4E1C-AC8C-5C7AD304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B92169-35C4-4E07-A2B4-0B7AE3B10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F62F-906E-4844-B6E6-59A8128CF9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37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3910C0-2A2B-49D6-BE95-091FBE63E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362ECE-B13F-4A10-BAE5-BB41D1315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0ABF250-2688-4461-931E-1673A7175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0655584-887A-49B3-A841-E1BC2BB75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B682-FF8B-42EA-9200-91B019FC2BBB}" type="datetimeFigureOut">
              <a:rPr lang="cs-CZ" smtClean="0"/>
              <a:t>27.03.2021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5C538E9-689D-4DF6-8D5E-8C3686FEF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79058C0-F790-4271-9988-3A3CF3895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F62F-906E-4844-B6E6-59A8128CF9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70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E60691-265A-4582-98FB-B3B8BCF6B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CFD434B-83D1-4354-9183-0A707F117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E9ECE8-EBFE-4207-B040-CE4ACC08D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8101884-FD60-4BDF-B836-0E12052771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9F7DABF-57DE-4422-B9A9-C407BD8387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0F9FA80-7D78-45A0-A7F4-E10BC32AE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B682-FF8B-42EA-9200-91B019FC2BBB}" type="datetimeFigureOut">
              <a:rPr lang="cs-CZ" smtClean="0"/>
              <a:t>27.03.2021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00D05CD-FDCB-4E04-8B8E-723ADB7E4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40D2C81-CE94-424D-83EC-34D4E0D45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F62F-906E-4844-B6E6-59A8128CF9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40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91DD24-43C6-4782-ACE0-7ED0DDADC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A234456-E6EE-4D9A-8B12-04E4CE62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B682-FF8B-42EA-9200-91B019FC2BBB}" type="datetimeFigureOut">
              <a:rPr lang="cs-CZ" smtClean="0"/>
              <a:t>27.03.2021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BC2EDA-DA57-4ACE-808C-E18DB7F7C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6F439F4-56EB-4B93-B5A8-DC20907D7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F62F-906E-4844-B6E6-59A8128CF9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653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97F39D9-82B3-42F6-AD1F-929862D45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B682-FF8B-42EA-9200-91B019FC2BBB}" type="datetimeFigureOut">
              <a:rPr lang="cs-CZ" smtClean="0"/>
              <a:t>27.03.2021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90CB9BA-32D0-4782-B14F-272374CC4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EB28AD-AFE2-443A-BEC4-6AC26E143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F62F-906E-4844-B6E6-59A8128CF9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390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343067-ECC6-4D99-B75C-8884895A6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72D5F5-4EDF-4545-AA4D-7EB0DB3A8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5A2DC67-D478-4937-906D-4057DC071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70DD321-5D3C-46B1-9E07-7F2C10F21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B682-FF8B-42EA-9200-91B019FC2BBB}" type="datetimeFigureOut">
              <a:rPr lang="cs-CZ" smtClean="0"/>
              <a:t>27.03.2021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6875311-A54C-47DF-AA8B-8E6996037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5E1E081-C10C-407B-B096-FC012061B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F62F-906E-4844-B6E6-59A8128CF9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01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7AD768-C3C4-4B2F-BE43-047303779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BC1AFC4-A0A0-40B1-A82D-AABF4EDB64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BFBE78C-2B72-4515-949E-81A134422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08A9FE-F1F6-405D-8294-AD0726D8E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B682-FF8B-42EA-9200-91B019FC2BBB}" type="datetimeFigureOut">
              <a:rPr lang="cs-CZ" smtClean="0"/>
              <a:t>27.03.2021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C82C00D-BC06-4D96-B194-9410E6CA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F58B275-314A-4A75-ACE7-4DA3EEE0D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F62F-906E-4844-B6E6-59A8128CF9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095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1FCCA55-0504-4141-82D0-76F2E759E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CCA282-2AEB-40FD-A0C1-E0790DA91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E66AA7-B8B7-4AF7-B1E6-6E4B972B3E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4B682-FF8B-42EA-9200-91B019FC2BBB}" type="datetimeFigureOut">
              <a:rPr lang="cs-CZ" smtClean="0"/>
              <a:t>27.03.2021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26BCBA-663A-47C4-9CBC-BDC507E64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93F4F4-78B9-4220-803B-203A647BFB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3F62F-906E-4844-B6E6-59A8128CF9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440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A6BE1-606C-45BC-8879-9D57405803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Bertolt Brecht a epické divadlo</a:t>
            </a:r>
            <a:br>
              <a:rPr lang="cs-CZ" sz="4000" b="1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literatura</a:t>
            </a:r>
            <a:br>
              <a:rPr lang="cs-CZ" sz="4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cs-CZ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9B59829-ED26-4063-9B91-0D555E298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32200"/>
            <a:ext cx="9144000" cy="1655762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(konkretizace a zúžení povinné literatury)</a:t>
            </a:r>
            <a:endParaRPr lang="cs-CZ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BB 1">
            <a:hlinkClick r:id="" action="ppaction://media"/>
            <a:extLst>
              <a:ext uri="{FF2B5EF4-FFF2-40B4-BE49-F238E27FC236}">
                <a16:creationId xmlns:a16="http://schemas.microsoft.com/office/drawing/2014/main" id="{65ACB86C-0F56-4035-A27B-B48A7C0F69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50475" y="654845"/>
            <a:ext cx="406400" cy="4064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82E84E3-7D60-4D4B-91F7-B0253200BDDF}"/>
              </a:ext>
            </a:extLst>
          </p:cNvPr>
          <p:cNvSpPr txBox="1"/>
          <p:nvPr/>
        </p:nvSpPr>
        <p:spPr>
          <a:xfrm>
            <a:off x="8343899" y="683420"/>
            <a:ext cx="141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komentář:</a:t>
            </a:r>
          </a:p>
        </p:txBody>
      </p:sp>
    </p:spTree>
    <p:extLst>
      <p:ext uri="{BB962C8B-B14F-4D97-AF65-F5344CB8AC3E}">
        <p14:creationId xmlns:p14="http://schemas.microsoft.com/office/powerpoint/2010/main" val="333807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C2484-7CA6-47D2-A05E-DEF4DF131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Povinná literatura</a:t>
            </a:r>
            <a:endParaRPr lang="cs-CZ"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718241-A1AB-45C8-8222-64239DFF8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0625"/>
            <a:ext cx="10515600" cy="5486399"/>
          </a:xfrm>
        </p:spPr>
        <p:txBody>
          <a:bodyPr>
            <a:noAutofit/>
          </a:bodyPr>
          <a:lstStyle/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cs-CZ" sz="2400" b="1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Brechtovy hry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cs-CZ" sz="20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BRECHT, Bertolt: </a:t>
            </a:r>
            <a:r>
              <a:rPr lang="cs-CZ" sz="2000" i="1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Divadelní hry 1</a:t>
            </a:r>
            <a:r>
              <a:rPr lang="cs-CZ" sz="20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Praha: SNKLHU, 1963.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cs-CZ" sz="1800" i="1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	</a:t>
            </a:r>
            <a:r>
              <a:rPr lang="cs-CZ" sz="2400" i="1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Baal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cs-CZ" sz="2400" i="1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	</a:t>
            </a:r>
            <a:r>
              <a:rPr lang="cs-CZ" sz="2400" i="1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Muž jako muž </a:t>
            </a:r>
            <a:r>
              <a:rPr lang="cs-CZ" sz="24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(+ poznámky)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cs-CZ" sz="2400" i="1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	</a:t>
            </a:r>
            <a:r>
              <a:rPr lang="cs-CZ" sz="2400" i="1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Šestáková opera </a:t>
            </a:r>
            <a:r>
              <a:rPr lang="cs-CZ" sz="24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(+ poznámky)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cs-CZ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cs-CZ" sz="20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BRECHT, Bertolt. </a:t>
            </a:r>
            <a:r>
              <a:rPr lang="cs-CZ" sz="2000" i="1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Divadelní hry. 2</a:t>
            </a:r>
            <a:r>
              <a:rPr lang="cs-CZ" sz="20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Praha: SNKLHU, 1959.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cs-CZ" sz="1800" i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	</a:t>
            </a:r>
            <a:r>
              <a:rPr lang="cs-CZ" sz="2400" i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Matka Kuráž a její děti</a:t>
            </a:r>
            <a:endParaRPr lang="cs-CZ" sz="2400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cs-CZ" sz="2400" i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	</a:t>
            </a:r>
            <a:r>
              <a:rPr lang="cs-CZ" sz="2400" i="1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Život Galileiho</a:t>
            </a:r>
            <a:endParaRPr lang="cs-CZ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BB 2">
            <a:hlinkClick r:id="" action="ppaction://media"/>
            <a:extLst>
              <a:ext uri="{FF2B5EF4-FFF2-40B4-BE49-F238E27FC236}">
                <a16:creationId xmlns:a16="http://schemas.microsoft.com/office/drawing/2014/main" id="{C3D5B9FC-51FC-4B65-8571-9F3344E25A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45850" y="482600"/>
            <a:ext cx="406400" cy="4064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9C9D8DD-1249-4ACE-A5BE-6EC7C5A50957}"/>
              </a:ext>
            </a:extLst>
          </p:cNvPr>
          <p:cNvSpPr txBox="1"/>
          <p:nvPr/>
        </p:nvSpPr>
        <p:spPr>
          <a:xfrm>
            <a:off x="9388475" y="476250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komentář:</a:t>
            </a:r>
          </a:p>
        </p:txBody>
      </p:sp>
    </p:spTree>
    <p:extLst>
      <p:ext uri="{BB962C8B-B14F-4D97-AF65-F5344CB8AC3E}">
        <p14:creationId xmlns:p14="http://schemas.microsoft.com/office/powerpoint/2010/main" val="79927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C1C09C-1BDD-4280-8399-DF369415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254D43-8282-4E99-A736-59EF75912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038"/>
            <a:ext cx="10515600" cy="581183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cs-CZ" sz="24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BRECHT, Bertolt. </a:t>
            </a:r>
            <a:r>
              <a:rPr lang="cs-CZ" sz="2400" i="1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Divadelní hry. 3</a:t>
            </a:r>
            <a:r>
              <a:rPr lang="cs-CZ" sz="24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Praha: SNKLHU, 1961.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cs-CZ" sz="2800" i="1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	</a:t>
            </a:r>
            <a:r>
              <a:rPr lang="cs-CZ" i="1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Dobrý člověk ze S´-Čchuanu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cs-CZ" i="1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	Kavkazský křídový kruh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cs-CZ" i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	Zadržitelný vzestup Artura Uie</a:t>
            </a:r>
            <a:endParaRPr lang="cs-CZ" i="1" dirty="0">
              <a:solidFill>
                <a:srgbClr val="0A0A0A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cs-CZ" i="1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	Pan Puntila a jeho služebník Matti</a:t>
            </a:r>
            <a:endParaRPr lang="cs-CZ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cs-CZ" sz="2600" dirty="0">
              <a:solidFill>
                <a:srgbClr val="0A0A0A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cs-CZ" sz="22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BRECHT, Bertolt. </a:t>
            </a:r>
            <a:r>
              <a:rPr lang="cs-CZ" sz="2200" i="1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Divadelní hry. 4, Fragmenty a jiné</a:t>
            </a:r>
            <a:r>
              <a:rPr lang="cs-CZ" sz="22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Praha: Odeon, 1984.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cs-CZ" sz="2800" i="1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	</a:t>
            </a:r>
            <a:r>
              <a:rPr lang="cs-CZ" i="1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Naučné a cvičné hry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cs-CZ" i="1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	</a:t>
            </a:r>
            <a:r>
              <a:rPr lang="cs-CZ" i="1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Vzestup a pád města Mahagony </a:t>
            </a:r>
            <a:r>
              <a:rPr lang="cs-CZ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(+ poznámky)</a:t>
            </a:r>
            <a:endParaRPr lang="cs-CZ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cs-CZ" sz="2600" dirty="0">
              <a:solidFill>
                <a:srgbClr val="0A0A0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BB 3">
            <a:hlinkClick r:id="" action="ppaction://media"/>
            <a:extLst>
              <a:ext uri="{FF2B5EF4-FFF2-40B4-BE49-F238E27FC236}">
                <a16:creationId xmlns:a16="http://schemas.microsoft.com/office/drawing/2014/main" id="{3458FD7C-0945-4507-9AB3-6D97949473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590550"/>
            <a:ext cx="406400" cy="4064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CCC8629-D55B-4A31-9D32-0BD137200C2E}"/>
              </a:ext>
            </a:extLst>
          </p:cNvPr>
          <p:cNvSpPr txBox="1"/>
          <p:nvPr/>
        </p:nvSpPr>
        <p:spPr>
          <a:xfrm>
            <a:off x="9629775" y="566738"/>
            <a:ext cx="172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komentář:</a:t>
            </a:r>
          </a:p>
        </p:txBody>
      </p:sp>
    </p:spTree>
    <p:extLst>
      <p:ext uri="{BB962C8B-B14F-4D97-AF65-F5344CB8AC3E}">
        <p14:creationId xmlns:p14="http://schemas.microsoft.com/office/powerpoint/2010/main" val="346681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D356D1-B02C-42B0-961C-57337FF69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Brechtovy teoretické texty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CD4F79-7A9E-48E4-A6C1-37B72F173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5025"/>
            <a:ext cx="10515600" cy="40719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cs-CZ" sz="20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BRECHT, Bertolt: </a:t>
            </a:r>
            <a:r>
              <a:rPr lang="cs-CZ" sz="2000" i="1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Myšlenky</a:t>
            </a:r>
            <a:r>
              <a:rPr lang="cs-CZ" sz="20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Praha: Československý spisovatel, 1958. 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cs-CZ" sz="20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BRECHT, Bertolt. </a:t>
            </a:r>
            <a:r>
              <a:rPr lang="cs-CZ" sz="2000" i="1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Krátky</a:t>
            </a:r>
            <a:r>
              <a:rPr lang="cs-CZ" sz="20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popis </a:t>
            </a:r>
            <a:r>
              <a:rPr lang="cs-CZ" sz="2000" dirty="0" err="1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novej</a:t>
            </a:r>
            <a:r>
              <a:rPr lang="cs-CZ" sz="20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techniky hereckého </a:t>
            </a:r>
            <a:r>
              <a:rPr lang="cs-CZ" sz="2000" dirty="0" err="1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umenia</a:t>
            </a:r>
            <a:r>
              <a:rPr lang="cs-CZ" sz="20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sz="2000" dirty="0" err="1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ktorá</a:t>
            </a:r>
            <a:r>
              <a:rPr lang="cs-CZ" sz="20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vyvoláva</a:t>
            </a:r>
            <a:r>
              <a:rPr lang="cs-CZ" sz="20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odcuzovací</a:t>
            </a:r>
            <a:r>
              <a:rPr lang="cs-CZ" sz="20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efekt . In </a:t>
            </a:r>
            <a:r>
              <a:rPr lang="cs-CZ" sz="20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BRECHT, Bertolt. </a:t>
            </a:r>
            <a:r>
              <a:rPr lang="cs-CZ" sz="2000" i="1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 </a:t>
            </a:r>
            <a:r>
              <a:rPr lang="cs-CZ" sz="2000" i="1" dirty="0" err="1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divadelnom</a:t>
            </a:r>
            <a:r>
              <a:rPr lang="cs-CZ" sz="2000" i="1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umení</a:t>
            </a:r>
            <a:r>
              <a:rPr lang="cs-CZ" sz="20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Bratislava: Slovenské </a:t>
            </a:r>
            <a:r>
              <a:rPr lang="cs-CZ" sz="2000" dirty="0" err="1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vydavateľstvo</a:t>
            </a:r>
            <a:r>
              <a:rPr lang="cs-CZ" sz="20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krásnej</a:t>
            </a:r>
            <a:r>
              <a:rPr lang="cs-CZ" sz="20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literatúry</a:t>
            </a:r>
            <a:r>
              <a:rPr lang="cs-CZ" sz="20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1959, </a:t>
            </a:r>
            <a:r>
              <a:rPr lang="cs-CZ" sz="20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str. 149–165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endParaRPr lang="cs-CZ" sz="2000" dirty="0">
              <a:solidFill>
                <a:srgbClr val="0A0A0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cs-CZ" sz="200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poznámky k hrám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BB 4">
            <a:hlinkClick r:id="" action="ppaction://media"/>
            <a:extLst>
              <a:ext uri="{FF2B5EF4-FFF2-40B4-BE49-F238E27FC236}">
                <a16:creationId xmlns:a16="http://schemas.microsoft.com/office/drawing/2014/main" id="{9AB79C35-569E-4396-8987-3C2C8094B1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47400" y="477837"/>
            <a:ext cx="406400" cy="4064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767B241-57E5-42B9-9C84-8D36D449E610}"/>
              </a:ext>
            </a:extLst>
          </p:cNvPr>
          <p:cNvSpPr txBox="1"/>
          <p:nvPr/>
        </p:nvSpPr>
        <p:spPr>
          <a:xfrm>
            <a:off x="9156700" y="514905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komentář:</a:t>
            </a:r>
          </a:p>
        </p:txBody>
      </p:sp>
    </p:spTree>
    <p:extLst>
      <p:ext uri="{BB962C8B-B14F-4D97-AF65-F5344CB8AC3E}">
        <p14:creationId xmlns:p14="http://schemas.microsoft.com/office/powerpoint/2010/main" val="246148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339493-C334-4CB5-9125-83CF40C48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Publikace o Brechtovi, epickém divadle a teorii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CFD500-2D6D-4032-906C-70EBE01FE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0699"/>
            <a:ext cx="10515600" cy="43862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0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KUNDERA, Ludvík. </a:t>
            </a:r>
            <a:r>
              <a:rPr lang="cs-CZ" sz="2000" i="1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Brecht</a:t>
            </a:r>
            <a:r>
              <a:rPr lang="cs-CZ" sz="20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Brno: Janáčkova akademie múzických umění, 1998.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0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Kapitoly I. – VIII (str. 1–156; Brechtův život a jednotlivé fáze tvorby)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cs-CZ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0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MUSILOVÁ, Martina. </a:t>
            </a:r>
            <a:r>
              <a:rPr lang="cs-CZ" sz="2000" i="1" dirty="0" err="1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Fauefekt</a:t>
            </a:r>
            <a:r>
              <a:rPr lang="cs-CZ" sz="2000" i="1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Vlivy Brechtova epického divadla a zcizujícího efektu v českém moderním herectví</a:t>
            </a:r>
            <a:r>
              <a:rPr lang="cs-CZ" sz="20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Praha: NAMU a </a:t>
            </a:r>
            <a:r>
              <a:rPr lang="cs-CZ" sz="2000" dirty="0" err="1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Brkola</a:t>
            </a:r>
            <a:r>
              <a:rPr lang="cs-CZ" sz="20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s.r.o., 2010.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0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I. kapitola: Brechtovské herectví (str. 1–68)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cs-CZ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0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ŠKLOVSKIJ, Viktor. </a:t>
            </a:r>
            <a:r>
              <a:rPr lang="cs-CZ" sz="2000" i="1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Teorie prózy</a:t>
            </a:r>
            <a:r>
              <a:rPr lang="cs-CZ" sz="20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Praha: Akropolis, 2003. 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0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kapitola </a:t>
            </a:r>
            <a:r>
              <a:rPr lang="cs-CZ" sz="2000" i="1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Umění jako metoda</a:t>
            </a:r>
            <a:r>
              <a:rPr lang="cs-CZ" sz="20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(str. 8–25)</a:t>
            </a:r>
            <a:endParaRPr lang="cs-CZ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BB 5">
            <a:hlinkClick r:id="" action="ppaction://media"/>
            <a:extLst>
              <a:ext uri="{FF2B5EF4-FFF2-40B4-BE49-F238E27FC236}">
                <a16:creationId xmlns:a16="http://schemas.microsoft.com/office/drawing/2014/main" id="{B5757319-6E54-4C9B-94AA-0743F41EEE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6825" y="477838"/>
            <a:ext cx="406400" cy="4064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D5CBDA7-9436-4E49-A153-37A823ADF013}"/>
              </a:ext>
            </a:extLst>
          </p:cNvPr>
          <p:cNvSpPr txBox="1"/>
          <p:nvPr/>
        </p:nvSpPr>
        <p:spPr>
          <a:xfrm>
            <a:off x="9839325" y="477838"/>
            <a:ext cx="140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komentář:</a:t>
            </a:r>
          </a:p>
        </p:txBody>
      </p:sp>
    </p:spTree>
    <p:extLst>
      <p:ext uri="{BB962C8B-B14F-4D97-AF65-F5344CB8AC3E}">
        <p14:creationId xmlns:p14="http://schemas.microsoft.com/office/powerpoint/2010/main" val="238078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67272F-5079-48B5-B1FF-7A16F150B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825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Doporučená literatura</a:t>
            </a:r>
            <a:endParaRPr lang="cs-CZ"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26CBA2-AFF2-4EBC-AC51-31443E07A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774" y="1743075"/>
            <a:ext cx="10515600" cy="443388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cs-CZ" sz="20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BENJAMIN, Walter. Co je epické divadlo. In BENJAMIN, Walter. </a:t>
            </a:r>
            <a:r>
              <a:rPr lang="cs-CZ" sz="2000" i="1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Literárněvědné studie</a:t>
            </a:r>
            <a:r>
              <a:rPr lang="cs-CZ" sz="20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Praha: OIKOYMENH, 2009, str. 255–265 </a:t>
            </a:r>
            <a:endParaRPr lang="cs-CZ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cs-CZ" sz="20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BRECHT, Bertolt. </a:t>
            </a:r>
            <a:r>
              <a:rPr lang="cs-CZ" sz="2000" i="1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Divadelní hry. 5: adaptace</a:t>
            </a:r>
            <a:r>
              <a:rPr lang="cs-CZ" sz="20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Praha: Odeon, 1978.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cs-CZ" sz="20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BRECHT, Bertolt: Kupování mosazi, Brno: Janáčkova akademie múzických umění, 2009.</a:t>
            </a:r>
            <a:endParaRPr lang="cs-CZ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cs-CZ" sz="20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PARKER, Stephen. Bertolt Brecht. Praha: Nakladatelství Akademie múzických umění, 2019</a:t>
            </a:r>
            <a:endParaRPr lang="cs-CZ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cs-CZ" sz="20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PISCATOR, Erwin. </a:t>
            </a:r>
            <a:r>
              <a:rPr lang="cs-CZ" sz="2000" i="1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Politické divadlo</a:t>
            </a:r>
            <a:r>
              <a:rPr lang="cs-CZ" sz="200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Praha: Nakladatelství svoboda, 1971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BB 6">
            <a:hlinkClick r:id="" action="ppaction://media"/>
            <a:extLst>
              <a:ext uri="{FF2B5EF4-FFF2-40B4-BE49-F238E27FC236}">
                <a16:creationId xmlns:a16="http://schemas.microsoft.com/office/drawing/2014/main" id="{BBF0544F-36F6-40AF-A551-801456318A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15724" y="403225"/>
            <a:ext cx="403225" cy="40322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8F32D54-C28A-458C-965F-858F33F6F175}"/>
              </a:ext>
            </a:extLst>
          </p:cNvPr>
          <p:cNvSpPr txBox="1"/>
          <p:nvPr/>
        </p:nvSpPr>
        <p:spPr>
          <a:xfrm>
            <a:off x="9486900" y="403225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komentář:</a:t>
            </a:r>
          </a:p>
        </p:txBody>
      </p:sp>
    </p:spTree>
    <p:extLst>
      <p:ext uri="{BB962C8B-B14F-4D97-AF65-F5344CB8AC3E}">
        <p14:creationId xmlns:p14="http://schemas.microsoft.com/office/powerpoint/2010/main" val="412285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5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421</Words>
  <Application>Microsoft Office PowerPoint</Application>
  <PresentationFormat>Širokoúhlá obrazovka</PresentationFormat>
  <Paragraphs>48</Paragraphs>
  <Slides>6</Slides>
  <Notes>0</Notes>
  <HiddenSlides>0</HiddenSlides>
  <MMClips>6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Verdana</vt:lpstr>
      <vt:lpstr>Motiv Office</vt:lpstr>
      <vt:lpstr>Bertolt Brecht a epické divadlo literatura </vt:lpstr>
      <vt:lpstr>Povinná literatura</vt:lpstr>
      <vt:lpstr> </vt:lpstr>
      <vt:lpstr>Brechtovy teoretické texty</vt:lpstr>
      <vt:lpstr>Publikace o Brechtovi, epickém divadle a teorii</vt:lpstr>
      <vt:lpstr>Doporučená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Bertolt Brecht a epické divadlo literatura</dc:title>
  <dc:creator>Martina Musilová</dc:creator>
  <cp:lastModifiedBy>Martina Musilová</cp:lastModifiedBy>
  <cp:revision>9</cp:revision>
  <dcterms:created xsi:type="dcterms:W3CDTF">2021-03-27T19:55:19Z</dcterms:created>
  <dcterms:modified xsi:type="dcterms:W3CDTF">2021-03-27T22:11:00Z</dcterms:modified>
</cp:coreProperties>
</file>