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1" r:id="rId24"/>
    <p:sldId id="281" r:id="rId25"/>
    <p:sldId id="284" r:id="rId26"/>
    <p:sldId id="262" r:id="rId27"/>
    <p:sldId id="283" r:id="rId28"/>
    <p:sldId id="282" r:id="rId29"/>
    <p:sldId id="26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399E7BF-63C4-4F89-BB57-47411A8D6CD8}" type="datetimeFigureOut">
              <a:rPr lang="cs-CZ" smtClean="0"/>
              <a:t>4. 3. 2021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49A13AB-8814-4867-AD15-E0DA32D8A94C}" type="slidenum">
              <a:rPr lang="cs-CZ" smtClean="0"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 smtClean="0">
                <a:solidFill>
                  <a:srgbClr val="92D050"/>
                </a:solidFill>
              </a:rPr>
              <a:t>Pomocné vědy historické</a:t>
            </a:r>
            <a:endParaRPr lang="cs-CZ" sz="5400" b="1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42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 smtClean="0"/>
              <a:t>Jean </a:t>
            </a:r>
            <a:r>
              <a:rPr lang="cs-CZ" dirty="0" err="1" smtClean="0"/>
              <a:t>Mabillon</a:t>
            </a:r>
            <a:r>
              <a:rPr lang="cs-CZ" dirty="0" smtClean="0"/>
              <a:t> (+1707): De re diplomatika. </a:t>
            </a:r>
            <a:r>
              <a:rPr lang="cs-CZ" dirty="0" err="1"/>
              <a:t>L</a:t>
            </a:r>
            <a:r>
              <a:rPr lang="cs-CZ" dirty="0" err="1" smtClean="0"/>
              <a:t>ibri</a:t>
            </a:r>
            <a:r>
              <a:rPr lang="cs-CZ" dirty="0" smtClean="0"/>
              <a:t> sex</a:t>
            </a:r>
          </a:p>
          <a:p>
            <a:pPr marL="0" indent="0">
              <a:buNone/>
            </a:pPr>
            <a:r>
              <a:rPr lang="cs-CZ" dirty="0" smtClean="0"/>
              <a:t>	(benediktinský</a:t>
            </a:r>
            <a:r>
              <a:rPr lang="cs-CZ" dirty="0"/>
              <a:t> </a:t>
            </a:r>
            <a:r>
              <a:rPr lang="cs-CZ" dirty="0" smtClean="0"/>
              <a:t>mnich</a:t>
            </a:r>
            <a:r>
              <a:rPr lang="cs-CZ" dirty="0"/>
              <a:t> a </a:t>
            </a:r>
            <a:r>
              <a:rPr lang="cs-CZ" dirty="0" smtClean="0"/>
              <a:t>historik, zakladatel 	vědecké</a:t>
            </a:r>
            <a:r>
              <a:rPr lang="cs-CZ" dirty="0"/>
              <a:t> diplomatiky, sfragistiky, </a:t>
            </a:r>
            <a:r>
              <a:rPr lang="cs-CZ" dirty="0" smtClean="0"/>
              <a:t>paleografie)</a:t>
            </a:r>
          </a:p>
          <a:p>
            <a:endParaRPr lang="cs-CZ" dirty="0" smtClean="0"/>
          </a:p>
          <a:p>
            <a:r>
              <a:rPr lang="cs-CZ" dirty="0" smtClean="0"/>
              <a:t>Theodor </a:t>
            </a:r>
            <a:r>
              <a:rPr lang="cs-CZ" dirty="0" err="1" smtClean="0"/>
              <a:t>Sickel</a:t>
            </a:r>
            <a:r>
              <a:rPr lang="cs-CZ" dirty="0" smtClean="0"/>
              <a:t> (+1908)</a:t>
            </a:r>
            <a:br>
              <a:rPr lang="cs-CZ" dirty="0" smtClean="0"/>
            </a:br>
            <a:r>
              <a:rPr lang="cs-CZ" dirty="0" smtClean="0"/>
              <a:t>(metoda srovnávání písma a stylu-precizace)</a:t>
            </a:r>
          </a:p>
          <a:p>
            <a:endParaRPr lang="cs-CZ" dirty="0"/>
          </a:p>
          <a:p>
            <a:r>
              <a:rPr lang="cs-CZ" dirty="0" smtClean="0"/>
              <a:t>Julius </a:t>
            </a:r>
            <a:r>
              <a:rPr lang="cs-CZ" dirty="0" err="1" smtClean="0"/>
              <a:t>Ficker</a:t>
            </a:r>
            <a:r>
              <a:rPr lang="cs-CZ" dirty="0" smtClean="0"/>
              <a:t> (+1902)</a:t>
            </a:r>
            <a:br>
              <a:rPr lang="cs-CZ" dirty="0" smtClean="0"/>
            </a:br>
            <a:r>
              <a:rPr lang="cs-CZ" dirty="0" smtClean="0"/>
              <a:t>(sledování procesu vzniku listiny a právní obsah)</a:t>
            </a:r>
          </a:p>
          <a:p>
            <a:endParaRPr lang="cs-CZ" dirty="0"/>
          </a:p>
          <a:p>
            <a:r>
              <a:rPr lang="cs-CZ" dirty="0" err="1" smtClean="0"/>
              <a:t>Harry</a:t>
            </a:r>
            <a:r>
              <a:rPr lang="cs-CZ" dirty="0" smtClean="0"/>
              <a:t> </a:t>
            </a:r>
            <a:r>
              <a:rPr lang="cs-CZ" dirty="0" err="1" smtClean="0"/>
              <a:t>Bresslau</a:t>
            </a:r>
            <a:r>
              <a:rPr lang="cs-CZ" dirty="0" smtClean="0"/>
              <a:t> (+1926)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3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Věda o měření času a o mírách k tomu užívaných</a:t>
            </a:r>
          </a:p>
          <a:p>
            <a:r>
              <a:rPr lang="cs-CZ" dirty="0" smtClean="0"/>
              <a:t>A) astronomická</a:t>
            </a:r>
          </a:p>
          <a:p>
            <a:r>
              <a:rPr lang="cs-CZ" dirty="0" smtClean="0"/>
              <a:t>B) historická (starý způsob datování a převádění)</a:t>
            </a:r>
          </a:p>
          <a:p>
            <a:endParaRPr lang="cs-CZ" dirty="0"/>
          </a:p>
          <a:p>
            <a:r>
              <a:rPr lang="cs-CZ" dirty="0" smtClean="0"/>
              <a:t>MEZNÍK!</a:t>
            </a:r>
          </a:p>
          <a:p>
            <a:pPr lvl="1"/>
            <a:r>
              <a:rPr lang="cs-CZ" dirty="0" smtClean="0"/>
              <a:t>V křesťanském světě: OD NAROZENÍ KRISTA</a:t>
            </a:r>
          </a:p>
          <a:p>
            <a:pPr lvl="1"/>
            <a:r>
              <a:rPr lang="cs-CZ" dirty="0" smtClean="0"/>
              <a:t>V arabském světě: ÚTĚK MOHAMEDA Z MEKKY do MEDINY (620)</a:t>
            </a:r>
          </a:p>
          <a:p>
            <a:pPr lvl="1"/>
            <a:r>
              <a:rPr lang="cs-CZ" dirty="0" smtClean="0"/>
              <a:t>Staří Římané: ZALOŽENÍ ŘÍMA (753 př.n.l.)</a:t>
            </a:r>
          </a:p>
          <a:p>
            <a:pPr lvl="1"/>
            <a:endParaRPr lang="cs-CZ" dirty="0"/>
          </a:p>
          <a:p>
            <a:pPr lvl="3"/>
            <a:r>
              <a:rPr lang="cs-CZ" sz="1400" b="1" dirty="0" smtClean="0"/>
              <a:t>GUSTAV FRIEDRICH: Rukověť křesťanské chronologie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6972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SFRAGISTIKA = SIGILLOGRAFIE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Nauka o pečeti a jejím užívání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Pečeť = funkce razítka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3044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HERALDIKA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Nauka o znacích nebo-</a:t>
            </a:r>
            <a:r>
              <a:rPr lang="cs-CZ" dirty="0" err="1" smtClean="0"/>
              <a:t>li</a:t>
            </a:r>
            <a:r>
              <a:rPr lang="cs-CZ" dirty="0" smtClean="0"/>
              <a:t> o erbech</a:t>
            </a:r>
          </a:p>
          <a:p>
            <a:r>
              <a:rPr lang="cs-CZ" dirty="0"/>
              <a:t>(z latinského </a:t>
            </a:r>
            <a:r>
              <a:rPr lang="cs-CZ" dirty="0" err="1"/>
              <a:t>heraldus</a:t>
            </a:r>
            <a:r>
              <a:rPr lang="cs-CZ" dirty="0"/>
              <a:t> – herold) je pomocná věda historická, která se zabývá studiem souhrnu pravidel a zvyklostí, podle nichž se znaky tvoří, popisují, určují a kreslí. Právo vést erb, čili držet znak a dědit ho, měly právnické i fyzické osoby</a:t>
            </a:r>
            <a:r>
              <a:rPr lang="cs-CZ" dirty="0" smtClean="0"/>
              <a:t>.</a:t>
            </a:r>
          </a:p>
          <a:p>
            <a:r>
              <a:rPr lang="cs-CZ" dirty="0"/>
              <a:t>Nezkoumá jen šlechtické erby, ale i znaky států, měst, korporací. Spolupracuje zejména s </a:t>
            </a:r>
            <a:r>
              <a:rPr lang="cs-CZ" dirty="0" err="1" smtClean="0"/>
              <a:t>vexikologií</a:t>
            </a:r>
            <a:r>
              <a:rPr lang="cs-CZ" dirty="0"/>
              <a:t> (nauka o vlajkách), sfragistikou (nauka o pečetích), kampanologií, </a:t>
            </a:r>
            <a:r>
              <a:rPr lang="cs-CZ" dirty="0" smtClean="0"/>
              <a:t>genealogií</a:t>
            </a:r>
            <a:r>
              <a:rPr lang="cs-CZ" dirty="0"/>
              <a:t> a dějinami umění.</a:t>
            </a:r>
            <a:endParaRPr lang="cs-CZ" dirty="0" smtClean="0"/>
          </a:p>
          <a:p>
            <a:endParaRPr lang="cs-CZ" dirty="0"/>
          </a:p>
          <a:p>
            <a:pPr lvl="1"/>
            <a:r>
              <a:rPr lang="cs-CZ" dirty="0" smtClean="0"/>
              <a:t>August Sedláček: Českomoravská heraldika; </a:t>
            </a:r>
            <a:r>
              <a:rPr lang="cs-CZ" sz="1600" dirty="0" smtClean="0"/>
              <a:t>Atlasy </a:t>
            </a:r>
            <a:r>
              <a:rPr lang="cs-CZ" sz="1600" dirty="0"/>
              <a:t>erbů a pečetí české a moravské středověké šlechty </a:t>
            </a:r>
            <a:r>
              <a:rPr lang="cs-CZ" sz="1600" dirty="0" smtClean="0"/>
              <a:t>1–5</a:t>
            </a:r>
          </a:p>
          <a:p>
            <a:pPr lvl="1"/>
            <a:r>
              <a:rPr lang="cs-CZ" dirty="0" smtClean="0"/>
              <a:t>Karel Schwarzenberg: Heraldika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5437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GENEALOGIE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(</a:t>
            </a:r>
            <a:r>
              <a:rPr lang="cs-CZ" dirty="0" err="1"/>
              <a:t>řec</a:t>
            </a:r>
            <a:r>
              <a:rPr lang="cs-CZ" dirty="0"/>
              <a:t>. </a:t>
            </a:r>
            <a:r>
              <a:rPr lang="cs-CZ" i="1" dirty="0" err="1"/>
              <a:t>génos</a:t>
            </a:r>
            <a:r>
              <a:rPr lang="cs-CZ" dirty="0"/>
              <a:t>, lat. </a:t>
            </a:r>
            <a:r>
              <a:rPr lang="cs-CZ" i="1" dirty="0"/>
              <a:t>genus</a:t>
            </a:r>
            <a:r>
              <a:rPr lang="cs-CZ" dirty="0"/>
              <a:t> = rod) je pomocná věda historická, která zkoumá vztahy mezi lidskými jedinci, vyplývající z jejich společného rodového </a:t>
            </a:r>
            <a:r>
              <a:rPr lang="cs-CZ" dirty="0" smtClean="0"/>
              <a:t>původu</a:t>
            </a:r>
          </a:p>
          <a:p>
            <a:r>
              <a:rPr lang="cs-CZ" dirty="0"/>
              <a:t>Souhrn předků jednotlivce, se nazývá </a:t>
            </a:r>
            <a:r>
              <a:rPr lang="cs-CZ" b="1" dirty="0" smtClean="0">
                <a:solidFill>
                  <a:srgbClr val="FFFF00"/>
                </a:solidFill>
              </a:rPr>
              <a:t>vývod</a:t>
            </a:r>
          </a:p>
          <a:p>
            <a:r>
              <a:rPr lang="cs-CZ" dirty="0"/>
              <a:t>Neúplná část vývodu se nazývá </a:t>
            </a:r>
            <a:r>
              <a:rPr lang="cs-CZ" b="1" dirty="0" err="1" smtClean="0">
                <a:solidFill>
                  <a:srgbClr val="FFFF00"/>
                </a:solidFill>
              </a:rPr>
              <a:t>průba</a:t>
            </a:r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dirty="0"/>
              <a:t>Potomstvo jednotlivce (páru jedinců) se nazývá </a:t>
            </a:r>
            <a:r>
              <a:rPr lang="cs-CZ" b="1" dirty="0">
                <a:solidFill>
                  <a:srgbClr val="FFFF00"/>
                </a:solidFill>
              </a:rPr>
              <a:t>rozrod</a:t>
            </a:r>
          </a:p>
        </p:txBody>
      </p:sp>
    </p:spTree>
    <p:extLst>
      <p:ext uri="{BB962C8B-B14F-4D97-AF65-F5344CB8AC3E}">
        <p14:creationId xmlns:p14="http://schemas.microsoft.com/office/powerpoint/2010/main" val="361327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NUMIZMATIKA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Numismatika</a:t>
            </a:r>
            <a:r>
              <a:rPr lang="cs-CZ" dirty="0"/>
              <a:t>, někdy psáno též </a:t>
            </a:r>
            <a:r>
              <a:rPr lang="cs-CZ" b="1" dirty="0"/>
              <a:t>numizmatika</a:t>
            </a:r>
            <a:r>
              <a:rPr lang="cs-CZ" dirty="0"/>
              <a:t> (z lat. </a:t>
            </a:r>
            <a:r>
              <a:rPr lang="cs-CZ" i="1" dirty="0" err="1"/>
              <a:t>nummus</a:t>
            </a:r>
            <a:r>
              <a:rPr lang="cs-CZ" dirty="0"/>
              <a:t> = peníz, mince), je </a:t>
            </a:r>
            <a:r>
              <a:rPr lang="cs-CZ" dirty="0" smtClean="0"/>
              <a:t>historická</a:t>
            </a:r>
            <a:r>
              <a:rPr lang="cs-CZ" dirty="0"/>
              <a:t> </a:t>
            </a:r>
            <a:r>
              <a:rPr lang="cs-CZ" dirty="0" smtClean="0"/>
              <a:t>věda</a:t>
            </a:r>
            <a:r>
              <a:rPr lang="cs-CZ" dirty="0"/>
              <a:t>, která se zabývá platebními prostředky, především mincemi a jejich formami</a:t>
            </a:r>
            <a:r>
              <a:rPr lang="cs-CZ" dirty="0" smtClean="0"/>
              <a:t>.</a:t>
            </a:r>
          </a:p>
          <a:p>
            <a:r>
              <a:rPr lang="cs-CZ" dirty="0"/>
              <a:t>Bankovkami a jinými především papírovými platebními prostředky se zabývá jiná historická vědní </a:t>
            </a:r>
            <a:r>
              <a:rPr lang="cs-CZ" dirty="0" err="1"/>
              <a:t>disciplina</a:t>
            </a:r>
            <a:r>
              <a:rPr lang="cs-CZ" dirty="0"/>
              <a:t>, </a:t>
            </a:r>
            <a:r>
              <a:rPr lang="cs-CZ" b="1" dirty="0" smtClean="0">
                <a:solidFill>
                  <a:srgbClr val="FFFF00"/>
                </a:solidFill>
              </a:rPr>
              <a:t>notafilie</a:t>
            </a:r>
          </a:p>
          <a:p>
            <a:r>
              <a:rPr lang="cs-CZ" b="1" dirty="0" smtClean="0"/>
              <a:t>Chce poznat dějinný význam peněz</a:t>
            </a:r>
          </a:p>
          <a:p>
            <a:r>
              <a:rPr lang="cs-CZ" b="1" dirty="0" smtClean="0"/>
              <a:t>Numizmatika se osamostatnila a vypadává v rámci pom. věd historických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992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125113" cy="924475"/>
          </a:xfrm>
        </p:spPr>
        <p:txBody>
          <a:bodyPr/>
          <a:lstStyle/>
          <a:p>
            <a:r>
              <a:rPr lang="cs-CZ" dirty="0" smtClean="0"/>
              <a:t>Těchto 9 věd jsou pom. věd. </a:t>
            </a:r>
            <a:r>
              <a:rPr lang="cs-CZ" dirty="0" err="1" smtClean="0"/>
              <a:t>hist</a:t>
            </a:r>
            <a:r>
              <a:rPr lang="cs-CZ" dirty="0" smtClean="0"/>
              <a:t>. v užším slova smyslu!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širším slova smyslu může být pom. věd. </a:t>
            </a:r>
            <a:r>
              <a:rPr lang="cs-CZ" dirty="0" err="1" smtClean="0"/>
              <a:t>hist</a:t>
            </a:r>
            <a:r>
              <a:rPr lang="cs-CZ" dirty="0" smtClean="0"/>
              <a:t>, každá věda, která může historikovi pomoci (lékařská věda, filologie, matematika, statistika, ekonomie…)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05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Německá a cizí věda k PVH počítá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3"/>
                </a:solidFill>
              </a:rPr>
              <a:t>ARCHEOGRAFIE</a:t>
            </a:r>
            <a:r>
              <a:rPr lang="cs-CZ" sz="2800" dirty="0" smtClean="0"/>
              <a:t> /=ediční technika/ =</a:t>
            </a:r>
            <a:r>
              <a:rPr lang="cs-CZ" sz="2800" dirty="0" err="1" smtClean="0"/>
              <a:t>Quelleneditionem</a:t>
            </a:r>
            <a:endParaRPr lang="cs-CZ" sz="2800" dirty="0" smtClean="0"/>
          </a:p>
          <a:p>
            <a:r>
              <a:rPr lang="cs-CZ" sz="2800" b="1" dirty="0" smtClean="0">
                <a:solidFill>
                  <a:schemeClr val="accent3"/>
                </a:solidFill>
              </a:rPr>
              <a:t>NAUKA O PRAMENECH</a:t>
            </a:r>
          </a:p>
          <a:p>
            <a:pPr marL="0" indent="0">
              <a:buNone/>
            </a:pPr>
            <a:r>
              <a:rPr lang="cs-CZ" sz="2800" dirty="0" smtClean="0"/>
              <a:t>	= </a:t>
            </a:r>
            <a:r>
              <a:rPr lang="cs-CZ" sz="2800" dirty="0" err="1" smtClean="0"/>
              <a:t>Quellenkunde</a:t>
            </a:r>
            <a:r>
              <a:rPr lang="cs-CZ" sz="2800" dirty="0" smtClean="0"/>
              <a:t>, </a:t>
            </a:r>
            <a:r>
              <a:rPr lang="cs-CZ" sz="2800" dirty="0" err="1" smtClean="0"/>
              <a:t>Quellenkritik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3784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22995" cy="1051519"/>
          </a:xfrm>
        </p:spPr>
        <p:txBody>
          <a:bodyPr/>
          <a:lstStyle/>
          <a:p>
            <a:r>
              <a:rPr lang="cs-CZ" dirty="0" smtClean="0"/>
              <a:t>ARCHEOGRAFIE =</a:t>
            </a:r>
            <a:r>
              <a:rPr lang="cs-CZ" dirty="0" err="1" smtClean="0"/>
              <a:t>Quelleneditionem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Nauka o vydávání historických pramenů TISKEM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8026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NAUKA O PRAMENECH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pramen</a:t>
            </a:r>
          </a:p>
          <a:p>
            <a:r>
              <a:rPr lang="cs-CZ" dirty="0" smtClean="0"/>
              <a:t>Třídění pramenů</a:t>
            </a:r>
          </a:p>
          <a:p>
            <a:r>
              <a:rPr lang="cs-CZ" dirty="0" smtClean="0"/>
              <a:t>Heuristika</a:t>
            </a:r>
          </a:p>
          <a:p>
            <a:r>
              <a:rPr lang="cs-CZ" dirty="0" smtClean="0"/>
              <a:t>Interpretace pramenů</a:t>
            </a:r>
          </a:p>
          <a:p>
            <a:r>
              <a:rPr lang="cs-CZ" dirty="0" smtClean="0"/>
              <a:t>Kritika pramenů</a:t>
            </a:r>
          </a:p>
          <a:p>
            <a:pPr lvl="1"/>
            <a:r>
              <a:rPr lang="cs-CZ" sz="1800" b="1" dirty="0" smtClean="0">
                <a:solidFill>
                  <a:schemeClr val="accent3"/>
                </a:solidFill>
              </a:rPr>
              <a:t>Vnitřní = zjistit míru PRAVDIVOSTI pramene</a:t>
            </a:r>
          </a:p>
          <a:p>
            <a:pPr lvl="1"/>
            <a:r>
              <a:rPr lang="cs-CZ" sz="1800" b="1" dirty="0" smtClean="0">
                <a:solidFill>
                  <a:schemeClr val="accent3"/>
                </a:solidFill>
              </a:rPr>
              <a:t>Vnější = zjistit autentičnost = PRAVOST pramene</a:t>
            </a:r>
            <a:endParaRPr lang="cs-CZ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Soubor vědních </a:t>
            </a:r>
            <a:r>
              <a:rPr lang="cs-CZ" sz="2800" dirty="0" err="1" smtClean="0"/>
              <a:t>disciplin</a:t>
            </a:r>
            <a:r>
              <a:rPr lang="cs-CZ" sz="2800" dirty="0" smtClean="0"/>
              <a:t>, které umožňují historikovi zpracovat historické prameny, tzn. interpretovat je, kriticky je hodnotit, rozumět jim, provést jejich kritiku </a:t>
            </a:r>
          </a:p>
          <a:p>
            <a:pPr marL="0" indent="0">
              <a:buNone/>
            </a:pPr>
            <a:r>
              <a:rPr lang="cs-CZ" sz="2800" dirty="0" smtClean="0"/>
              <a:t>(zda je pravý, zda mluví pravdu, odkud pochází, z jaké doby…)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0873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Polovina 17. stol. a 18.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Vzniká vlastní kritika, a to ze zdrojů francouzského filozofického skepticismu se zaměřením na kritiku listin</a:t>
            </a:r>
          </a:p>
          <a:p>
            <a:r>
              <a:rPr lang="cs-CZ" dirty="0" smtClean="0"/>
              <a:t>Vědělo se, jakou důležitost při hodnocení listiny vedle jejího obsahu má i celá její úprava (=forma) </a:t>
            </a:r>
            <a:r>
              <a:rPr lang="cs-CZ" dirty="0" smtClean="0">
                <a:sym typeface="Symbol"/>
              </a:rPr>
              <a:t> konstitují se první 4 PVH:</a:t>
            </a:r>
          </a:p>
          <a:p>
            <a:pPr lvl="1"/>
            <a:r>
              <a:rPr lang="cs-CZ" sz="1800" b="1" dirty="0" smtClean="0">
                <a:sym typeface="Symbol"/>
              </a:rPr>
              <a:t>Diplomatika</a:t>
            </a:r>
            <a:r>
              <a:rPr lang="cs-CZ" sz="1800" dirty="0" smtClean="0">
                <a:sym typeface="Symbol"/>
              </a:rPr>
              <a:t> (jako základní </a:t>
            </a:r>
            <a:r>
              <a:rPr lang="cs-CZ" sz="1800" dirty="0" err="1" smtClean="0">
                <a:sym typeface="Symbol"/>
              </a:rPr>
              <a:t>disciplina</a:t>
            </a:r>
            <a:r>
              <a:rPr lang="cs-CZ" sz="1800" dirty="0" smtClean="0">
                <a:sym typeface="Symbol"/>
              </a:rPr>
              <a:t>), </a:t>
            </a:r>
            <a:r>
              <a:rPr lang="cs-CZ" sz="1800" b="1" dirty="0" smtClean="0">
                <a:sym typeface="Symbol"/>
              </a:rPr>
              <a:t>paleografie, sfragistika, chronologie</a:t>
            </a:r>
          </a:p>
        </p:txBody>
      </p:sp>
    </p:spTree>
    <p:extLst>
      <p:ext uri="{BB962C8B-B14F-4D97-AF65-F5344CB8AC3E}">
        <p14:creationId xmlns:p14="http://schemas.microsoft.com/office/powerpoint/2010/main" val="194685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Hagiografické spory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Spory mezi francouzskými benediktiny /</a:t>
            </a:r>
            <a:r>
              <a:rPr lang="cs-CZ" dirty="0" err="1" smtClean="0"/>
              <a:t>Mauriny</a:t>
            </a:r>
            <a:r>
              <a:rPr lang="cs-CZ" dirty="0" smtClean="0"/>
              <a:t>/ a nizozemskými jezuity /Bollandisty/</a:t>
            </a:r>
          </a:p>
          <a:p>
            <a:r>
              <a:rPr lang="cs-CZ" dirty="0" smtClean="0"/>
              <a:t>V těchto sporech šlo výslovně o rozlišení „pravého od falešného“ ve starých listinách</a:t>
            </a:r>
          </a:p>
          <a:p>
            <a:r>
              <a:rPr lang="cs-CZ" dirty="0" smtClean="0"/>
              <a:t>Po celé 18. stol. se prováděnou kritikou zabývá juristická praxe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667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Spory o pravost listin byly ve znamení: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1/ o moc mezi příslušníky feudální třídy navzájem (sem patří i boje mezi </a:t>
            </a:r>
            <a:r>
              <a:rPr lang="cs-CZ" sz="2400" dirty="0" err="1" smtClean="0"/>
              <a:t>Mauriny</a:t>
            </a:r>
            <a:r>
              <a:rPr lang="cs-CZ" sz="2400" dirty="0" smtClean="0"/>
              <a:t> a Bollandisty)</a:t>
            </a:r>
          </a:p>
          <a:p>
            <a:r>
              <a:rPr lang="cs-CZ" sz="2400" dirty="0" smtClean="0"/>
              <a:t>2/ ve znamení snah bohatnoucích měst, které ze sebe chtěli setřást moc feudálních pánů</a:t>
            </a:r>
          </a:p>
          <a:p>
            <a:pPr marL="0" indent="0">
              <a:buNone/>
            </a:pPr>
            <a:r>
              <a:rPr lang="cs-CZ" dirty="0" smtClean="0">
                <a:sym typeface="Symbol"/>
              </a:rPr>
              <a:t> </a:t>
            </a:r>
            <a:r>
              <a:rPr lang="cs-CZ" sz="2000" b="1" dirty="0" smtClean="0">
                <a:sym typeface="Symbol"/>
              </a:rPr>
              <a:t>Diplomatické války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0727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06974" cy="131311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19. století</a:t>
            </a:r>
            <a:br>
              <a:rPr lang="cs-CZ" dirty="0" smtClean="0"/>
            </a:br>
            <a:r>
              <a:rPr lang="cs-CZ" sz="2700" dirty="0" smtClean="0"/>
              <a:t>kritika pramenů v porevoluční Francii a v Německu</a:t>
            </a:r>
            <a:endParaRPr lang="de-DE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ediční činnosti</a:t>
            </a:r>
          </a:p>
          <a:p>
            <a:endParaRPr lang="de-DE" dirty="0"/>
          </a:p>
          <a:p>
            <a:r>
              <a:rPr lang="cs-CZ" dirty="0" smtClean="0"/>
              <a:t>Specializace a vyčleňování jednotlivých věd</a:t>
            </a:r>
          </a:p>
          <a:p>
            <a:endParaRPr lang="cs-CZ" dirty="0" smtClean="0"/>
          </a:p>
          <a:p>
            <a:r>
              <a:rPr lang="cs-CZ" dirty="0" smtClean="0"/>
              <a:t>Vznik významných badatelských institucí</a:t>
            </a:r>
          </a:p>
          <a:p>
            <a:endParaRPr lang="cs-CZ" dirty="0"/>
          </a:p>
          <a:p>
            <a:r>
              <a:rPr lang="cs-CZ" dirty="0" smtClean="0"/>
              <a:t>Nové metodické impulsy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Kritika listin se odsunuje na 2. místo. 1. místo zaujímá dosud opomíjená </a:t>
            </a:r>
            <a:r>
              <a:rPr lang="cs-CZ" sz="2400" b="1" dirty="0" smtClean="0">
                <a:solidFill>
                  <a:srgbClr val="92D050"/>
                </a:solidFill>
              </a:rPr>
              <a:t>kritika </a:t>
            </a:r>
            <a:r>
              <a:rPr lang="cs-CZ" sz="2400" dirty="0" smtClean="0"/>
              <a:t>materiálu nelistinné povahy, tj. </a:t>
            </a:r>
            <a:r>
              <a:rPr lang="cs-CZ" sz="2400" b="1" dirty="0" smtClean="0">
                <a:solidFill>
                  <a:srgbClr val="92D050"/>
                </a:solidFill>
              </a:rPr>
              <a:t>rukopisů</a:t>
            </a:r>
          </a:p>
          <a:p>
            <a:r>
              <a:rPr lang="cs-CZ" sz="2400" dirty="0" smtClean="0"/>
              <a:t>Zdůrazňuje se </a:t>
            </a:r>
            <a:r>
              <a:rPr lang="cs-CZ" sz="2400" b="1" dirty="0" smtClean="0">
                <a:solidFill>
                  <a:srgbClr val="92D050"/>
                </a:solidFill>
              </a:rPr>
              <a:t>provádění vnitřní pramenné kritiky </a:t>
            </a:r>
            <a:r>
              <a:rPr lang="cs-CZ" sz="2400" dirty="0" smtClean="0"/>
              <a:t>oproti dosavadní kritice vnější</a:t>
            </a:r>
          </a:p>
          <a:p>
            <a:r>
              <a:rPr lang="cs-CZ" sz="2400" dirty="0" smtClean="0"/>
              <a:t>Proti vnější kritice listin se usiluje o </a:t>
            </a:r>
            <a:r>
              <a:rPr lang="cs-CZ" sz="2400" b="1" dirty="0" smtClean="0">
                <a:solidFill>
                  <a:srgbClr val="92D050"/>
                </a:solidFill>
              </a:rPr>
              <a:t>vybudování základů vnější rukopisné kritiky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19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Paleografie se postavila na roveň diplomatice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Paleografie se propracovala k takovému stavu, který ji dovoloval hlouběji zachytit vývoj písma. Podmínky tohoto vývoje, určovat stáří a původ rukopisů </a:t>
            </a:r>
            <a:r>
              <a:rPr lang="cs-CZ" sz="2000" dirty="0" smtClean="0">
                <a:sym typeface="Symbol"/>
              </a:rPr>
              <a:t></a:t>
            </a:r>
            <a:r>
              <a:rPr lang="cs-CZ" sz="2000" dirty="0" smtClean="0"/>
              <a:t> rozhodující význam pro kritiku textu obsaženého v rukopisu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84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Monumenta</a:t>
            </a:r>
            <a:r>
              <a:rPr lang="cs-CZ" sz="2400" b="1" dirty="0"/>
              <a:t> </a:t>
            </a:r>
            <a:r>
              <a:rPr lang="cs-CZ" sz="2400" b="1" dirty="0" err="1"/>
              <a:t>Germaniae</a:t>
            </a:r>
            <a:r>
              <a:rPr lang="cs-CZ" sz="2400" b="1" dirty="0"/>
              <a:t> </a:t>
            </a:r>
            <a:r>
              <a:rPr lang="cs-CZ" sz="2400" b="1" dirty="0" err="1"/>
              <a:t>Historica</a:t>
            </a:r>
            <a:r>
              <a:rPr lang="cs-CZ" sz="2400" b="1" dirty="0"/>
              <a:t> </a:t>
            </a:r>
            <a:r>
              <a:rPr lang="cs-CZ" sz="2000" b="1" dirty="0"/>
              <a:t>(MGH) </a:t>
            </a:r>
            <a:r>
              <a:rPr lang="cs-CZ" sz="2000" b="1" dirty="0">
                <a:solidFill>
                  <a:srgbClr val="92D050"/>
                </a:solidFill>
              </a:rPr>
              <a:t>1819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(http://www.mgh.de</a:t>
            </a:r>
            <a:r>
              <a:rPr lang="cs-CZ" sz="2000" b="1" dirty="0" smtClean="0"/>
              <a:t>/)</a:t>
            </a:r>
          </a:p>
          <a:p>
            <a:endParaRPr lang="cs-CZ" sz="2000" b="1" dirty="0"/>
          </a:p>
          <a:p>
            <a:r>
              <a:rPr lang="cs-CZ" sz="2400" b="1" dirty="0" err="1"/>
              <a:t>École</a:t>
            </a:r>
            <a:r>
              <a:rPr lang="cs-CZ" sz="2400" b="1" dirty="0"/>
              <a:t> </a:t>
            </a:r>
            <a:r>
              <a:rPr lang="cs-CZ" sz="2400" b="1" dirty="0" smtClean="0"/>
              <a:t>des </a:t>
            </a:r>
            <a:r>
              <a:rPr lang="cs-CZ" sz="2400" b="1" dirty="0" err="1" smtClean="0"/>
              <a:t>chartes</a:t>
            </a:r>
            <a:r>
              <a:rPr lang="cs-CZ" sz="2000" b="1" dirty="0"/>
              <a:t>	</a:t>
            </a:r>
            <a:r>
              <a:rPr lang="cs-CZ" sz="2000" b="1" dirty="0">
                <a:solidFill>
                  <a:srgbClr val="92D050"/>
                </a:solidFill>
              </a:rPr>
              <a:t>1821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>(http://www.enc-sorbonne.fr</a:t>
            </a:r>
            <a:r>
              <a:rPr lang="cs-CZ" sz="2000" b="1" dirty="0" smtClean="0"/>
              <a:t>/)</a:t>
            </a:r>
          </a:p>
          <a:p>
            <a:endParaRPr lang="cs-CZ" sz="2000" b="1" dirty="0"/>
          </a:p>
          <a:p>
            <a:r>
              <a:rPr lang="cs-CZ" sz="2000" b="1" dirty="0" smtClean="0"/>
              <a:t>Corpus </a:t>
            </a:r>
            <a:r>
              <a:rPr lang="cs-CZ" sz="2000" b="1" dirty="0" err="1" smtClean="0"/>
              <a:t>inscriptionum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Latinarum</a:t>
            </a:r>
            <a:r>
              <a:rPr lang="cs-CZ" sz="2000" b="1" dirty="0" smtClean="0"/>
              <a:t> (CIL) </a:t>
            </a:r>
            <a:r>
              <a:rPr lang="cs-CZ" sz="2000" b="1" dirty="0" smtClean="0">
                <a:solidFill>
                  <a:srgbClr val="92D050"/>
                </a:solidFill>
              </a:rPr>
              <a:t>1853</a:t>
            </a:r>
          </a:p>
          <a:p>
            <a:pPr marL="0" indent="0">
              <a:buNone/>
            </a:pPr>
            <a:r>
              <a:rPr lang="cs-CZ" sz="2000" b="1" dirty="0" smtClean="0"/>
              <a:t>=soubor latinských nápisů, </a:t>
            </a:r>
            <a:r>
              <a:rPr lang="cs-CZ" sz="2000" b="1" dirty="0" err="1" smtClean="0">
                <a:solidFill>
                  <a:srgbClr val="92D050"/>
                </a:solidFill>
              </a:rPr>
              <a:t>Th</a:t>
            </a:r>
            <a:r>
              <a:rPr lang="cs-CZ" sz="2000" b="1" dirty="0" smtClean="0">
                <a:solidFill>
                  <a:srgbClr val="92D050"/>
                </a:solidFill>
              </a:rPr>
              <a:t>. </a:t>
            </a:r>
            <a:r>
              <a:rPr lang="cs-CZ" sz="2000" b="1" dirty="0" err="1" smtClean="0">
                <a:solidFill>
                  <a:srgbClr val="92D050"/>
                </a:solidFill>
              </a:rPr>
              <a:t>Mommsen</a:t>
            </a:r>
            <a:r>
              <a:rPr lang="cs-CZ" sz="2000" b="1" dirty="0" smtClean="0">
                <a:solidFill>
                  <a:srgbClr val="92D050"/>
                </a:solidFill>
              </a:rPr>
              <a:t> </a:t>
            </a:r>
            <a:r>
              <a:rPr lang="cs-CZ" sz="2000" b="1" dirty="0" smtClean="0"/>
              <a:t>připravil 8 svazků</a:t>
            </a:r>
          </a:p>
          <a:p>
            <a:endParaRPr lang="cs-CZ" sz="2000" b="1" dirty="0"/>
          </a:p>
          <a:p>
            <a:r>
              <a:rPr lang="cs-CZ" sz="2000" b="1" dirty="0"/>
              <a:t>Institut </a:t>
            </a:r>
            <a:r>
              <a:rPr lang="cs-CZ" sz="2000" b="1" dirty="0" err="1"/>
              <a:t>für</a:t>
            </a:r>
            <a:r>
              <a:rPr lang="cs-CZ" sz="2000" b="1" dirty="0"/>
              <a:t> </a:t>
            </a:r>
            <a:r>
              <a:rPr lang="cs-CZ" sz="2000" b="1" dirty="0" err="1"/>
              <a:t>Österreichische</a:t>
            </a:r>
            <a:r>
              <a:rPr lang="cs-CZ" sz="2000" b="1" dirty="0"/>
              <a:t> </a:t>
            </a:r>
            <a:r>
              <a:rPr lang="cs-CZ" sz="2000" b="1" dirty="0" err="1" smtClean="0"/>
              <a:t>Geschichtsforschung</a:t>
            </a:r>
            <a:r>
              <a:rPr lang="cs-CZ" sz="2000" b="1" dirty="0" smtClean="0"/>
              <a:t> </a:t>
            </a:r>
            <a:r>
              <a:rPr lang="cs-CZ" sz="2000" b="1" dirty="0"/>
              <a:t> </a:t>
            </a:r>
            <a:r>
              <a:rPr lang="cs-CZ" sz="2000" b="1" dirty="0" smtClean="0">
                <a:solidFill>
                  <a:srgbClr val="92D050"/>
                </a:solidFill>
              </a:rPr>
              <a:t>1854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(https</a:t>
            </a:r>
            <a:r>
              <a:rPr lang="cs-CZ" sz="2000" b="1" dirty="0"/>
              <a:t>://www.geschichtsforschung.ac.at</a:t>
            </a:r>
            <a:r>
              <a:rPr lang="cs-CZ" sz="2000" b="1" dirty="0" smtClean="0"/>
              <a:t>/)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920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2. pol. 19.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Rozkvět paleografické práce nejen v Německu, Francii, ale i v dalších zemích u nás</a:t>
            </a:r>
          </a:p>
          <a:p>
            <a:r>
              <a:rPr lang="cs-CZ" dirty="0" smtClean="0"/>
              <a:t>Do některých obecných poznatků písma se vnáší nové světlo</a:t>
            </a:r>
          </a:p>
          <a:p>
            <a:r>
              <a:rPr lang="cs-CZ" sz="2000" dirty="0" smtClean="0"/>
              <a:t>Zejména zásluhou Theodora </a:t>
            </a:r>
            <a:r>
              <a:rPr lang="cs-CZ" sz="2000" dirty="0" err="1" smtClean="0"/>
              <a:t>Sickla</a:t>
            </a:r>
            <a:r>
              <a:rPr lang="cs-CZ" sz="2000" dirty="0" smtClean="0"/>
              <a:t> se znovu sbližuje paleografie s diplomatikou, ne aby ji „sloužila“, ale aby paralelně s ní zjemnila svou schopnost určovat totožnost a příbuznost písařských rukou, což tvoří důležitý metodický základ pro paleografické postižení rukopisů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319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92D050"/>
                </a:solidFill>
              </a:rPr>
              <a:t>Ludvík </a:t>
            </a:r>
            <a:r>
              <a:rPr lang="cs-CZ" b="1" dirty="0" err="1" smtClean="0">
                <a:solidFill>
                  <a:srgbClr val="92D050"/>
                </a:solidFill>
              </a:rPr>
              <a:t>Traube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 Rounded MT Bold" panose="020F0704030504030204" pitchFamily="34" charset="0"/>
              </a:rPr>
              <a:t>Původcem a pěstitelem aplikace filologických metod na paleografický materiál byl významný mnichovský badatel v oboru klasické a středověké latinské filologie a paleografie</a:t>
            </a:r>
            <a:endParaRPr lang="cs-CZ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1060" y="200269"/>
            <a:ext cx="7125113" cy="924475"/>
          </a:xfrm>
        </p:spPr>
        <p:txBody>
          <a:bodyPr/>
          <a:lstStyle/>
          <a:p>
            <a:r>
              <a:rPr lang="cs-CZ" dirty="0" smtClean="0"/>
              <a:t>Pomocné vědy historické v Brně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654296"/>
            <a:ext cx="5212080" cy="2203704"/>
          </a:xfrm>
        </p:spPr>
      </p:pic>
      <p:sp>
        <p:nvSpPr>
          <p:cNvPr id="7" name="TextovéPole 6"/>
          <p:cNvSpPr txBox="1"/>
          <p:nvPr/>
        </p:nvSpPr>
        <p:spPr>
          <a:xfrm>
            <a:off x="467985" y="1124744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Původně součást oboru historie vyučovány Václavem Vojtíškem</a:t>
            </a:r>
          </a:p>
          <a:p>
            <a:endParaRPr lang="cs-CZ" dirty="0"/>
          </a:p>
          <a:p>
            <a:r>
              <a:rPr lang="cs-CZ" dirty="0" smtClean="0"/>
              <a:t>1925 profesor Václav Hrubý</a:t>
            </a:r>
          </a:p>
          <a:p>
            <a:endParaRPr lang="cs-CZ" dirty="0"/>
          </a:p>
          <a:p>
            <a:r>
              <a:rPr lang="cs-CZ" dirty="0" smtClean="0"/>
              <a:t>1937 profesor Jindřich Šebánek (od 1934 jako docent)</a:t>
            </a:r>
          </a:p>
          <a:p>
            <a:endParaRPr lang="cs-CZ" dirty="0"/>
          </a:p>
          <a:p>
            <a:r>
              <a:rPr lang="cs-CZ" dirty="0" smtClean="0"/>
              <a:t>1949 archivnictví jako samostatný obor</a:t>
            </a:r>
          </a:p>
          <a:p>
            <a:endParaRPr lang="cs-CZ" dirty="0"/>
          </a:p>
          <a:p>
            <a:r>
              <a:rPr lang="cs-CZ" dirty="0" smtClean="0"/>
              <a:t>1991 obor </a:t>
            </a:r>
            <a:r>
              <a:rPr lang="cs-CZ" dirty="0"/>
              <a:t>pomocné vědy </a:t>
            </a:r>
            <a:r>
              <a:rPr lang="cs-CZ" dirty="0" smtClean="0"/>
              <a:t>historické</a:t>
            </a:r>
          </a:p>
          <a:p>
            <a:endParaRPr lang="cs-CZ" dirty="0"/>
          </a:p>
          <a:p>
            <a:r>
              <a:rPr lang="cs-CZ" dirty="0" smtClean="0"/>
              <a:t>Zaměření pracoviště: přemyslovská diplomatika (CDB), císařská diplomatika (RI), kodikologie</a:t>
            </a:r>
            <a:r>
              <a:rPr lang="cs-CZ" dirty="0"/>
              <a:t>, epigrafika, novověká diplomatika, dějiny správy </a:t>
            </a:r>
            <a:r>
              <a:rPr lang="cs-CZ" dirty="0" smtClean="0"/>
              <a:t>ad.</a:t>
            </a:r>
            <a:endParaRPr lang="cs-CZ" dirty="0"/>
          </a:p>
        </p:txBody>
      </p:sp>
      <p:sp>
        <p:nvSpPr>
          <p:cNvPr id="3" name="AutoShape 2" descr="sáša Dušková (1915–200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79" y="4541063"/>
            <a:ext cx="1800200" cy="23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2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Může být chápán různým způsobem</a:t>
            </a:r>
          </a:p>
          <a:p>
            <a:endParaRPr lang="cs-CZ" sz="2400" dirty="0"/>
          </a:p>
          <a:p>
            <a:r>
              <a:rPr lang="cs-CZ" sz="2400" dirty="0" smtClean="0"/>
              <a:t>Historik /každý vědecký pracovník/ musí užívat k dosažení metodických úkolů nejrůznějších věd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041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Termín – historické vědy základní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Jsou základem historikovy práce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6164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 historických </a:t>
            </a:r>
            <a:r>
              <a:rPr lang="cs-CZ" dirty="0" err="1" smtClean="0"/>
              <a:t>disciplin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Paleografie</a:t>
            </a:r>
          </a:p>
          <a:p>
            <a:r>
              <a:rPr lang="cs-CZ" dirty="0" smtClean="0"/>
              <a:t>Epigrafika</a:t>
            </a:r>
          </a:p>
          <a:p>
            <a:r>
              <a:rPr lang="cs-CZ" dirty="0" smtClean="0"/>
              <a:t>Diplomatika</a:t>
            </a:r>
          </a:p>
          <a:p>
            <a:r>
              <a:rPr lang="cs-CZ" dirty="0" smtClean="0"/>
              <a:t>Chronologie</a:t>
            </a:r>
          </a:p>
          <a:p>
            <a:r>
              <a:rPr lang="cs-CZ" dirty="0" smtClean="0"/>
              <a:t>Metrologie</a:t>
            </a:r>
          </a:p>
          <a:p>
            <a:r>
              <a:rPr lang="cs-CZ" dirty="0" smtClean="0"/>
              <a:t>Sfragistika</a:t>
            </a:r>
          </a:p>
          <a:p>
            <a:r>
              <a:rPr lang="cs-CZ" dirty="0" smtClean="0"/>
              <a:t>Heraldika</a:t>
            </a:r>
          </a:p>
          <a:p>
            <a:r>
              <a:rPr lang="cs-CZ" dirty="0" smtClean="0"/>
              <a:t>Genealogie</a:t>
            </a:r>
          </a:p>
          <a:p>
            <a:r>
              <a:rPr lang="cs-CZ" dirty="0" smtClean="0"/>
              <a:t>Numizmatika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11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o starém písmu a jeho vývoji</a:t>
            </a:r>
          </a:p>
          <a:p>
            <a:r>
              <a:rPr lang="cs-CZ" dirty="0" smtClean="0"/>
              <a:t>V paleografii jde o to: vědecky rozumět písmu (poznat, z které doby písemná památka pochází)</a:t>
            </a:r>
          </a:p>
          <a:p>
            <a:r>
              <a:rPr lang="cs-CZ" dirty="0" smtClean="0"/>
              <a:t>Psané na papyru, pergamenu, papíru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b="1" dirty="0" smtClean="0"/>
              <a:t>Gustav Friedrich: </a:t>
            </a:r>
            <a:r>
              <a:rPr lang="cs-CZ" b="1" dirty="0" err="1" smtClean="0"/>
              <a:t>Učebná</a:t>
            </a:r>
            <a:r>
              <a:rPr lang="cs-CZ" b="1" dirty="0" smtClean="0"/>
              <a:t> kniha paleografie latinské</a:t>
            </a:r>
          </a:p>
          <a:p>
            <a:pPr lvl="1"/>
            <a:r>
              <a:rPr lang="cs-CZ" b="1" dirty="0" smtClean="0"/>
              <a:t>Bertold </a:t>
            </a:r>
            <a:r>
              <a:rPr lang="cs-CZ" b="1" dirty="0" err="1" smtClean="0"/>
              <a:t>Bretholz</a:t>
            </a:r>
            <a:r>
              <a:rPr lang="cs-CZ" b="1" dirty="0" smtClean="0"/>
              <a:t>: </a:t>
            </a:r>
            <a:r>
              <a:rPr lang="cs-CZ" b="1" dirty="0" err="1" smtClean="0"/>
              <a:t>Geschichte</a:t>
            </a:r>
            <a:r>
              <a:rPr lang="cs-CZ" b="1" dirty="0" smtClean="0"/>
              <a:t> </a:t>
            </a:r>
            <a:r>
              <a:rPr lang="cs-CZ" b="1" dirty="0" err="1" smtClean="0"/>
              <a:t>Mährens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7781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o písmu, které se vyskytuje na nápisech</a:t>
            </a:r>
          </a:p>
          <a:p>
            <a:r>
              <a:rPr lang="cs-CZ" dirty="0" smtClean="0"/>
              <a:t>Psané na přírodních látkách, na pomnících, na zvonech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51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DIPLOMATIKA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Odvozeno od latinského </a:t>
            </a:r>
            <a:r>
              <a:rPr lang="cs-CZ" dirty="0" err="1" smtClean="0"/>
              <a:t>diploma</a:t>
            </a:r>
            <a:r>
              <a:rPr lang="cs-CZ" dirty="0" smtClean="0"/>
              <a:t>=listina</a:t>
            </a:r>
          </a:p>
          <a:p>
            <a:r>
              <a:rPr lang="cs-CZ" dirty="0" smtClean="0"/>
              <a:t>Věda o listinách, ale listina je pouze taková písemnost, která je určena k tomu, aby vydala </a:t>
            </a:r>
            <a:r>
              <a:rPr lang="cs-CZ" dirty="0" err="1" smtClean="0"/>
              <a:t>svědecrví</a:t>
            </a:r>
            <a:r>
              <a:rPr lang="cs-CZ" dirty="0" smtClean="0"/>
              <a:t> o právním počinu a o právní skutečnosti (darování statků)</a:t>
            </a:r>
          </a:p>
          <a:p>
            <a:r>
              <a:rPr lang="cs-CZ" dirty="0" smtClean="0"/>
              <a:t>Nezáleží na formě listiny (občanský průkaz, sicilská bula, lístek do tramvaje…)</a:t>
            </a:r>
          </a:p>
          <a:p>
            <a:r>
              <a:rPr lang="cs-CZ" dirty="0" smtClean="0"/>
              <a:t>Zahrnuje všechny písemnosti, které </a:t>
            </a:r>
            <a:r>
              <a:rPr lang="cs-CZ" dirty="0" smtClean="0"/>
              <a:t>vzešly </a:t>
            </a:r>
            <a:r>
              <a:rPr lang="cs-CZ" dirty="0" smtClean="0"/>
              <a:t>z úřední činnosti</a:t>
            </a:r>
          </a:p>
          <a:p>
            <a:r>
              <a:rPr lang="cs-CZ" dirty="0" smtClean="0"/>
              <a:t>Dále: mandáty, </a:t>
            </a:r>
            <a:r>
              <a:rPr lang="cs-CZ" dirty="0"/>
              <a:t>ú</a:t>
            </a:r>
            <a:r>
              <a:rPr lang="cs-CZ" dirty="0" smtClean="0"/>
              <a:t>řední listy=dopisy, úřední akta=aktový materiál, úřední knihy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74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760640" cy="8640961"/>
          </a:xfrm>
        </p:spPr>
      </p:pic>
    </p:spTree>
    <p:extLst>
      <p:ext uri="{BB962C8B-B14F-4D97-AF65-F5344CB8AC3E}">
        <p14:creationId xmlns:p14="http://schemas.microsoft.com/office/powerpoint/2010/main" val="27363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TM02455610[[fn=Podzim]]</Template>
  <TotalTime>226</TotalTime>
  <Words>893</Words>
  <Application>Microsoft Office PowerPoint</Application>
  <PresentationFormat>Předvádění na obrazovce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Autumn</vt:lpstr>
      <vt:lpstr>Pomocné vědy historické</vt:lpstr>
      <vt:lpstr>Definice</vt:lpstr>
      <vt:lpstr>Termín</vt:lpstr>
      <vt:lpstr>2. Termín – historické vědy základní</vt:lpstr>
      <vt:lpstr>9 historických disciplin</vt:lpstr>
      <vt:lpstr>PALEOGRAFIE</vt:lpstr>
      <vt:lpstr>EPIGRAFIKA</vt:lpstr>
      <vt:lpstr>DIPLOMATIKA</vt:lpstr>
      <vt:lpstr>Prezentace aplikace PowerPoint</vt:lpstr>
      <vt:lpstr>Prezentace aplikace PowerPoint</vt:lpstr>
      <vt:lpstr>CHRONOLOGIE</vt:lpstr>
      <vt:lpstr>SFRAGISTIKA = SIGILLOGRAFIE</vt:lpstr>
      <vt:lpstr>HERALDIKA</vt:lpstr>
      <vt:lpstr>GENEALOGIE</vt:lpstr>
      <vt:lpstr>NUMIZMATIKA</vt:lpstr>
      <vt:lpstr>Těchto 9 věd jsou pom. věd. hist. v užším slova smyslu! </vt:lpstr>
      <vt:lpstr>Německá a cizí věda k PVH počítá</vt:lpstr>
      <vt:lpstr>ARCHEOGRAFIE =Quelleneditionem </vt:lpstr>
      <vt:lpstr>NAUKA O PRAMENECH </vt:lpstr>
      <vt:lpstr>Polovina 17. stol. a 18. století</vt:lpstr>
      <vt:lpstr>Hagiografické spory </vt:lpstr>
      <vt:lpstr>Spory o pravost listin byly ve znamení:</vt:lpstr>
      <vt:lpstr>19. století kritika pramenů v porevoluční Francii a v Německu</vt:lpstr>
      <vt:lpstr>Prezentace aplikace PowerPoint</vt:lpstr>
      <vt:lpstr>Paleografie se postavila na roveň diplomatice</vt:lpstr>
      <vt:lpstr>Prezentace aplikace PowerPoint</vt:lpstr>
      <vt:lpstr>2. pol. 19. století</vt:lpstr>
      <vt:lpstr>Ludvík Traube</vt:lpstr>
      <vt:lpstr>Pomocné vědy historické v Brně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novakl</dc:creator>
  <cp:lastModifiedBy>novakl </cp:lastModifiedBy>
  <cp:revision>24</cp:revision>
  <dcterms:created xsi:type="dcterms:W3CDTF">2021-02-25T17:51:12Z</dcterms:created>
  <dcterms:modified xsi:type="dcterms:W3CDTF">2021-03-04T19:05:15Z</dcterms:modified>
</cp:coreProperties>
</file>