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3"/>
  </p:notesMasterIdLst>
  <p:handoutMasterIdLst>
    <p:handoutMasterId r:id="rId54"/>
  </p:handoutMasterIdLst>
  <p:sldIdLst>
    <p:sldId id="256" r:id="rId2"/>
    <p:sldId id="307" r:id="rId3"/>
    <p:sldId id="257" r:id="rId4"/>
    <p:sldId id="308" r:id="rId5"/>
    <p:sldId id="367" r:id="rId6"/>
    <p:sldId id="368" r:id="rId7"/>
    <p:sldId id="369" r:id="rId8"/>
    <p:sldId id="370" r:id="rId9"/>
    <p:sldId id="371" r:id="rId10"/>
    <p:sldId id="372" r:id="rId11"/>
    <p:sldId id="373" r:id="rId12"/>
    <p:sldId id="374" r:id="rId13"/>
    <p:sldId id="375" r:id="rId14"/>
    <p:sldId id="323" r:id="rId15"/>
    <p:sldId id="324" r:id="rId16"/>
    <p:sldId id="325" r:id="rId17"/>
    <p:sldId id="326" r:id="rId18"/>
    <p:sldId id="312" r:id="rId19"/>
    <p:sldId id="314" r:id="rId20"/>
    <p:sldId id="310" r:id="rId21"/>
    <p:sldId id="311" r:id="rId22"/>
    <p:sldId id="355" r:id="rId23"/>
    <p:sldId id="356" r:id="rId24"/>
    <p:sldId id="357" r:id="rId25"/>
    <p:sldId id="358" r:id="rId26"/>
    <p:sldId id="360" r:id="rId27"/>
    <p:sldId id="359" r:id="rId28"/>
    <p:sldId id="361" r:id="rId29"/>
    <p:sldId id="362" r:id="rId30"/>
    <p:sldId id="363" r:id="rId31"/>
    <p:sldId id="260" r:id="rId32"/>
    <p:sldId id="330" r:id="rId33"/>
    <p:sldId id="331" r:id="rId34"/>
    <p:sldId id="332" r:id="rId35"/>
    <p:sldId id="333" r:id="rId36"/>
    <p:sldId id="335" r:id="rId37"/>
    <p:sldId id="336" r:id="rId38"/>
    <p:sldId id="337" r:id="rId39"/>
    <p:sldId id="338" r:id="rId40"/>
    <p:sldId id="340" r:id="rId41"/>
    <p:sldId id="341" r:id="rId42"/>
    <p:sldId id="343" r:id="rId43"/>
    <p:sldId id="342" r:id="rId44"/>
    <p:sldId id="365" r:id="rId45"/>
    <p:sldId id="344" r:id="rId46"/>
    <p:sldId id="366" r:id="rId47"/>
    <p:sldId id="345" r:id="rId48"/>
    <p:sldId id="282" r:id="rId49"/>
    <p:sldId id="328" r:id="rId50"/>
    <p:sldId id="329" r:id="rId51"/>
    <p:sldId id="364" r:id="rId52"/>
  </p:sldIdLst>
  <p:sldSz cx="9144000" cy="6858000" type="screen4x3"/>
  <p:notesSz cx="6794500" cy="9931400"/>
  <p:defaultTextStyle>
    <a:defPPr>
      <a:defRPr lang="cs-CZ"/>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380" autoAdjust="0"/>
  </p:normalViewPr>
  <p:slideViewPr>
    <p:cSldViewPr>
      <p:cViewPr varScale="1">
        <p:scale>
          <a:sx n="99" d="100"/>
          <a:sy n="99" d="100"/>
        </p:scale>
        <p:origin x="1542" y="78"/>
      </p:cViewPr>
      <p:guideLst>
        <p:guide orient="horz" pos="2160"/>
        <p:guide pos="2880"/>
      </p:guideLst>
    </p:cSldViewPr>
  </p:slideViewPr>
  <p:outlineViewPr>
    <p:cViewPr>
      <p:scale>
        <a:sx n="33" d="100"/>
        <a:sy n="33" d="100"/>
      </p:scale>
      <p:origin x="48" y="442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cs-CZ"/>
          </a:p>
        </p:txBody>
      </p:sp>
      <p:sp>
        <p:nvSpPr>
          <p:cNvPr id="3" name="Zástupný symbol pro datum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86591153-AE37-44A1-B60D-B4084261DE90}" type="datetimeFigureOut">
              <a:rPr lang="cs-CZ"/>
              <a:pPr>
                <a:defRPr/>
              </a:pPr>
              <a:t>12.05.2021</a:t>
            </a:fld>
            <a:endParaRPr lang="cs-CZ"/>
          </a:p>
        </p:txBody>
      </p:sp>
      <p:sp>
        <p:nvSpPr>
          <p:cNvPr id="4" name="Zástupný symbol pro zápatí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cs-CZ"/>
          </a:p>
        </p:txBody>
      </p:sp>
      <p:sp>
        <p:nvSpPr>
          <p:cNvPr id="5" name="Zástupný symbol pro číslo snímku 4"/>
          <p:cNvSpPr>
            <a:spLocks noGrp="1"/>
          </p:cNvSpPr>
          <p:nvPr>
            <p:ph type="sldNum" sz="quarter" idx="3"/>
          </p:nvPr>
        </p:nvSpPr>
        <p:spPr>
          <a:xfrm>
            <a:off x="3848100" y="9432925"/>
            <a:ext cx="2944813"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764BAF0-30A4-42AC-BBF1-FCA67DDB1313}" type="slidenum">
              <a:rPr lang="cs-CZ"/>
              <a:pPr>
                <a:defRPr/>
              </a:pPr>
              <a:t>‹#›</a:t>
            </a:fld>
            <a:endParaRPr 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342AF85-C48B-42F8-BA8E-9921CFDDC5B1}" type="datetimeFigureOut">
              <a:rPr lang="cs-CZ"/>
              <a:pPr>
                <a:defRPr/>
              </a:pPr>
              <a:t>12.05.2021</a:t>
            </a:fld>
            <a:endParaRPr lang="cs-CZ"/>
          </a:p>
        </p:txBody>
      </p:sp>
      <p:sp>
        <p:nvSpPr>
          <p:cNvPr id="4" name="Zástupný symbol pro obrázek snímk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ABC2C90A-5CC6-4975-863B-7C9158FD2A11}"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49688" y="9434513"/>
            <a:ext cx="2944812" cy="496887"/>
          </a:xfrm>
          <a:prstGeom prst="rect">
            <a:avLst/>
          </a:prstGeom>
          <a:noFill/>
          <a:ln w="12700" cap="sq">
            <a:noFill/>
            <a:miter lim="800000"/>
            <a:headEnd type="none" w="sm" len="sm"/>
            <a:tailEnd type="none" w="sm" len="sm"/>
          </a:ln>
        </p:spPr>
        <p:txBody>
          <a:bodyPr anchor="b"/>
          <a:lstStyle/>
          <a:p>
            <a:pPr algn="r" eaLnBrk="1" hangingPunct="1"/>
            <a:fld id="{B8CE428B-082F-4AB8-9598-E284B76D605D}" type="slidenum">
              <a:rPr lang="cs-CZ" altLang="cs-CZ" sz="1200">
                <a:latin typeface="Calibri" pitchFamily="34" charset="0"/>
              </a:rPr>
              <a:pPr algn="r" eaLnBrk="1" hangingPunct="1"/>
              <a:t>2</a:t>
            </a:fld>
            <a:endParaRPr lang="cs-CZ" altLang="cs-CZ" sz="1200">
              <a:latin typeface="Calibri"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49688" y="9434513"/>
            <a:ext cx="2944812" cy="496887"/>
          </a:xfrm>
          <a:prstGeom prst="rect">
            <a:avLst/>
          </a:prstGeom>
          <a:noFill/>
          <a:ln w="12700" cap="sq">
            <a:noFill/>
            <a:miter lim="800000"/>
            <a:headEnd type="none" w="sm" len="sm"/>
            <a:tailEnd type="none" w="sm" len="sm"/>
          </a:ln>
        </p:spPr>
        <p:txBody>
          <a:bodyPr anchor="b"/>
          <a:lstStyle/>
          <a:p>
            <a:pPr algn="r" eaLnBrk="1" hangingPunct="1"/>
            <a:fld id="{DDCAEDD3-5364-454F-9598-47FBEE841A11}" type="slidenum">
              <a:rPr lang="cs-CZ" altLang="cs-CZ" sz="1200">
                <a:latin typeface="Calibri" pitchFamily="34" charset="0"/>
              </a:rPr>
              <a:pPr algn="r" eaLnBrk="1" hangingPunct="1"/>
              <a:t>12</a:t>
            </a:fld>
            <a:endParaRPr lang="cs-CZ" altLang="cs-CZ" sz="1200">
              <a:latin typeface="Calibri"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49688" y="9434513"/>
            <a:ext cx="2944812" cy="496887"/>
          </a:xfrm>
          <a:prstGeom prst="rect">
            <a:avLst/>
          </a:prstGeom>
          <a:noFill/>
          <a:ln w="12700" cap="sq">
            <a:noFill/>
            <a:miter lim="800000"/>
            <a:headEnd type="none" w="sm" len="sm"/>
            <a:tailEnd type="none" w="sm" len="sm"/>
          </a:ln>
        </p:spPr>
        <p:txBody>
          <a:bodyPr anchor="b"/>
          <a:lstStyle/>
          <a:p>
            <a:pPr algn="r" eaLnBrk="1" hangingPunct="1"/>
            <a:fld id="{C7782784-5DCE-43CF-B399-5A53D87799A4}" type="slidenum">
              <a:rPr lang="cs-CZ" altLang="cs-CZ" sz="1200">
                <a:latin typeface="Calibri" pitchFamily="34" charset="0"/>
              </a:rPr>
              <a:pPr algn="r" eaLnBrk="1" hangingPunct="1"/>
              <a:t>13</a:t>
            </a:fld>
            <a:endParaRPr lang="cs-CZ" altLang="cs-CZ" sz="1200">
              <a:latin typeface="Calibri"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Zaoblený obdélník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bdélník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bdélník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bdélník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cs-CZ"/>
              <a:t>Klepnutím lze upravit styl předlohy nadpisů.</a:t>
            </a:r>
            <a:endParaRPr lang="en-US"/>
          </a:p>
        </p:txBody>
      </p:sp>
      <p:sp>
        <p:nvSpPr>
          <p:cNvPr id="11" name="Zástupný symbol pro datum 27"/>
          <p:cNvSpPr>
            <a:spLocks noGrp="1"/>
          </p:cNvSpPr>
          <p:nvPr>
            <p:ph type="dt" sz="half" idx="10"/>
          </p:nvPr>
        </p:nvSpPr>
        <p:spPr/>
        <p:txBody>
          <a:bodyPr/>
          <a:lstStyle>
            <a:lvl1pPr>
              <a:defRPr/>
            </a:lvl1pPr>
          </a:lstStyle>
          <a:p>
            <a:pPr>
              <a:defRPr/>
            </a:pPr>
            <a:fld id="{D01DF93F-2119-462E-8C1B-9590309C5557}" type="datetimeFigureOut">
              <a:rPr lang="cs-CZ"/>
              <a:pPr>
                <a:defRPr/>
              </a:pPr>
              <a:t>12.05.2021</a:t>
            </a:fld>
            <a:endParaRPr lang="cs-CZ"/>
          </a:p>
        </p:txBody>
      </p:sp>
      <p:sp>
        <p:nvSpPr>
          <p:cNvPr id="12" name="Zástupný symbol pro zápatí 16"/>
          <p:cNvSpPr>
            <a:spLocks noGrp="1"/>
          </p:cNvSpPr>
          <p:nvPr>
            <p:ph type="ftr" sz="quarter" idx="11"/>
          </p:nvPr>
        </p:nvSpPr>
        <p:spPr/>
        <p:txBody>
          <a:bodyPr/>
          <a:lstStyle>
            <a:lvl1pPr>
              <a:defRPr/>
            </a:lvl1pPr>
          </a:lstStyle>
          <a:p>
            <a:pPr>
              <a:defRPr/>
            </a:pPr>
            <a:endParaRPr lang="cs-CZ"/>
          </a:p>
        </p:txBody>
      </p:sp>
      <p:sp>
        <p:nvSpPr>
          <p:cNvPr id="13" name="Zástupný symbol pro číslo snímku 28"/>
          <p:cNvSpPr>
            <a:spLocks noGrp="1"/>
          </p:cNvSpPr>
          <p:nvPr>
            <p:ph type="sldNum" sz="quarter" idx="12"/>
          </p:nvPr>
        </p:nvSpPr>
        <p:spPr/>
        <p:txBody>
          <a:bodyPr/>
          <a:lstStyle>
            <a:lvl1pPr>
              <a:defRPr/>
            </a:lvl1pPr>
          </a:lstStyle>
          <a:p>
            <a:pPr>
              <a:defRPr/>
            </a:pPr>
            <a:fld id="{83913929-D8DD-4CD4-84E1-A3CD6DF29045}" type="slidenum">
              <a:rPr lang="cs-CZ" altLang="cs-CZ"/>
              <a:pPr>
                <a:defRPr/>
              </a:pPr>
              <a:t>‹#›</a:t>
            </a:fld>
            <a:endParaRPr lang="cs-CZ" alt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656C5BDE-236F-4AEF-A30B-3F167C1E6004}" type="datetimeFigureOut">
              <a:rPr lang="cs-CZ"/>
              <a:pPr>
                <a:defRPr/>
              </a:pPr>
              <a:t>12.05.2021</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019ED639-DBE2-43AF-8ACE-5FAF1AB46956}" type="slidenum">
              <a:rPr lang="cs-CZ" altLang="cs-CZ"/>
              <a:pPr>
                <a:defRPr/>
              </a:pPr>
              <a:t>‹#›</a:t>
            </a:fld>
            <a:endParaRPr lang="cs-CZ" alt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A7966000-F0B6-4462-B2E7-10CDEE6EC2A3}" type="datetimeFigureOut">
              <a:rPr lang="cs-CZ"/>
              <a:pPr>
                <a:defRPr/>
              </a:pPr>
              <a:t>12.05.2021</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10912B6F-4039-477D-A15B-9252D1A7792E}" type="slidenum">
              <a:rPr lang="cs-CZ" altLang="cs-CZ"/>
              <a:pPr>
                <a:defRPr/>
              </a:pPr>
              <a:t>‹#›</a:t>
            </a:fld>
            <a:endParaRPr lang="cs-CZ" alt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8" name="Zástupný symbol pro obsah 7"/>
          <p:cNvSpPr>
            <a:spLocks noGrp="1"/>
          </p:cNvSpPr>
          <p:nvPr>
            <p:ph sz="quarter" idx="1"/>
          </p:nvPr>
        </p:nvSpPr>
        <p:spPr>
          <a:xfrm>
            <a:off x="914400" y="1447800"/>
            <a:ext cx="7772400" cy="4572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C7E41872-AB7B-4D61-8ADC-DBC4B9BA5D73}" type="datetimeFigureOut">
              <a:rPr lang="cs-CZ"/>
              <a:pPr>
                <a:defRPr/>
              </a:pPr>
              <a:t>12.05.2021</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F9635D42-9D90-43E9-8118-7E7F32F3872B}" type="slidenum">
              <a:rPr lang="cs-CZ" altLang="cs-CZ"/>
              <a:pPr>
                <a:defRPr/>
              </a:pPr>
              <a:t>‹#›</a:t>
            </a:fld>
            <a:endParaRPr lang="cs-CZ" alt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Zaoblený obdélník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bdélník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bdélník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bdélník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Nadpis 1"/>
          <p:cNvSpPr>
            <a:spLocks noGrp="1"/>
          </p:cNvSpPr>
          <p:nvPr>
            <p:ph type="title"/>
          </p:nvPr>
        </p:nvSpPr>
        <p:spPr>
          <a:xfrm>
            <a:off x="722313" y="952500"/>
            <a:ext cx="7772400" cy="1362075"/>
          </a:xfrm>
        </p:spPr>
        <p:txBody>
          <a:bodyPr/>
          <a:lstStyle>
            <a:lvl1pPr algn="l">
              <a:buNone/>
              <a:defRPr sz="4000" b="0" cap="none"/>
            </a:lvl1pPr>
          </a:lstStyle>
          <a:p>
            <a:r>
              <a:rPr lang="cs-CZ"/>
              <a:t>Klepnutím lze upravit styl předlohy nadpisů.</a:t>
            </a:r>
            <a:endParaRPr lang="en-US"/>
          </a:p>
        </p:txBody>
      </p:sp>
      <p:sp>
        <p:nvSpPr>
          <p:cNvPr id="3" name="Zástupný symbol pro text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9" name="Zástupný symbol pro datum 3"/>
          <p:cNvSpPr>
            <a:spLocks noGrp="1"/>
          </p:cNvSpPr>
          <p:nvPr>
            <p:ph type="dt" sz="half" idx="10"/>
          </p:nvPr>
        </p:nvSpPr>
        <p:spPr/>
        <p:txBody>
          <a:bodyPr/>
          <a:lstStyle>
            <a:lvl1pPr>
              <a:defRPr/>
            </a:lvl1pPr>
          </a:lstStyle>
          <a:p>
            <a:pPr>
              <a:defRPr/>
            </a:pPr>
            <a:fld id="{75901045-1378-413A-B65F-1B59FE3A991E}" type="datetimeFigureOut">
              <a:rPr lang="cs-CZ"/>
              <a:pPr>
                <a:defRPr/>
              </a:pPr>
              <a:t>12.05.2021</a:t>
            </a:fld>
            <a:endParaRPr lang="cs-CZ"/>
          </a:p>
        </p:txBody>
      </p:sp>
      <p:sp>
        <p:nvSpPr>
          <p:cNvPr id="10" name="Zástupný symbol pro zápatí 4"/>
          <p:cNvSpPr>
            <a:spLocks noGrp="1"/>
          </p:cNvSpPr>
          <p:nvPr>
            <p:ph type="ftr" sz="quarter" idx="11"/>
          </p:nvPr>
        </p:nvSpPr>
        <p:spPr>
          <a:xfrm>
            <a:off x="800100" y="6172200"/>
            <a:ext cx="4000500" cy="457200"/>
          </a:xfrm>
        </p:spPr>
        <p:txBody>
          <a:bodyPr/>
          <a:lstStyle>
            <a:lvl1pPr>
              <a:defRPr/>
            </a:lvl1pPr>
          </a:lstStyle>
          <a:p>
            <a:pPr>
              <a:defRPr/>
            </a:pPr>
            <a:endParaRPr lang="cs-CZ"/>
          </a:p>
        </p:txBody>
      </p:sp>
      <p:sp>
        <p:nvSpPr>
          <p:cNvPr id="11" name="Zástupný symbol pro číslo snímku 5"/>
          <p:cNvSpPr>
            <a:spLocks noGrp="1"/>
          </p:cNvSpPr>
          <p:nvPr>
            <p:ph type="sldNum" sz="quarter" idx="12"/>
          </p:nvPr>
        </p:nvSpPr>
        <p:spPr>
          <a:xfrm>
            <a:off x="146050" y="6208713"/>
            <a:ext cx="457200" cy="457200"/>
          </a:xfrm>
        </p:spPr>
        <p:txBody>
          <a:bodyPr/>
          <a:lstStyle>
            <a:lvl1pPr>
              <a:defRPr/>
            </a:lvl1pPr>
          </a:lstStyle>
          <a:p>
            <a:pPr>
              <a:defRPr/>
            </a:pPr>
            <a:fld id="{5F3E9988-B8D7-4D64-A7C9-3C113CFCB855}" type="slidenum">
              <a:rPr lang="cs-CZ" altLang="cs-CZ"/>
              <a:pPr>
                <a:defRPr/>
              </a:pPr>
              <a:t>‹#›</a:t>
            </a:fld>
            <a:endParaRPr lang="cs-CZ" alt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9" name="Zástupný symbol pro obsah 8"/>
          <p:cNvSpPr>
            <a:spLocks noGrp="1"/>
          </p:cNvSpPr>
          <p:nvPr>
            <p:ph sz="quarter" idx="1"/>
          </p:nvPr>
        </p:nvSpPr>
        <p:spPr>
          <a:xfrm>
            <a:off x="914400" y="1447800"/>
            <a:ext cx="3749040" cy="4572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Zástupný symbol pro obsah 10"/>
          <p:cNvSpPr>
            <a:spLocks noGrp="1"/>
          </p:cNvSpPr>
          <p:nvPr>
            <p:ph sz="quarter" idx="2"/>
          </p:nvPr>
        </p:nvSpPr>
        <p:spPr>
          <a:xfrm>
            <a:off x="4933950" y="1447800"/>
            <a:ext cx="3749040" cy="4572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fld id="{687566B0-755D-4E84-9DC2-6D84D7236C77}" type="datetimeFigureOut">
              <a:rPr lang="cs-CZ"/>
              <a:pPr>
                <a:defRPr/>
              </a:pPr>
              <a:t>12.05.2021</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AB774F8E-FDAF-4A69-85FC-71D315C4205A}" type="slidenum">
              <a:rPr lang="cs-CZ" altLang="cs-CZ"/>
              <a:pPr>
                <a:defRPr/>
              </a:pPr>
              <a:t>‹#›</a:t>
            </a:fld>
            <a:endParaRPr lang="cs-CZ" alt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Zástupný symbol pro obsah 10"/>
          <p:cNvSpPr>
            <a:spLocks noGrp="1"/>
          </p:cNvSpPr>
          <p:nvPr>
            <p:ph sz="half" idx="2"/>
          </p:nvPr>
        </p:nvSpPr>
        <p:spPr>
          <a:xfrm>
            <a:off x="914400" y="2247900"/>
            <a:ext cx="3733800" cy="3886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Zástupný symbol pro obsah 12"/>
          <p:cNvSpPr>
            <a:spLocks noGrp="1"/>
          </p:cNvSpPr>
          <p:nvPr>
            <p:ph sz="half" idx="4"/>
          </p:nvPr>
        </p:nvSpPr>
        <p:spPr>
          <a:xfrm>
            <a:off x="4953000" y="2247900"/>
            <a:ext cx="3733800" cy="3886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13"/>
          <p:cNvSpPr>
            <a:spLocks noGrp="1"/>
          </p:cNvSpPr>
          <p:nvPr>
            <p:ph type="dt" sz="half" idx="10"/>
          </p:nvPr>
        </p:nvSpPr>
        <p:spPr/>
        <p:txBody>
          <a:bodyPr/>
          <a:lstStyle>
            <a:lvl1pPr>
              <a:defRPr/>
            </a:lvl1pPr>
          </a:lstStyle>
          <a:p>
            <a:pPr>
              <a:defRPr/>
            </a:pPr>
            <a:fld id="{99789AC8-DCDA-49A7-B49E-D684D2573531}" type="datetimeFigureOut">
              <a:rPr lang="cs-CZ"/>
              <a:pPr>
                <a:defRPr/>
              </a:pPr>
              <a:t>12.05.2021</a:t>
            </a:fld>
            <a:endParaRPr lang="cs-CZ"/>
          </a:p>
        </p:txBody>
      </p:sp>
      <p:sp>
        <p:nvSpPr>
          <p:cNvPr id="8" name="Zástupný symbol pro zápatí 2"/>
          <p:cNvSpPr>
            <a:spLocks noGrp="1"/>
          </p:cNvSpPr>
          <p:nvPr>
            <p:ph type="ftr" sz="quarter" idx="11"/>
          </p:nvPr>
        </p:nvSpPr>
        <p:spPr/>
        <p:txBody>
          <a:bodyPr/>
          <a:lstStyle>
            <a:lvl1pPr>
              <a:defRPr/>
            </a:lvl1pPr>
          </a:lstStyle>
          <a:p>
            <a:pPr>
              <a:defRPr/>
            </a:pPr>
            <a:endParaRPr lang="cs-CZ"/>
          </a:p>
        </p:txBody>
      </p:sp>
      <p:sp>
        <p:nvSpPr>
          <p:cNvPr id="9" name="Zástupný symbol pro číslo snímku 22"/>
          <p:cNvSpPr>
            <a:spLocks noGrp="1"/>
          </p:cNvSpPr>
          <p:nvPr>
            <p:ph type="sldNum" sz="quarter" idx="12"/>
          </p:nvPr>
        </p:nvSpPr>
        <p:spPr/>
        <p:txBody>
          <a:bodyPr/>
          <a:lstStyle>
            <a:lvl1pPr>
              <a:defRPr/>
            </a:lvl1pPr>
          </a:lstStyle>
          <a:p>
            <a:pPr>
              <a:defRPr/>
            </a:pPr>
            <a:fld id="{1907FCE8-9EB6-4FBF-A361-8B8F4AD3E03F}" type="slidenum">
              <a:rPr lang="cs-CZ" altLang="cs-CZ"/>
              <a:pPr>
                <a:defRPr/>
              </a:pPr>
              <a:t>‹#›</a:t>
            </a:fld>
            <a:endParaRPr lang="cs-CZ" alt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datum 13"/>
          <p:cNvSpPr>
            <a:spLocks noGrp="1"/>
          </p:cNvSpPr>
          <p:nvPr>
            <p:ph type="dt" sz="half" idx="10"/>
          </p:nvPr>
        </p:nvSpPr>
        <p:spPr/>
        <p:txBody>
          <a:bodyPr/>
          <a:lstStyle>
            <a:lvl1pPr>
              <a:defRPr/>
            </a:lvl1pPr>
          </a:lstStyle>
          <a:p>
            <a:pPr>
              <a:defRPr/>
            </a:pPr>
            <a:fld id="{C4D8C01C-554B-4CAE-A447-8F42A02D6140}" type="datetimeFigureOut">
              <a:rPr lang="cs-CZ"/>
              <a:pPr>
                <a:defRPr/>
              </a:pPr>
              <a:t>12.05.2021</a:t>
            </a:fld>
            <a:endParaRPr lang="cs-CZ"/>
          </a:p>
        </p:txBody>
      </p:sp>
      <p:sp>
        <p:nvSpPr>
          <p:cNvPr id="4" name="Zástupný symbol pro zápatí 2"/>
          <p:cNvSpPr>
            <a:spLocks noGrp="1"/>
          </p:cNvSpPr>
          <p:nvPr>
            <p:ph type="ftr" sz="quarter" idx="11"/>
          </p:nvPr>
        </p:nvSpPr>
        <p:spPr/>
        <p:txBody>
          <a:bodyPr/>
          <a:lstStyle>
            <a:lvl1pPr>
              <a:defRPr/>
            </a:lvl1pPr>
          </a:lstStyle>
          <a:p>
            <a:pPr>
              <a:defRPr/>
            </a:pPr>
            <a:endParaRPr lang="cs-CZ"/>
          </a:p>
        </p:txBody>
      </p:sp>
      <p:sp>
        <p:nvSpPr>
          <p:cNvPr id="5" name="Zástupný symbol pro číslo snímku 22"/>
          <p:cNvSpPr>
            <a:spLocks noGrp="1"/>
          </p:cNvSpPr>
          <p:nvPr>
            <p:ph type="sldNum" sz="quarter" idx="12"/>
          </p:nvPr>
        </p:nvSpPr>
        <p:spPr/>
        <p:txBody>
          <a:bodyPr/>
          <a:lstStyle>
            <a:lvl1pPr>
              <a:defRPr/>
            </a:lvl1pPr>
          </a:lstStyle>
          <a:p>
            <a:pPr>
              <a:defRPr/>
            </a:pPr>
            <a:fld id="{258CE3D9-7899-4581-BB5C-EFE69F714564}" type="slidenum">
              <a:rPr lang="cs-CZ" altLang="cs-CZ"/>
              <a:pPr>
                <a:defRPr/>
              </a:pPr>
              <a:t>‹#›</a:t>
            </a:fld>
            <a:endParaRPr lang="cs-CZ" alt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3"/>
          <p:cNvSpPr>
            <a:spLocks noGrp="1"/>
          </p:cNvSpPr>
          <p:nvPr>
            <p:ph type="dt" sz="half" idx="10"/>
          </p:nvPr>
        </p:nvSpPr>
        <p:spPr/>
        <p:txBody>
          <a:bodyPr/>
          <a:lstStyle>
            <a:lvl1pPr>
              <a:defRPr/>
            </a:lvl1pPr>
          </a:lstStyle>
          <a:p>
            <a:pPr>
              <a:defRPr/>
            </a:pPr>
            <a:fld id="{6B530EC3-F3C9-4EDD-85AA-33A43A19220E}" type="datetimeFigureOut">
              <a:rPr lang="cs-CZ"/>
              <a:pPr>
                <a:defRPr/>
              </a:pPr>
              <a:t>12.05.2021</a:t>
            </a:fld>
            <a:endParaRPr lang="cs-CZ"/>
          </a:p>
        </p:txBody>
      </p:sp>
      <p:sp>
        <p:nvSpPr>
          <p:cNvPr id="3" name="Zástupný symbol pro zápatí 2"/>
          <p:cNvSpPr>
            <a:spLocks noGrp="1"/>
          </p:cNvSpPr>
          <p:nvPr>
            <p:ph type="ftr" sz="quarter" idx="11"/>
          </p:nvPr>
        </p:nvSpPr>
        <p:spPr/>
        <p:txBody>
          <a:bodyPr/>
          <a:lstStyle>
            <a:lvl1pPr>
              <a:defRPr/>
            </a:lvl1pPr>
          </a:lstStyle>
          <a:p>
            <a:pPr>
              <a:defRPr/>
            </a:pPr>
            <a:endParaRPr lang="cs-CZ"/>
          </a:p>
        </p:txBody>
      </p:sp>
      <p:sp>
        <p:nvSpPr>
          <p:cNvPr id="4" name="Zástupný symbol pro číslo snímku 22"/>
          <p:cNvSpPr>
            <a:spLocks noGrp="1"/>
          </p:cNvSpPr>
          <p:nvPr>
            <p:ph type="sldNum" sz="quarter" idx="12"/>
          </p:nvPr>
        </p:nvSpPr>
        <p:spPr/>
        <p:txBody>
          <a:bodyPr/>
          <a:lstStyle>
            <a:lvl1pPr>
              <a:defRPr/>
            </a:lvl1pPr>
          </a:lstStyle>
          <a:p>
            <a:pPr>
              <a:defRPr/>
            </a:pPr>
            <a:fld id="{D7A67FD3-95EC-4478-BD1A-474453AAD9E4}" type="slidenum">
              <a:rPr lang="cs-CZ" altLang="cs-CZ"/>
              <a:pPr>
                <a:defRPr/>
              </a:pPr>
              <a:t>‹#›</a:t>
            </a:fld>
            <a:endParaRPr lang="cs-CZ" alt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5" name="Obdélník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6" name="Zaoblený obdélník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Nadpis 1"/>
          <p:cNvSpPr>
            <a:spLocks noGrp="1"/>
          </p:cNvSpPr>
          <p:nvPr>
            <p:ph type="title"/>
          </p:nvPr>
        </p:nvSpPr>
        <p:spPr>
          <a:xfrm>
            <a:off x="914400" y="273050"/>
            <a:ext cx="7772400" cy="1143000"/>
          </a:xfrm>
        </p:spPr>
        <p:txBody>
          <a:bodyPr/>
          <a:lstStyle>
            <a:lvl1pPr algn="l">
              <a:buNone/>
              <a:defRPr sz="4000" b="0"/>
            </a:lvl1pPr>
          </a:lstStyle>
          <a:p>
            <a:r>
              <a:rPr lang="cs-CZ"/>
              <a:t>Klepnutím lze upravit styl předlohy nadpisů.</a:t>
            </a:r>
            <a:endParaRPr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1" name="Zástupný symbol pro obsah 10"/>
          <p:cNvSpPr>
            <a:spLocks noGrp="1"/>
          </p:cNvSpPr>
          <p:nvPr>
            <p:ph sz="quarter" idx="1"/>
          </p:nvPr>
        </p:nvSpPr>
        <p:spPr>
          <a:xfrm>
            <a:off x="2971800" y="1600200"/>
            <a:ext cx="5715000" cy="4495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4"/>
          <p:cNvSpPr>
            <a:spLocks noGrp="1"/>
          </p:cNvSpPr>
          <p:nvPr>
            <p:ph type="dt" sz="half" idx="10"/>
          </p:nvPr>
        </p:nvSpPr>
        <p:spPr/>
        <p:txBody>
          <a:bodyPr/>
          <a:lstStyle>
            <a:lvl1pPr>
              <a:defRPr/>
            </a:lvl1pPr>
          </a:lstStyle>
          <a:p>
            <a:pPr>
              <a:defRPr/>
            </a:pPr>
            <a:fld id="{31B29173-BFDE-4551-9D86-07C2A5736309}" type="datetimeFigureOut">
              <a:rPr lang="cs-CZ"/>
              <a:pPr>
                <a:defRPr/>
              </a:pPr>
              <a:t>12.05.2021</a:t>
            </a:fld>
            <a:endParaRPr lang="cs-CZ"/>
          </a:p>
        </p:txBody>
      </p:sp>
      <p:sp>
        <p:nvSpPr>
          <p:cNvPr id="8" name="Zástupný symbol pro zápatí 5"/>
          <p:cNvSpPr>
            <a:spLocks noGrp="1"/>
          </p:cNvSpPr>
          <p:nvPr>
            <p:ph type="ftr" sz="quarter" idx="11"/>
          </p:nvPr>
        </p:nvSpPr>
        <p:spPr/>
        <p:txBody>
          <a:bodyPr/>
          <a:lstStyle>
            <a:lvl1pPr>
              <a:defRPr/>
            </a:lvl1pPr>
          </a:lstStyle>
          <a:p>
            <a:pPr>
              <a:defRPr/>
            </a:pPr>
            <a:endParaRPr lang="cs-CZ"/>
          </a:p>
        </p:txBody>
      </p:sp>
      <p:sp>
        <p:nvSpPr>
          <p:cNvPr id="9" name="Zástupný symbol pro číslo snímku 6"/>
          <p:cNvSpPr>
            <a:spLocks noGrp="1"/>
          </p:cNvSpPr>
          <p:nvPr>
            <p:ph type="sldNum" sz="quarter" idx="12"/>
          </p:nvPr>
        </p:nvSpPr>
        <p:spPr/>
        <p:txBody>
          <a:bodyPr/>
          <a:lstStyle>
            <a:lvl1pPr>
              <a:defRPr/>
            </a:lvl1pPr>
          </a:lstStyle>
          <a:p>
            <a:pPr>
              <a:defRPr/>
            </a:pPr>
            <a:fld id="{86911665-E2B4-454C-A100-97445FE6571C}" type="slidenum">
              <a:rPr lang="cs-CZ" altLang="cs-CZ"/>
              <a:pPr>
                <a:defRPr/>
              </a:pPr>
              <a:t>‹#›</a:t>
            </a:fld>
            <a:endParaRPr lang="cs-CZ" alt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5" name="Obdélník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bdélník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bdélník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lang="cs-CZ"/>
              <a:t>Klepnutím lze upravit styl předlohy nadpisů.</a:t>
            </a:r>
            <a:endParaRPr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cs-CZ"/>
              <a:t>Klepnutím lze upravit styly předlohy textu.</a:t>
            </a:r>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cs-CZ" noProof="0"/>
              <a:t>Klepnutím na ikonu přidáte obrázek.</a:t>
            </a:r>
            <a:endParaRPr lang="en-US" noProof="0" dirty="0"/>
          </a:p>
        </p:txBody>
      </p:sp>
      <p:sp>
        <p:nvSpPr>
          <p:cNvPr id="8" name="Zástupný symbol pro datum 4"/>
          <p:cNvSpPr>
            <a:spLocks noGrp="1"/>
          </p:cNvSpPr>
          <p:nvPr>
            <p:ph type="dt" sz="half" idx="10"/>
          </p:nvPr>
        </p:nvSpPr>
        <p:spPr/>
        <p:txBody>
          <a:bodyPr/>
          <a:lstStyle>
            <a:lvl1pPr>
              <a:defRPr/>
            </a:lvl1pPr>
          </a:lstStyle>
          <a:p>
            <a:pPr>
              <a:defRPr/>
            </a:pPr>
            <a:fld id="{7612E6C6-D993-4B38-9DFB-4108C7256CCC}" type="datetimeFigureOut">
              <a:rPr lang="cs-CZ"/>
              <a:pPr>
                <a:defRPr/>
              </a:pPr>
              <a:t>12.05.2021</a:t>
            </a:fld>
            <a:endParaRPr lang="cs-CZ"/>
          </a:p>
        </p:txBody>
      </p:sp>
      <p:sp>
        <p:nvSpPr>
          <p:cNvPr id="9" name="Zástupný symbol pro zápatí 5"/>
          <p:cNvSpPr>
            <a:spLocks noGrp="1"/>
          </p:cNvSpPr>
          <p:nvPr>
            <p:ph type="ftr" sz="quarter" idx="11"/>
          </p:nvPr>
        </p:nvSpPr>
        <p:spPr>
          <a:xfrm>
            <a:off x="914400" y="6172200"/>
            <a:ext cx="3886200" cy="457200"/>
          </a:xfrm>
        </p:spPr>
        <p:txBody>
          <a:bodyPr/>
          <a:lstStyle>
            <a:lvl1pPr>
              <a:defRPr/>
            </a:lvl1pPr>
          </a:lstStyle>
          <a:p>
            <a:pPr>
              <a:defRPr/>
            </a:pPr>
            <a:endParaRPr lang="cs-CZ"/>
          </a:p>
        </p:txBody>
      </p:sp>
      <p:sp>
        <p:nvSpPr>
          <p:cNvPr id="10" name="Zástupný symbol pro číslo snímku 6"/>
          <p:cNvSpPr>
            <a:spLocks noGrp="1"/>
          </p:cNvSpPr>
          <p:nvPr>
            <p:ph type="sldNum" sz="quarter" idx="12"/>
          </p:nvPr>
        </p:nvSpPr>
        <p:spPr>
          <a:xfrm>
            <a:off x="146050" y="6208713"/>
            <a:ext cx="457200" cy="457200"/>
          </a:xfrm>
        </p:spPr>
        <p:txBody>
          <a:bodyPr/>
          <a:lstStyle>
            <a:lvl1pPr>
              <a:defRPr/>
            </a:lvl1pPr>
          </a:lstStyle>
          <a:p>
            <a:pPr>
              <a:defRPr/>
            </a:pPr>
            <a:fld id="{F3C3A514-C542-4F4B-ADE6-64171B346ACA}" type="slidenum">
              <a:rPr lang="cs-CZ" altLang="cs-CZ"/>
              <a:pPr>
                <a:defRPr/>
              </a:pPr>
              <a:t>‹#›</a:t>
            </a:fld>
            <a:endParaRPr lang="cs-CZ" alt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8" name="Zaoblený obdélník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Zástupný symbol pro nadpis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cs-CZ" altLang="cs-CZ"/>
              <a:t>Klepnutím lze upravit styl předlohy nadpisů.</a:t>
            </a:r>
            <a:endParaRPr lang="en-US" altLang="cs-CZ"/>
          </a:p>
        </p:txBody>
      </p:sp>
      <p:sp>
        <p:nvSpPr>
          <p:cNvPr id="1029" name="Zástupný symbol pro text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D2644800-7521-418D-952A-D01F6900A27A}" type="datetimeFigureOut">
              <a:rPr lang="cs-CZ"/>
              <a:pPr>
                <a:defRPr/>
              </a:pPr>
              <a:t>12.05.2021</a:t>
            </a:fld>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cs-CZ"/>
          </a:p>
        </p:txBody>
      </p:sp>
      <p:sp>
        <p:nvSpPr>
          <p:cNvPr id="23" name="Zástupný symbol pro číslo snímk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7784DDF9-A0A2-420A-8726-DE64D2D4EB8F}"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903" r:id="rId1"/>
    <p:sldLayoutId id="2147483896" r:id="rId2"/>
    <p:sldLayoutId id="2147483904" r:id="rId3"/>
    <p:sldLayoutId id="2147483897" r:id="rId4"/>
    <p:sldLayoutId id="2147483898" r:id="rId5"/>
    <p:sldLayoutId id="2147483899" r:id="rId6"/>
    <p:sldLayoutId id="2147483900" r:id="rId7"/>
    <p:sldLayoutId id="2147483905" r:id="rId8"/>
    <p:sldLayoutId id="2147483906" r:id="rId9"/>
    <p:sldLayoutId id="2147483901" r:id="rId10"/>
    <p:sldLayoutId id="214748390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odnadpis 2"/>
          <p:cNvSpPr>
            <a:spLocks noGrp="1"/>
          </p:cNvSpPr>
          <p:nvPr>
            <p:ph type="subTitle" idx="1"/>
          </p:nvPr>
        </p:nvSpPr>
        <p:spPr>
          <a:xfrm>
            <a:off x="1403648" y="3789040"/>
            <a:ext cx="6400800" cy="1600200"/>
          </a:xfrm>
        </p:spPr>
        <p:txBody>
          <a:bodyPr/>
          <a:lstStyle/>
          <a:p>
            <a:pPr eaLnBrk="1" hangingPunct="1"/>
            <a:endParaRPr lang="cs-CZ" altLang="cs-CZ" dirty="0">
              <a:latin typeface="Calibri" pitchFamily="34" charset="0"/>
              <a:cs typeface="Calibri" pitchFamily="34" charset="0"/>
            </a:endParaRPr>
          </a:p>
          <a:p>
            <a:pPr eaLnBrk="1" hangingPunct="1"/>
            <a:r>
              <a:rPr lang="cs-CZ" altLang="cs-CZ" sz="3200" dirty="0">
                <a:latin typeface="Calibri" pitchFamily="34" charset="0"/>
                <a:cs typeface="Calibri" pitchFamily="34" charset="0"/>
              </a:rPr>
              <a:t>Miroslav Frýdek</a:t>
            </a:r>
          </a:p>
          <a:p>
            <a:pPr eaLnBrk="1" hangingPunct="1"/>
            <a:r>
              <a:rPr lang="cs-CZ" altLang="cs-CZ" sz="3200" dirty="0">
                <a:latin typeface="Calibri" pitchFamily="34" charset="0"/>
                <a:cs typeface="Calibri" pitchFamily="34" charset="0"/>
              </a:rPr>
              <a:t>©</a:t>
            </a:r>
            <a:endParaRPr lang="cs-CZ" altLang="cs-CZ" dirty="0">
              <a:latin typeface="Calibri" pitchFamily="34" charset="0"/>
              <a:cs typeface="Calibri" pitchFamily="34" charset="0"/>
            </a:endParaRPr>
          </a:p>
        </p:txBody>
      </p:sp>
      <p:sp>
        <p:nvSpPr>
          <p:cNvPr id="7171" name="Nadpis 1"/>
          <p:cNvSpPr>
            <a:spLocks noGrp="1"/>
          </p:cNvSpPr>
          <p:nvPr>
            <p:ph type="ctrTitle"/>
          </p:nvPr>
        </p:nvSpPr>
        <p:spPr>
          <a:xfrm>
            <a:off x="395536" y="1772816"/>
            <a:ext cx="8229600" cy="1470025"/>
          </a:xfrm>
        </p:spPr>
        <p:txBody>
          <a:bodyPr/>
          <a:lstStyle/>
          <a:p>
            <a:pPr eaLnBrk="1" hangingPunct="1"/>
            <a:r>
              <a:rPr lang="cs-CZ" altLang="cs-CZ" sz="4400" dirty="0">
                <a:latin typeface="Calibri" pitchFamily="34" charset="0"/>
                <a:cs typeface="Calibri" pitchFamily="34" charset="0"/>
              </a:rPr>
              <a:t>Isidor: </a:t>
            </a:r>
            <a:r>
              <a:rPr lang="cs-CZ" altLang="cs-CZ" sz="4400" dirty="0" err="1">
                <a:latin typeface="Calibri" pitchFamily="34" charset="0"/>
                <a:cs typeface="Calibri" pitchFamily="34" charset="0"/>
              </a:rPr>
              <a:t>Etymologiae</a:t>
            </a:r>
            <a:r>
              <a:rPr lang="cs-CZ" altLang="cs-CZ" sz="4400" dirty="0">
                <a:latin typeface="Calibri" pitchFamily="34" charset="0"/>
                <a:cs typeface="Calibri" pitchFamily="34" charset="0"/>
              </a:rPr>
              <a:t> V, kap. 1 – 27 </a:t>
            </a:r>
            <a:br>
              <a:rPr lang="cs-CZ" altLang="cs-CZ" sz="4400" dirty="0">
                <a:latin typeface="Calibri" pitchFamily="34" charset="0"/>
                <a:cs typeface="Calibri" pitchFamily="34" charset="0"/>
              </a:rPr>
            </a:br>
            <a:endParaRPr lang="cs-CZ" altLang="cs-CZ" sz="4400" dirty="0">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pPr algn="ctr"/>
            <a:r>
              <a:rPr lang="cs-CZ" altLang="cs-CZ" b="1" dirty="0">
                <a:solidFill>
                  <a:srgbClr val="FF0000"/>
                </a:solidFill>
                <a:latin typeface="Calibri" pitchFamily="34" charset="0"/>
                <a:cs typeface="Calibri" pitchFamily="34" charset="0"/>
              </a:rPr>
              <a:t>Víra v Prozřetelnost </a:t>
            </a:r>
            <a:endParaRPr lang="cs-CZ" dirty="0"/>
          </a:p>
        </p:txBody>
      </p:sp>
      <p:sp>
        <p:nvSpPr>
          <p:cNvPr id="3" name="Zástupný symbol pro obsah 2"/>
          <p:cNvSpPr>
            <a:spLocks noGrp="1"/>
          </p:cNvSpPr>
          <p:nvPr>
            <p:ph idx="1"/>
          </p:nvPr>
        </p:nvSpPr>
        <p:spPr>
          <a:xfrm>
            <a:off x="457200" y="1268760"/>
            <a:ext cx="8229600" cy="5256584"/>
          </a:xfrm>
        </p:spPr>
        <p:txBody>
          <a:bodyPr/>
          <a:lstStyle/>
          <a:p>
            <a:r>
              <a:rPr lang="cs-CZ" sz="3200" dirty="0">
                <a:latin typeface="Calibri" pitchFamily="34" charset="0"/>
                <a:cs typeface="Calibri" pitchFamily="34" charset="0"/>
              </a:rPr>
              <a:t>v očích křesťanských autorů je Bůh, který svou Prozřetelností řídí všechno dění, hlavím hybatelem dějin</a:t>
            </a:r>
          </a:p>
          <a:p>
            <a:r>
              <a:rPr lang="cs-CZ" sz="3200" dirty="0">
                <a:latin typeface="Calibri" pitchFamily="34" charset="0"/>
                <a:cs typeface="Calibri" pitchFamily="34" charset="0"/>
              </a:rPr>
              <a:t>víra v boží Prozřetelnost se v kronikách projevuje třemi způsoby: </a:t>
            </a:r>
          </a:p>
          <a:p>
            <a:pPr lvl="1"/>
            <a:r>
              <a:rPr lang="cs-CZ" sz="3200" dirty="0">
                <a:latin typeface="Calibri" pitchFamily="34" charset="0"/>
                <a:cs typeface="Calibri" pitchFamily="34" charset="0"/>
              </a:rPr>
              <a:t>povědomí o tom, že dějiny se odehrávají podle předem daného pořádku či plánu</a:t>
            </a:r>
          </a:p>
          <a:p>
            <a:pPr lvl="1"/>
            <a:r>
              <a:rPr lang="cs-CZ" sz="3200" dirty="0">
                <a:latin typeface="Calibri" pitchFamily="34" charset="0"/>
                <a:cs typeface="Calibri" pitchFamily="34" charset="0"/>
              </a:rPr>
              <a:t>jednotlivé historické události jsou nástroje Boží spravedlnosti</a:t>
            </a:r>
          </a:p>
          <a:p>
            <a:pPr lvl="1"/>
            <a:r>
              <a:rPr lang="cs-CZ" sz="3200" dirty="0">
                <a:latin typeface="Calibri" pitchFamily="34" charset="0"/>
                <a:cs typeface="Calibri" pitchFamily="34" charset="0"/>
              </a:rPr>
              <a:t>zázraky jsou běžnou součástí dějin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04664"/>
            <a:ext cx="8640960" cy="6192688"/>
          </a:xfrm>
        </p:spPr>
        <p:txBody>
          <a:bodyPr/>
          <a:lstStyle/>
          <a:p>
            <a:pPr algn="ctr">
              <a:buNone/>
            </a:pPr>
            <a:endParaRPr lang="cs-CZ" dirty="0"/>
          </a:p>
          <a:p>
            <a:pPr algn="ctr">
              <a:buNone/>
            </a:pPr>
            <a:r>
              <a:rPr lang="cs-CZ" dirty="0"/>
              <a:t>kladná událost + dobrý člověk = odměna od Boha</a:t>
            </a:r>
          </a:p>
          <a:p>
            <a:pPr algn="ctr">
              <a:buNone/>
            </a:pPr>
            <a:endParaRPr lang="cs-CZ" dirty="0"/>
          </a:p>
          <a:p>
            <a:pPr algn="ctr">
              <a:buNone/>
            </a:pPr>
            <a:r>
              <a:rPr lang="cs-CZ" dirty="0"/>
              <a:t>záporná událost + špatný člověk = trest Boží</a:t>
            </a:r>
          </a:p>
          <a:p>
            <a:pPr algn="ctr">
              <a:buNone/>
            </a:pPr>
            <a:endParaRPr lang="cs-CZ" dirty="0"/>
          </a:p>
          <a:p>
            <a:pPr algn="ctr">
              <a:buNone/>
            </a:pPr>
            <a:r>
              <a:rPr lang="cs-CZ" dirty="0"/>
              <a:t>záporná událost + dobrý člověk = zkouška víry</a:t>
            </a:r>
          </a:p>
          <a:p>
            <a:pPr algn="ctr">
              <a:buNone/>
            </a:pPr>
            <a:endParaRPr lang="cs-CZ" dirty="0"/>
          </a:p>
          <a:p>
            <a:pPr algn="ctr">
              <a:buNone/>
            </a:pPr>
            <a:r>
              <a:rPr lang="cs-CZ" dirty="0"/>
              <a:t>kladná událost + zlý člověk = nástroj Božího hněvu nebo „neznalost“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827584" y="3933056"/>
            <a:ext cx="7772400" cy="1143000"/>
          </a:xfrm>
        </p:spPr>
        <p:txBody>
          <a:bodyPr>
            <a:normAutofit fontScale="90000"/>
          </a:bodyPr>
          <a:lstStyle/>
          <a:p>
            <a:pPr algn="ctr" eaLnBrk="1" fontAlgn="auto" hangingPunct="1">
              <a:spcAft>
                <a:spcPts val="0"/>
              </a:spcAft>
              <a:defRPr/>
            </a:pPr>
            <a:r>
              <a:rPr lang="cs-CZ" sz="4400" b="1" dirty="0">
                <a:solidFill>
                  <a:srgbClr val="FF0000"/>
                </a:solidFill>
                <a:effectLst>
                  <a:outerShdw blurRad="38100" dist="38100" dir="2700000" algn="tl">
                    <a:srgbClr val="C0C0C0"/>
                  </a:outerShdw>
                </a:effectLst>
                <a:latin typeface="Calibri" pitchFamily="34" charset="0"/>
                <a:cs typeface="Calibri" pitchFamily="34" charset="0"/>
              </a:rPr>
              <a:t>Co Isidor a jeho dílo</a:t>
            </a:r>
            <a:br>
              <a:rPr lang="cs-CZ" sz="4400" b="1" dirty="0">
                <a:solidFill>
                  <a:srgbClr val="FF0000"/>
                </a:solidFill>
                <a:effectLst>
                  <a:outerShdw blurRad="38100" dist="38100" dir="2700000" algn="tl">
                    <a:srgbClr val="C0C0C0"/>
                  </a:outerShdw>
                </a:effectLst>
                <a:latin typeface="Calibri" pitchFamily="34" charset="0"/>
                <a:cs typeface="Calibri" pitchFamily="34" charset="0"/>
              </a:rPr>
            </a:br>
            <a:br>
              <a:rPr lang="cs-CZ" sz="4400" b="1" dirty="0">
                <a:solidFill>
                  <a:srgbClr val="FF0000"/>
                </a:solidFill>
                <a:effectLst>
                  <a:outerShdw blurRad="38100" dist="38100" dir="2700000" algn="tl">
                    <a:srgbClr val="C0C0C0"/>
                  </a:outerShdw>
                </a:effectLst>
                <a:latin typeface="Calibri" pitchFamily="34" charset="0"/>
                <a:cs typeface="Calibri" pitchFamily="34" charset="0"/>
              </a:rPr>
            </a:br>
            <a:r>
              <a:rPr lang="cs-CZ" sz="10700" b="1" dirty="0">
                <a:solidFill>
                  <a:srgbClr val="FF0000"/>
                </a:solidFill>
                <a:effectLst>
                  <a:outerShdw blurRad="38100" dist="38100" dir="2700000" algn="tl">
                    <a:srgbClr val="C0C0C0"/>
                  </a:outerShdw>
                </a:effectLst>
                <a:latin typeface="Calibri" pitchFamily="34" charset="0"/>
                <a:cs typeface="Calibri" pitchFamily="34" charset="0"/>
              </a:rPr>
              <a:t>?</a:t>
            </a:r>
            <a:endParaRPr lang="cs-CZ" sz="4400" b="1" dirty="0">
              <a:solidFill>
                <a:srgbClr val="FF0000"/>
              </a:solidFill>
              <a:effectLst>
                <a:outerShdw blurRad="38100" dist="38100" dir="2700000" algn="tl">
                  <a:srgbClr val="C0C0C0"/>
                </a:outerShdw>
              </a:effectLst>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normAutofit/>
          </a:bodyPr>
          <a:lstStyle/>
          <a:p>
            <a:pPr algn="ctr" eaLnBrk="1" fontAlgn="auto" hangingPunct="1">
              <a:spcAft>
                <a:spcPts val="0"/>
              </a:spcAft>
              <a:defRPr/>
            </a:pPr>
            <a:r>
              <a:rPr lang="cs-CZ" b="1" dirty="0">
                <a:solidFill>
                  <a:srgbClr val="FF0000"/>
                </a:solidFill>
                <a:effectLst>
                  <a:outerShdw blurRad="38100" dist="38100" dir="2700000" algn="tl">
                    <a:srgbClr val="C0C0C0"/>
                  </a:outerShdw>
                </a:effectLst>
                <a:latin typeface="Calibri" pitchFamily="34" charset="0"/>
                <a:cs typeface="Calibri" pitchFamily="34" charset="0"/>
              </a:rPr>
              <a:t>Otázky </a:t>
            </a:r>
          </a:p>
        </p:txBody>
      </p:sp>
      <p:sp>
        <p:nvSpPr>
          <p:cNvPr id="274435" name="Rectangle 3"/>
          <p:cNvSpPr>
            <a:spLocks noGrp="1" noChangeArrowheads="1"/>
          </p:cNvSpPr>
          <p:nvPr>
            <p:ph type="body" idx="4294967295"/>
          </p:nvPr>
        </p:nvSpPr>
        <p:spPr>
          <a:xfrm>
            <a:off x="755650" y="1357313"/>
            <a:ext cx="7993063" cy="5105400"/>
          </a:xfrm>
        </p:spPr>
        <p:txBody>
          <a:bodyPr>
            <a:normAutofit/>
          </a:bodyPr>
          <a:lstStyle/>
          <a:p>
            <a:pPr marL="274320" indent="-274320" eaLnBrk="1" fontAlgn="auto" hangingPunct="1">
              <a:spcBef>
                <a:spcPts val="580"/>
              </a:spcBef>
              <a:spcAft>
                <a:spcPts val="0"/>
              </a:spcAft>
              <a:buFont typeface="Wingdings 2"/>
              <a:buChar char=""/>
              <a:defRPr/>
            </a:pPr>
            <a:endParaRPr lang="cs-CZ" sz="3200"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endParaRPr lang="cs-CZ" sz="3200"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r>
              <a:rPr lang="cs-CZ" sz="3200" dirty="0">
                <a:latin typeface="Calibri" pitchFamily="34" charset="0"/>
                <a:cs typeface="Calibri" pitchFamily="34" charset="0"/>
              </a:rPr>
              <a:t>V. kniha Isidorových Etymologií – De </a:t>
            </a:r>
            <a:r>
              <a:rPr lang="cs-CZ" sz="3200" dirty="0" err="1">
                <a:latin typeface="Calibri" pitchFamily="34" charset="0"/>
                <a:cs typeface="Calibri" pitchFamily="34" charset="0"/>
              </a:rPr>
              <a:t>legibus</a:t>
            </a:r>
            <a:r>
              <a:rPr lang="cs-CZ" sz="3200" dirty="0">
                <a:latin typeface="Calibri" pitchFamily="34" charset="0"/>
                <a:cs typeface="Calibri" pitchFamily="34" charset="0"/>
              </a:rPr>
              <a:t> </a:t>
            </a:r>
            <a:r>
              <a:rPr lang="cs-CZ" sz="3200" dirty="0" err="1">
                <a:latin typeface="Calibri" pitchFamily="34" charset="0"/>
                <a:cs typeface="Calibri" pitchFamily="34" charset="0"/>
              </a:rPr>
              <a:t>et</a:t>
            </a:r>
            <a:r>
              <a:rPr lang="cs-CZ" sz="3200" dirty="0">
                <a:latin typeface="Calibri" pitchFamily="34" charset="0"/>
                <a:cs typeface="Calibri" pitchFamily="34" charset="0"/>
              </a:rPr>
              <a:t> </a:t>
            </a:r>
            <a:r>
              <a:rPr lang="cs-CZ" sz="3200" dirty="0" err="1">
                <a:latin typeface="Calibri" pitchFamily="34" charset="0"/>
                <a:cs typeface="Calibri" pitchFamily="34" charset="0"/>
              </a:rPr>
              <a:t>temporibus</a:t>
            </a:r>
            <a:r>
              <a:rPr lang="cs-CZ" sz="3200" dirty="0">
                <a:latin typeface="Calibri" pitchFamily="34" charset="0"/>
                <a:cs typeface="Calibri" pitchFamily="34" charset="0"/>
              </a:rPr>
              <a:t> – jaké zákony Isidor myslí? </a:t>
            </a:r>
          </a:p>
          <a:p>
            <a:pPr marL="274320" indent="-274320" eaLnBrk="1" fontAlgn="auto" hangingPunct="1">
              <a:spcBef>
                <a:spcPts val="580"/>
              </a:spcBef>
              <a:spcAft>
                <a:spcPts val="0"/>
              </a:spcAft>
              <a:buFont typeface="Wingdings 2"/>
              <a:buChar char=""/>
              <a:defRPr/>
            </a:pPr>
            <a:endParaRPr lang="cs-CZ" sz="3200"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r>
              <a:rPr lang="cs-CZ" sz="3200" dirty="0">
                <a:latin typeface="Calibri" pitchFamily="34" charset="0"/>
                <a:cs typeface="Calibri" pitchFamily="34" charset="0"/>
              </a:rPr>
              <a:t>Co je to právo? </a:t>
            </a:r>
          </a:p>
          <a:p>
            <a:pPr marL="274320" indent="-274320" eaLnBrk="1" fontAlgn="auto" hangingPunct="1">
              <a:spcBef>
                <a:spcPts val="580"/>
              </a:spcBef>
              <a:spcAft>
                <a:spcPts val="0"/>
              </a:spcAft>
              <a:buFont typeface="Wingdings 2"/>
              <a:buChar char=""/>
              <a:defRPr/>
            </a:pPr>
            <a:endParaRPr lang="cs-CZ" sz="3200"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r>
              <a:rPr lang="cs-CZ" sz="3200" dirty="0">
                <a:latin typeface="Calibri" pitchFamily="34" charset="0"/>
                <a:cs typeface="Calibri" pitchFamily="34" charset="0"/>
              </a:rPr>
              <a:t>Etymologie jako metoda </a:t>
            </a:r>
          </a:p>
          <a:p>
            <a:pPr marL="274320" indent="-274320" eaLnBrk="1" fontAlgn="auto" hangingPunct="1">
              <a:spcBef>
                <a:spcPts val="580"/>
              </a:spcBef>
              <a:spcAft>
                <a:spcPts val="0"/>
              </a:spcAft>
              <a:buFont typeface="Wingdings 2"/>
              <a:buChar char=""/>
              <a:defRPr/>
            </a:pPr>
            <a:endParaRPr lang="cs-CZ" sz="3200"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endParaRPr lang="cs-CZ" sz="3200" i="1"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endParaRPr lang="cs-CZ" sz="3200" i="1"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endParaRPr lang="cs-CZ" sz="3200" dirty="0">
              <a:latin typeface="Calibri" pitchFamily="34" charset="0"/>
              <a:cs typeface="Calibri" pitchFamily="34" charset="0"/>
            </a:endParaRPr>
          </a:p>
          <a:p>
            <a:pPr marL="812800" indent="-812800" eaLnBrk="1" fontAlgn="auto" hangingPunct="1">
              <a:spcBef>
                <a:spcPts val="580"/>
              </a:spcBef>
              <a:spcAft>
                <a:spcPts val="0"/>
              </a:spcAft>
              <a:buFont typeface="Wingdings" pitchFamily="2" charset="2"/>
              <a:buNone/>
              <a:defRPr/>
            </a:pPr>
            <a:endParaRPr lang="cs-CZ" sz="3200" dirty="0">
              <a:effectLst>
                <a:outerShdw blurRad="38100" dist="38100" dir="2700000" algn="tl">
                  <a:srgbClr val="C0C0C0"/>
                </a:outerShdw>
              </a:effectLst>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Výsledek obrázku pro mapa &amp;rcaron;ímského imperia"/>
          <p:cNvPicPr>
            <a:picLocks noChangeAspect="1" noChangeArrowheads="1"/>
          </p:cNvPicPr>
          <p:nvPr/>
        </p:nvPicPr>
        <p:blipFill>
          <a:blip r:embed="rId2" cstate="print"/>
          <a:srcRect/>
          <a:stretch>
            <a:fillRect/>
          </a:stretch>
        </p:blipFill>
        <p:spPr bwMode="auto">
          <a:xfrm>
            <a:off x="1331913" y="1341438"/>
            <a:ext cx="6834187" cy="5170487"/>
          </a:xfrm>
          <a:prstGeom prst="rect">
            <a:avLst/>
          </a:prstGeom>
          <a:noFill/>
          <a:ln w="9525">
            <a:noFill/>
            <a:miter lim="800000"/>
            <a:headEnd/>
            <a:tailEnd/>
          </a:ln>
        </p:spPr>
      </p:pic>
      <p:sp>
        <p:nvSpPr>
          <p:cNvPr id="8" name="Nadpis 1"/>
          <p:cNvSpPr>
            <a:spLocks noGrp="1"/>
          </p:cNvSpPr>
          <p:nvPr>
            <p:ph type="title"/>
          </p:nvPr>
        </p:nvSpPr>
        <p:spPr>
          <a:xfrm>
            <a:off x="827088" y="260350"/>
            <a:ext cx="7491412" cy="1143000"/>
          </a:xfrm>
        </p:spPr>
        <p:txBody>
          <a:bodyPr>
            <a:normAutofit/>
          </a:bodyPr>
          <a:lstStyle/>
          <a:p>
            <a:pPr algn="ctr" eaLnBrk="1" fontAlgn="auto" hangingPunct="1">
              <a:spcAft>
                <a:spcPts val="0"/>
              </a:spcAft>
              <a:defRPr/>
            </a:pPr>
            <a:r>
              <a:rPr lang="cs-CZ" b="1" dirty="0">
                <a:solidFill>
                  <a:srgbClr val="FF0000"/>
                </a:solidFill>
                <a:effectLst>
                  <a:outerShdw blurRad="38100" dist="38100" dir="2700000" algn="tl">
                    <a:srgbClr val="000000">
                      <a:alpha val="43137"/>
                    </a:srgbClr>
                  </a:outerShdw>
                </a:effectLst>
                <a:latin typeface="Calibri" pitchFamily="34" charset="0"/>
                <a:cs typeface="Calibri" pitchFamily="34" charset="0"/>
              </a:rPr>
              <a:t>Teritorialita práva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900113" y="260350"/>
            <a:ext cx="7491412" cy="1143000"/>
          </a:xfrm>
        </p:spPr>
        <p:txBody>
          <a:bodyPr>
            <a:normAutofit/>
          </a:bodyPr>
          <a:lstStyle/>
          <a:p>
            <a:pPr algn="ctr" eaLnBrk="1" fontAlgn="auto" hangingPunct="1">
              <a:spcAft>
                <a:spcPts val="0"/>
              </a:spcAft>
              <a:defRPr/>
            </a:pPr>
            <a:r>
              <a:rPr lang="cs-CZ" b="1" dirty="0">
                <a:solidFill>
                  <a:srgbClr val="FF0000"/>
                </a:solidFill>
                <a:effectLst>
                  <a:outerShdw blurRad="38100" dist="38100" dir="2700000" algn="tl">
                    <a:srgbClr val="000000">
                      <a:alpha val="43137"/>
                    </a:srgbClr>
                  </a:outerShdw>
                </a:effectLst>
                <a:latin typeface="Calibri" pitchFamily="34" charset="0"/>
                <a:cs typeface="Calibri" pitchFamily="34" charset="0"/>
              </a:rPr>
              <a:t>Personalita práva</a:t>
            </a:r>
          </a:p>
        </p:txBody>
      </p:sp>
      <p:pic>
        <p:nvPicPr>
          <p:cNvPr id="31747" name="Picture 2" descr="Výsledek obrázku pro &amp;rcaron;íman"/>
          <p:cNvPicPr>
            <a:picLocks noChangeAspect="1" noChangeArrowheads="1"/>
          </p:cNvPicPr>
          <p:nvPr/>
        </p:nvPicPr>
        <p:blipFill>
          <a:blip r:embed="rId2" cstate="print"/>
          <a:srcRect/>
          <a:stretch>
            <a:fillRect/>
          </a:stretch>
        </p:blipFill>
        <p:spPr bwMode="auto">
          <a:xfrm>
            <a:off x="971550" y="1484313"/>
            <a:ext cx="2447925" cy="4468812"/>
          </a:xfrm>
          <a:prstGeom prst="rect">
            <a:avLst/>
          </a:prstGeom>
          <a:noFill/>
          <a:ln w="9525">
            <a:noFill/>
            <a:miter lim="800000"/>
            <a:headEnd/>
            <a:tailEnd/>
          </a:ln>
        </p:spPr>
      </p:pic>
      <p:sp>
        <p:nvSpPr>
          <p:cNvPr id="31748" name="AutoShape 4" descr="Výsledek obrázku pro obelix"/>
          <p:cNvSpPr>
            <a:spLocks noChangeAspect="1" noChangeArrowheads="1"/>
          </p:cNvSpPr>
          <p:nvPr/>
        </p:nvSpPr>
        <p:spPr bwMode="auto">
          <a:xfrm>
            <a:off x="155575" y="-1957388"/>
            <a:ext cx="3162300" cy="4086226"/>
          </a:xfrm>
          <a:prstGeom prst="rect">
            <a:avLst/>
          </a:prstGeom>
          <a:noFill/>
          <a:ln w="9525">
            <a:noFill/>
            <a:miter lim="800000"/>
            <a:headEnd/>
            <a:tailEnd/>
          </a:ln>
        </p:spPr>
        <p:txBody>
          <a:bodyPr/>
          <a:lstStyle/>
          <a:p>
            <a:pPr eaLnBrk="1" hangingPunct="1"/>
            <a:endParaRPr lang="cs-CZ" altLang="cs-CZ">
              <a:latin typeface="Perpetua" pitchFamily="18" charset="0"/>
            </a:endParaRPr>
          </a:p>
        </p:txBody>
      </p:sp>
      <p:sp>
        <p:nvSpPr>
          <p:cNvPr id="31749" name="AutoShape 6" descr="Výsledek obrázku pro obelix"/>
          <p:cNvSpPr>
            <a:spLocks noChangeAspect="1" noChangeArrowheads="1"/>
          </p:cNvSpPr>
          <p:nvPr/>
        </p:nvSpPr>
        <p:spPr bwMode="auto">
          <a:xfrm>
            <a:off x="155575" y="-1957388"/>
            <a:ext cx="3162300" cy="4086226"/>
          </a:xfrm>
          <a:prstGeom prst="rect">
            <a:avLst/>
          </a:prstGeom>
          <a:noFill/>
          <a:ln w="9525">
            <a:noFill/>
            <a:miter lim="800000"/>
            <a:headEnd/>
            <a:tailEnd/>
          </a:ln>
        </p:spPr>
        <p:txBody>
          <a:bodyPr/>
          <a:lstStyle/>
          <a:p>
            <a:pPr eaLnBrk="1" hangingPunct="1"/>
            <a:endParaRPr lang="cs-CZ" altLang="cs-CZ">
              <a:latin typeface="Perpetua" pitchFamily="18" charset="0"/>
            </a:endParaRPr>
          </a:p>
        </p:txBody>
      </p:sp>
      <p:pic>
        <p:nvPicPr>
          <p:cNvPr id="31750" name="Picture 8" descr="Výsledek obrázku pro obelix"/>
          <p:cNvPicPr>
            <a:picLocks noChangeAspect="1" noChangeArrowheads="1"/>
          </p:cNvPicPr>
          <p:nvPr/>
        </p:nvPicPr>
        <p:blipFill>
          <a:blip r:embed="rId3" cstate="print"/>
          <a:srcRect/>
          <a:stretch>
            <a:fillRect/>
          </a:stretch>
        </p:blipFill>
        <p:spPr bwMode="auto">
          <a:xfrm>
            <a:off x="3492500" y="1844675"/>
            <a:ext cx="2898775" cy="3743325"/>
          </a:xfrm>
          <a:prstGeom prst="rect">
            <a:avLst/>
          </a:prstGeom>
          <a:noFill/>
          <a:ln w="9525">
            <a:noFill/>
            <a:miter lim="800000"/>
            <a:headEnd/>
            <a:tailEnd/>
          </a:ln>
        </p:spPr>
      </p:pic>
      <p:pic>
        <p:nvPicPr>
          <p:cNvPr id="31751" name="Picture 10" descr="Výsledek obrázku pro attila"/>
          <p:cNvPicPr>
            <a:picLocks noChangeAspect="1" noChangeArrowheads="1"/>
          </p:cNvPicPr>
          <p:nvPr/>
        </p:nvPicPr>
        <p:blipFill>
          <a:blip r:embed="rId4" cstate="print"/>
          <a:srcRect/>
          <a:stretch>
            <a:fillRect/>
          </a:stretch>
        </p:blipFill>
        <p:spPr bwMode="auto">
          <a:xfrm>
            <a:off x="6804025" y="2276475"/>
            <a:ext cx="2095500" cy="26955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Výsledek obrázku pro st&amp;ecaron;hování národ&amp;uring; mapa"/>
          <p:cNvPicPr>
            <a:picLocks noChangeAspect="1" noChangeArrowheads="1"/>
          </p:cNvPicPr>
          <p:nvPr/>
        </p:nvPicPr>
        <p:blipFill>
          <a:blip r:embed="rId2" cstate="print"/>
          <a:srcRect l="17635"/>
          <a:stretch>
            <a:fillRect/>
          </a:stretch>
        </p:blipFill>
        <p:spPr bwMode="auto">
          <a:xfrm>
            <a:off x="755650" y="836613"/>
            <a:ext cx="7554913" cy="53832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sah 2"/>
          <p:cNvSpPr>
            <a:spLocks noGrp="1"/>
          </p:cNvSpPr>
          <p:nvPr>
            <p:ph idx="1"/>
          </p:nvPr>
        </p:nvSpPr>
        <p:spPr>
          <a:xfrm>
            <a:off x="468313" y="260350"/>
            <a:ext cx="8523287" cy="6597650"/>
          </a:xfrm>
        </p:spPr>
        <p:txBody>
          <a:bodyPr/>
          <a:lstStyle/>
          <a:p>
            <a:pPr eaLnBrk="1" hangingPunct="1"/>
            <a:r>
              <a:rPr lang="cs-CZ" sz="2800" b="1">
                <a:latin typeface="Calibri" pitchFamily="34" charset="0"/>
                <a:cs typeface="Calibri" pitchFamily="34" charset="0"/>
              </a:rPr>
              <a:t>Princip hospitality </a:t>
            </a:r>
            <a:r>
              <a:rPr lang="cs-CZ" sz="2800">
                <a:latin typeface="Calibri" pitchFamily="34" charset="0"/>
                <a:cs typeface="Calibri" pitchFamily="34" charset="0"/>
              </a:rPr>
              <a:t>→ „prosakování“ či usidlování Germánů na státních pozemcích v malých skupinkách; usídlení barbaři platí veřejné dávky, obdělávají přidělenou půdu a slouží jako „pohraniční vojsko“ → „Germáni vyměnili meč za pluh“. V těchto oblastech dochází k míšení galorománského a germánského obyvatelstva.</a:t>
            </a:r>
          </a:p>
          <a:p>
            <a:pPr eaLnBrk="1" hangingPunct="1"/>
            <a:endParaRPr lang="cs-CZ" sz="2800">
              <a:latin typeface="Calibri" pitchFamily="34" charset="0"/>
              <a:cs typeface="Calibri" pitchFamily="34" charset="0"/>
            </a:endParaRPr>
          </a:p>
          <a:p>
            <a:pPr eaLnBrk="1" hangingPunct="1"/>
            <a:r>
              <a:rPr lang="cs-CZ" sz="2800" b="1">
                <a:latin typeface="Calibri" pitchFamily="34" charset="0"/>
                <a:cs typeface="Calibri" pitchFamily="34" charset="0"/>
              </a:rPr>
              <a:t>Federáti (foedus) </a:t>
            </a:r>
            <a:r>
              <a:rPr lang="cs-CZ" sz="2800">
                <a:latin typeface="Calibri" pitchFamily="34" charset="0"/>
                <a:cs typeface="Calibri" pitchFamily="34" charset="0"/>
              </a:rPr>
              <a:t>→ spojenci Říma, kteří přišli na území Říma jako pozvaní spojenci v uzavřených svazcích. </a:t>
            </a:r>
          </a:p>
          <a:p>
            <a:pPr eaLnBrk="1" hangingPunct="1"/>
            <a:endParaRPr lang="cs-CZ" sz="2800">
              <a:latin typeface="Calibri" pitchFamily="34" charset="0"/>
              <a:cs typeface="Calibri" pitchFamily="34" charset="0"/>
            </a:endParaRPr>
          </a:p>
          <a:p>
            <a:pPr eaLnBrk="1" hangingPunct="1"/>
            <a:r>
              <a:rPr lang="cs-CZ" sz="2800" b="1">
                <a:latin typeface="Calibri" pitchFamily="34" charset="0"/>
                <a:cs typeface="Calibri" pitchFamily="34" charset="0"/>
              </a:rPr>
              <a:t>Dobyvatelé</a:t>
            </a:r>
            <a:r>
              <a:rPr lang="cs-CZ" sz="2800">
                <a:latin typeface="Calibri" pitchFamily="34" charset="0"/>
                <a:cs typeface="Calibri" pitchFamily="34" charset="0"/>
              </a:rPr>
              <a:t> → Vizigóti, Ostrogóti, Burgunďani a Vandalové.  </a:t>
            </a:r>
          </a:p>
          <a:p>
            <a:pPr eaLnBrk="1" hangingPunct="1"/>
            <a:endParaRPr lang="cs-CZ" sz="2800">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0"/>
            <a:ext cx="7772400" cy="1143000"/>
          </a:xfrm>
        </p:spPr>
        <p:txBody>
          <a:bodyPr/>
          <a:lstStyle/>
          <a:p>
            <a:pPr algn="ctr">
              <a:defRPr/>
            </a:pPr>
            <a:r>
              <a:rPr lang="cs-CZ" b="1" dirty="0">
                <a:solidFill>
                  <a:srgbClr val="FF0000"/>
                </a:solidFill>
                <a:effectLst>
                  <a:outerShdw blurRad="38100" dist="38100" dir="2700000" algn="tl">
                    <a:srgbClr val="000000">
                      <a:alpha val="43137"/>
                    </a:srgbClr>
                  </a:outerShdw>
                </a:effectLst>
                <a:latin typeface="Calibri" pitchFamily="34" charset="0"/>
                <a:cs typeface="Calibri" pitchFamily="34" charset="0"/>
              </a:rPr>
              <a:t>PRIMÁRNÍ RECEPCE </a:t>
            </a:r>
          </a:p>
        </p:txBody>
      </p:sp>
      <p:pic>
        <p:nvPicPr>
          <p:cNvPr id="34819" name="Obrázek 5"/>
          <p:cNvPicPr>
            <a:picLocks noChangeAspect="1" noChangeArrowheads="1"/>
          </p:cNvPicPr>
          <p:nvPr/>
        </p:nvPicPr>
        <p:blipFill>
          <a:blip r:embed="rId2" cstate="print"/>
          <a:srcRect l="15752" t="25468" r="20210" b="48450"/>
          <a:stretch>
            <a:fillRect/>
          </a:stretch>
        </p:blipFill>
        <p:spPr bwMode="auto">
          <a:xfrm>
            <a:off x="323850" y="1700213"/>
            <a:ext cx="5699125" cy="4175125"/>
          </a:xfrm>
          <a:prstGeom prst="rect">
            <a:avLst/>
          </a:prstGeom>
          <a:noFill/>
          <a:ln w="9525">
            <a:noFill/>
            <a:miter lim="800000"/>
            <a:headEnd/>
            <a:tailEnd/>
          </a:ln>
        </p:spPr>
      </p:pic>
      <p:sp>
        <p:nvSpPr>
          <p:cNvPr id="34820" name="Obdélník 2"/>
          <p:cNvSpPr>
            <a:spLocks noChangeArrowheads="1"/>
          </p:cNvSpPr>
          <p:nvPr/>
        </p:nvSpPr>
        <p:spPr bwMode="auto">
          <a:xfrm>
            <a:off x="6227763" y="1341438"/>
            <a:ext cx="2736850" cy="5262562"/>
          </a:xfrm>
          <a:prstGeom prst="rect">
            <a:avLst/>
          </a:prstGeom>
          <a:noFill/>
          <a:ln w="9525">
            <a:noFill/>
            <a:miter lim="800000"/>
            <a:headEnd/>
            <a:tailEnd/>
          </a:ln>
        </p:spPr>
        <p:txBody>
          <a:bodyPr>
            <a:spAutoFit/>
          </a:bodyPr>
          <a:lstStyle/>
          <a:p>
            <a:r>
              <a:rPr lang="cs-CZ" altLang="cs-CZ" sz="2800">
                <a:latin typeface="Calibri" pitchFamily="34" charset="0"/>
              </a:rPr>
              <a:t>To, co se skrývá v barbarských zápisech práva, po pádu Západořímské říše, je buď římské právo, nebo barbarské právo s římskoprávní příměsí – Hans Hattenhauer.</a:t>
            </a:r>
            <a:endParaRPr lang="cs-CZ" altLang="cs-CZ"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0113" y="692150"/>
            <a:ext cx="7772400" cy="1143000"/>
          </a:xfrm>
        </p:spPr>
        <p:txBody>
          <a:bodyPr/>
          <a:lstStyle/>
          <a:p>
            <a:pPr algn="ctr">
              <a:defRPr/>
            </a:pPr>
            <a:r>
              <a:rPr lang="cs-CZ" sz="3600" b="1" dirty="0">
                <a:solidFill>
                  <a:srgbClr val="FF0000"/>
                </a:solidFill>
                <a:effectLst>
                  <a:outerShdw blurRad="38100" dist="38100" dir="2700000" algn="tl">
                    <a:srgbClr val="000000">
                      <a:alpha val="43137"/>
                    </a:srgbClr>
                  </a:outerShdw>
                </a:effectLst>
                <a:latin typeface="Calibri" pitchFamily="34" charset="0"/>
                <a:cs typeface="Calibri" pitchFamily="34" charset="0"/>
              </a:rPr>
              <a:t>Barbaři a římské právo. Vulgarizace práva – tzv. vulgární právo</a:t>
            </a:r>
            <a:endParaRPr lang="cs-CZ" sz="36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5843" name="Zástupný symbol pro obsah 2"/>
          <p:cNvSpPr>
            <a:spLocks noGrp="1"/>
          </p:cNvSpPr>
          <p:nvPr>
            <p:ph idx="1"/>
          </p:nvPr>
        </p:nvSpPr>
        <p:spPr>
          <a:xfrm>
            <a:off x="250825" y="1924050"/>
            <a:ext cx="8507413" cy="4933950"/>
          </a:xfrm>
        </p:spPr>
        <p:txBody>
          <a:bodyPr/>
          <a:lstStyle/>
          <a:p>
            <a:r>
              <a:rPr lang="cs-CZ" altLang="cs-CZ" sz="2400">
                <a:latin typeface="Calibri" pitchFamily="34" charset="0"/>
                <a:cs typeface="Calibri" pitchFamily="34" charset="0"/>
              </a:rPr>
              <a:t>Jde o označení právního řádu, s kterým přišli stoupenci klasického římského práva pro jeho jednoduchost či nenáročnost. </a:t>
            </a:r>
          </a:p>
          <a:p>
            <a:endParaRPr lang="cs-CZ" altLang="cs-CZ" sz="2400">
              <a:latin typeface="Calibri" pitchFamily="34" charset="0"/>
              <a:cs typeface="Calibri" pitchFamily="34" charset="0"/>
            </a:endParaRPr>
          </a:p>
          <a:p>
            <a:r>
              <a:rPr lang="cs-CZ" altLang="cs-CZ" sz="2400">
                <a:latin typeface="Calibri" pitchFamily="34" charset="0"/>
                <a:cs typeface="Calibri" pitchFamily="34" charset="0"/>
              </a:rPr>
              <a:t> Období pozdní antiky již nemělo onu duchovní sílu a nadání klasických římských právníků a jejich jurisprudence. Nevytváří se nové teorie, myšlenky či systematika.</a:t>
            </a:r>
          </a:p>
          <a:p>
            <a:endParaRPr lang="cs-CZ" altLang="cs-CZ" sz="2400">
              <a:latin typeface="Calibri" pitchFamily="34" charset="0"/>
              <a:cs typeface="Calibri" pitchFamily="34" charset="0"/>
            </a:endParaRPr>
          </a:p>
          <a:p>
            <a:r>
              <a:rPr lang="cs-CZ" altLang="cs-CZ" sz="2400">
                <a:latin typeface="Calibri" pitchFamily="34" charset="0"/>
                <a:cs typeface="Calibri" pitchFamily="34" charset="0"/>
              </a:rPr>
              <a:t>Snaha o jednoduchost a neformálnost. Právo již nemá „ducha“ jde tady o vulgární právo nevzdělaných národů.</a:t>
            </a:r>
          </a:p>
          <a:p>
            <a:endParaRPr lang="cs-CZ" altLang="cs-CZ" sz="2400">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normAutofit/>
          </a:bodyPr>
          <a:lstStyle/>
          <a:p>
            <a:pPr algn="ctr" eaLnBrk="1" fontAlgn="auto" hangingPunct="1">
              <a:spcAft>
                <a:spcPts val="0"/>
              </a:spcAft>
              <a:defRPr/>
            </a:pPr>
            <a:r>
              <a:rPr lang="cs-CZ" b="1" dirty="0">
                <a:solidFill>
                  <a:srgbClr val="FF0000"/>
                </a:solidFill>
                <a:effectLst>
                  <a:outerShdw blurRad="38100" dist="38100" dir="2700000" algn="tl">
                    <a:srgbClr val="C0C0C0"/>
                  </a:outerShdw>
                </a:effectLst>
                <a:latin typeface="Calibri" pitchFamily="34" charset="0"/>
                <a:cs typeface="Calibri" pitchFamily="34" charset="0"/>
              </a:rPr>
              <a:t>Doba po r. 476 až 8. století</a:t>
            </a:r>
          </a:p>
        </p:txBody>
      </p:sp>
      <p:sp>
        <p:nvSpPr>
          <p:cNvPr id="274435" name="Rectangle 3"/>
          <p:cNvSpPr>
            <a:spLocks noGrp="1" noChangeArrowheads="1"/>
          </p:cNvSpPr>
          <p:nvPr>
            <p:ph type="body" idx="4294967295"/>
          </p:nvPr>
        </p:nvSpPr>
        <p:spPr>
          <a:xfrm>
            <a:off x="755650" y="1357313"/>
            <a:ext cx="7993063" cy="5311775"/>
          </a:xfrm>
        </p:spPr>
        <p:txBody>
          <a:bodyPr>
            <a:noAutofit/>
          </a:bodyPr>
          <a:lstStyle/>
          <a:p>
            <a:pPr marL="274320" indent="-274320" eaLnBrk="1" fontAlgn="auto" hangingPunct="1">
              <a:spcBef>
                <a:spcPts val="580"/>
              </a:spcBef>
              <a:spcAft>
                <a:spcPts val="0"/>
              </a:spcAft>
              <a:buFont typeface="Wingdings 2"/>
              <a:buChar char=""/>
              <a:defRPr/>
            </a:pPr>
            <a:endParaRPr lang="cs-CZ" sz="2800"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r>
              <a:rPr lang="cs-CZ" sz="2800" dirty="0">
                <a:latin typeface="Calibri" pitchFamily="34" charset="0"/>
                <a:cs typeface="Calibri" pitchFamily="34" charset="0"/>
              </a:rPr>
              <a:t>Vzniká nova mapa mediteránního světa  </a:t>
            </a:r>
          </a:p>
          <a:p>
            <a:pPr marL="274320" indent="-274320" eaLnBrk="1" fontAlgn="auto" hangingPunct="1">
              <a:spcBef>
                <a:spcPts val="580"/>
              </a:spcBef>
              <a:spcAft>
                <a:spcPts val="0"/>
              </a:spcAft>
              <a:buFont typeface="Wingdings 2"/>
              <a:buChar char=""/>
              <a:defRPr/>
            </a:pPr>
            <a:endParaRPr lang="cs-CZ" sz="2800"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r>
              <a:rPr lang="cs-CZ" sz="2800" dirty="0">
                <a:latin typeface="Calibri" pitchFamily="34" charset="0"/>
                <a:cs typeface="Calibri" pitchFamily="34" charset="0"/>
              </a:rPr>
              <a:t>Mediteránní svět byl státem, po r. 476 je místem mnoha teritorií s rodovým zřízením či se nachází v přechodovém stádiu vývoje společnosti</a:t>
            </a:r>
          </a:p>
          <a:p>
            <a:pPr marL="274320" indent="-274320" eaLnBrk="1" fontAlgn="auto" hangingPunct="1">
              <a:spcBef>
                <a:spcPts val="580"/>
              </a:spcBef>
              <a:spcAft>
                <a:spcPts val="0"/>
              </a:spcAft>
              <a:buFont typeface="Wingdings 2"/>
              <a:buChar char=""/>
              <a:defRPr/>
            </a:pPr>
            <a:endParaRPr lang="cs-CZ" sz="2800"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r>
              <a:rPr lang="cs-CZ" sz="2800" dirty="0">
                <a:latin typeface="Calibri" pitchFamily="34" charset="0"/>
                <a:cs typeface="Calibri" pitchFamily="34" charset="0"/>
              </a:rPr>
              <a:t>Každodenní otázkou pro nové vládce je otázka tradice – vlastní i územní </a:t>
            </a:r>
          </a:p>
          <a:p>
            <a:pPr marL="274320" indent="-274320" eaLnBrk="1" fontAlgn="auto" hangingPunct="1">
              <a:spcBef>
                <a:spcPts val="580"/>
              </a:spcBef>
              <a:spcAft>
                <a:spcPts val="0"/>
              </a:spcAft>
              <a:buFont typeface="Wingdings 2" pitchFamily="18" charset="2"/>
              <a:buNone/>
              <a:defRPr/>
            </a:pPr>
            <a:endParaRPr lang="cs-CZ" sz="2800"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r>
              <a:rPr lang="cs-CZ" sz="2800" dirty="0">
                <a:latin typeface="Calibri" pitchFamily="34" charset="0"/>
                <a:cs typeface="Calibri" pitchFamily="34" charset="0"/>
              </a:rPr>
              <a:t>Období sepisování </a:t>
            </a:r>
          </a:p>
          <a:p>
            <a:pPr marL="274320" indent="-274320" eaLnBrk="1" fontAlgn="auto" hangingPunct="1">
              <a:spcBef>
                <a:spcPts val="580"/>
              </a:spcBef>
              <a:spcAft>
                <a:spcPts val="0"/>
              </a:spcAft>
              <a:buFont typeface="Wingdings 2"/>
              <a:buChar char=""/>
              <a:defRPr/>
            </a:pPr>
            <a:endParaRPr lang="cs-CZ" sz="2800" i="1"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endParaRPr lang="cs-CZ" sz="2800" i="1" dirty="0">
              <a:latin typeface="Calibri" pitchFamily="34" charset="0"/>
              <a:cs typeface="Calibri" pitchFamily="34" charset="0"/>
            </a:endParaRPr>
          </a:p>
          <a:p>
            <a:pPr marL="274320" indent="-274320" eaLnBrk="1" fontAlgn="auto" hangingPunct="1">
              <a:spcBef>
                <a:spcPts val="580"/>
              </a:spcBef>
              <a:spcAft>
                <a:spcPts val="0"/>
              </a:spcAft>
              <a:buFont typeface="Wingdings 2"/>
              <a:buChar char=""/>
              <a:defRPr/>
            </a:pPr>
            <a:endParaRPr lang="cs-CZ" sz="2800" dirty="0">
              <a:latin typeface="Calibri" pitchFamily="34" charset="0"/>
              <a:cs typeface="Calibri" pitchFamily="34" charset="0"/>
            </a:endParaRPr>
          </a:p>
          <a:p>
            <a:pPr marL="812800" indent="-812800" eaLnBrk="1" fontAlgn="auto" hangingPunct="1">
              <a:spcBef>
                <a:spcPts val="580"/>
              </a:spcBef>
              <a:spcAft>
                <a:spcPts val="0"/>
              </a:spcAft>
              <a:buFont typeface="Wingdings" pitchFamily="2" charset="2"/>
              <a:buNone/>
              <a:defRPr/>
            </a:pPr>
            <a:endParaRPr lang="cs-CZ" sz="2800" dirty="0">
              <a:effectLst>
                <a:outerShdw blurRad="38100" dist="38100" dir="2700000" algn="tl">
                  <a:srgbClr val="C0C0C0"/>
                </a:outerShdw>
              </a:effectLst>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611188" y="260350"/>
            <a:ext cx="7772400" cy="1143000"/>
          </a:xfrm>
        </p:spPr>
        <p:txBody>
          <a:bodyPr/>
          <a:lstStyle/>
          <a:p>
            <a:pPr algn="ctr"/>
            <a:r>
              <a:rPr lang="cs-CZ" altLang="cs-CZ" b="1">
                <a:solidFill>
                  <a:srgbClr val="FF0000"/>
                </a:solidFill>
                <a:latin typeface="Calibri" pitchFamily="34" charset="0"/>
                <a:cs typeface="Calibri" pitchFamily="34" charset="0"/>
              </a:rPr>
              <a:t>Otázka tradice </a:t>
            </a:r>
          </a:p>
        </p:txBody>
      </p:sp>
      <p:sp>
        <p:nvSpPr>
          <p:cNvPr id="36867" name="Zástupný symbol pro obsah 2"/>
          <p:cNvSpPr>
            <a:spLocks noGrp="1"/>
          </p:cNvSpPr>
          <p:nvPr>
            <p:ph idx="1"/>
          </p:nvPr>
        </p:nvSpPr>
        <p:spPr>
          <a:xfrm>
            <a:off x="684213" y="1700213"/>
            <a:ext cx="7772400" cy="4572000"/>
          </a:xfrm>
        </p:spPr>
        <p:txBody>
          <a:bodyPr/>
          <a:lstStyle/>
          <a:p>
            <a:pPr marL="342900" lvl="1" indent="-342900">
              <a:buFont typeface="Wingdings" pitchFamily="2" charset="2"/>
              <a:buChar char="l"/>
            </a:pPr>
            <a:r>
              <a:rPr lang="cs-CZ" altLang="cs-CZ" sz="3400" b="1">
                <a:latin typeface="Calibri" pitchFamily="34" charset="0"/>
                <a:cs typeface="Calibri" pitchFamily="34" charset="0"/>
              </a:rPr>
              <a:t>Listina z Angers z konce 6. stol:</a:t>
            </a:r>
          </a:p>
          <a:p>
            <a:pPr marL="342900" lvl="1" indent="-342900">
              <a:buFont typeface="Wingdings 2" pitchFamily="18" charset="2"/>
              <a:buNone/>
            </a:pPr>
            <a:r>
              <a:rPr lang="cs-CZ" altLang="cs-CZ" sz="3400">
                <a:latin typeface="Calibri" pitchFamily="34" charset="0"/>
                <a:cs typeface="Calibri" pitchFamily="34" charset="0"/>
              </a:rPr>
              <a:t>	„</a:t>
            </a:r>
            <a:r>
              <a:rPr lang="cs-CZ" altLang="cs-CZ" sz="3400" b="1">
                <a:solidFill>
                  <a:srgbClr val="00B050"/>
                </a:solidFill>
                <a:latin typeface="Calibri" pitchFamily="34" charset="0"/>
                <a:cs typeface="Calibri" pitchFamily="34" charset="0"/>
              </a:rPr>
              <a:t>Římské právo </a:t>
            </a:r>
            <a:r>
              <a:rPr lang="cs-CZ" altLang="cs-CZ" sz="3400">
                <a:latin typeface="Calibri" pitchFamily="34" charset="0"/>
                <a:cs typeface="Calibri" pitchFamily="34" charset="0"/>
              </a:rPr>
              <a:t>a </a:t>
            </a:r>
            <a:r>
              <a:rPr lang="cs-CZ" altLang="cs-CZ" sz="3400" b="1">
                <a:solidFill>
                  <a:srgbClr val="00B0F0"/>
                </a:solidFill>
                <a:latin typeface="Calibri" pitchFamily="34" charset="0"/>
                <a:cs typeface="Calibri" pitchFamily="34" charset="0"/>
              </a:rPr>
              <a:t>stará tradice </a:t>
            </a:r>
            <a:r>
              <a:rPr lang="cs-CZ" altLang="cs-CZ" sz="3400">
                <a:latin typeface="Calibri" pitchFamily="34" charset="0"/>
                <a:cs typeface="Calibri" pitchFamily="34" charset="0"/>
              </a:rPr>
              <a:t>požadují, aby každý, kdo chce ze svého jmění podle vlastního uvážení věnovat něco pro spásu své duše, k tomu byl oprávněn a aby vše, co poskytne svatým místům a klášterům, nebylo nikdy zapomenuto, nýbrž zůstalo zákonem chráněnou věčnou památkou.“ </a:t>
            </a:r>
          </a:p>
          <a:p>
            <a:pPr>
              <a:lnSpc>
                <a:spcPct val="150000"/>
              </a:lnSpc>
            </a:pPr>
            <a:endParaRPr lang="cs-CZ" altLang="cs-CZ" sz="2800">
              <a:latin typeface="Calibri" pitchFamily="34" charset="0"/>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pPr algn="ctr"/>
            <a:r>
              <a:rPr lang="cs-CZ" altLang="cs-CZ" b="1">
                <a:solidFill>
                  <a:srgbClr val="FF0000"/>
                </a:solidFill>
                <a:latin typeface="Calibri" pitchFamily="34" charset="0"/>
                <a:cs typeface="Calibri" pitchFamily="34" charset="0"/>
              </a:rPr>
              <a:t>Dovětek listiny </a:t>
            </a:r>
          </a:p>
        </p:txBody>
      </p:sp>
      <p:sp>
        <p:nvSpPr>
          <p:cNvPr id="37891" name="Zástupný symbol pro obsah 2"/>
          <p:cNvSpPr>
            <a:spLocks noGrp="1"/>
          </p:cNvSpPr>
          <p:nvPr>
            <p:ph idx="1"/>
          </p:nvPr>
        </p:nvSpPr>
        <p:spPr>
          <a:xfrm>
            <a:off x="611188" y="1447800"/>
            <a:ext cx="8075612" cy="4860925"/>
          </a:xfrm>
        </p:spPr>
        <p:txBody>
          <a:bodyPr/>
          <a:lstStyle/>
          <a:p>
            <a:pPr marL="342900" lvl="1" indent="-342900">
              <a:buFont typeface="Wingdings" pitchFamily="2" charset="2"/>
              <a:buChar char="l"/>
            </a:pPr>
            <a:r>
              <a:rPr lang="cs-CZ" altLang="cs-CZ" sz="3200">
                <a:latin typeface="Calibri" pitchFamily="34" charset="0"/>
                <a:cs typeface="Calibri" pitchFamily="34" charset="0"/>
              </a:rPr>
              <a:t>„Kdyby snad někdo z našich dědiců postupoval proti tomuto předávacímu aktu, který jsme v dobré vůli sepsali pro odčinění našich hříchů, odporoval mu nebo hledal způsob, jak jej vyvrátit, </a:t>
            </a:r>
            <a:r>
              <a:rPr lang="cs-CZ" altLang="cs-CZ" sz="3200" b="1">
                <a:solidFill>
                  <a:srgbClr val="002060"/>
                </a:solidFill>
                <a:latin typeface="Calibri" pitchFamily="34" charset="0"/>
                <a:cs typeface="Calibri" pitchFamily="34" charset="0"/>
              </a:rPr>
              <a:t>budiž vyvržen ze společenství katolické církve</a:t>
            </a:r>
            <a:r>
              <a:rPr lang="cs-CZ" altLang="cs-CZ" sz="3200">
                <a:latin typeface="Calibri" pitchFamily="34" charset="0"/>
                <a:cs typeface="Calibri" pitchFamily="34" charset="0"/>
              </a:rPr>
              <a:t>, </a:t>
            </a:r>
            <a:r>
              <a:rPr lang="cs-CZ" altLang="cs-CZ" sz="3200" b="1">
                <a:solidFill>
                  <a:srgbClr val="FF0000"/>
                </a:solidFill>
                <a:latin typeface="Calibri" pitchFamily="34" charset="0"/>
                <a:cs typeface="Calibri" pitchFamily="34" charset="0"/>
              </a:rPr>
              <a:t>ať propadne věčnému zatracení</a:t>
            </a:r>
            <a:r>
              <a:rPr lang="cs-CZ" altLang="cs-CZ" sz="3200">
                <a:latin typeface="Calibri" pitchFamily="34" charset="0"/>
                <a:cs typeface="Calibri" pitchFamily="34" charset="0"/>
              </a:rPr>
              <a:t>, a </a:t>
            </a:r>
            <a:r>
              <a:rPr lang="cs-CZ" altLang="cs-CZ" sz="3200" b="1">
                <a:solidFill>
                  <a:srgbClr val="00B050"/>
                </a:solidFill>
                <a:latin typeface="Calibri" pitchFamily="34" charset="0"/>
                <a:cs typeface="Calibri" pitchFamily="34" charset="0"/>
              </a:rPr>
              <a:t>kromě toho </a:t>
            </a:r>
            <a:r>
              <a:rPr lang="cs-CZ" altLang="cs-CZ" sz="3200" b="1">
                <a:solidFill>
                  <a:srgbClr val="0070C0"/>
                </a:solidFill>
                <a:latin typeface="Calibri" pitchFamily="34" charset="0"/>
                <a:cs typeface="Calibri" pitchFamily="34" charset="0"/>
              </a:rPr>
              <a:t>ať zaplatí do fisku libru zlata jako pokutu</a:t>
            </a:r>
            <a:r>
              <a:rPr lang="cs-CZ" altLang="cs-CZ" sz="3200">
                <a:latin typeface="Calibri" pitchFamily="34" charset="0"/>
                <a:cs typeface="Calibri" pitchFamily="34" charset="0"/>
              </a:rPr>
              <a:t>; tento náš právní úkon nadále zůstane v platnosti, a to navždy.“</a:t>
            </a:r>
          </a:p>
          <a:p>
            <a:endParaRPr lang="cs-CZ" altLang="cs-CZ">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a:xfrm>
            <a:off x="539750" y="260350"/>
            <a:ext cx="8348663" cy="1358900"/>
          </a:xfrm>
        </p:spPr>
        <p:txBody>
          <a:bodyPr/>
          <a:lstStyle/>
          <a:p>
            <a:pPr>
              <a:lnSpc>
                <a:spcPct val="90000"/>
              </a:lnSpc>
            </a:pPr>
            <a:r>
              <a:rPr lang="cs-CZ" altLang="cs-CZ" b="1">
                <a:solidFill>
                  <a:srgbClr val="FF0000"/>
                </a:solidFill>
                <a:latin typeface="Calibri" pitchFamily="34" charset="0"/>
                <a:cs typeface="Calibri" pitchFamily="34" charset="0"/>
              </a:rPr>
              <a:t>Narozen kolem r. 560 - Cartagena </a:t>
            </a:r>
            <a:br>
              <a:rPr lang="cs-CZ" altLang="cs-CZ" b="1">
                <a:solidFill>
                  <a:srgbClr val="FF0000"/>
                </a:solidFill>
                <a:latin typeface="Calibri" pitchFamily="34" charset="0"/>
                <a:cs typeface="Calibri" pitchFamily="34" charset="0"/>
              </a:rPr>
            </a:br>
            <a:r>
              <a:rPr lang="cs-CZ" altLang="cs-CZ" b="1">
                <a:solidFill>
                  <a:srgbClr val="FF0000"/>
                </a:solidFill>
                <a:latin typeface="Calibri" pitchFamily="34" charset="0"/>
                <a:cs typeface="Calibri" pitchFamily="34" charset="0"/>
              </a:rPr>
              <a:t>Zemřel 4. dubna 636 - Sevilla </a:t>
            </a:r>
          </a:p>
        </p:txBody>
      </p:sp>
      <p:sp>
        <p:nvSpPr>
          <p:cNvPr id="38915" name="Zástupný symbol pro obsah 2"/>
          <p:cNvSpPr>
            <a:spLocks noGrp="1"/>
          </p:cNvSpPr>
          <p:nvPr>
            <p:ph sz="quarter" idx="1"/>
          </p:nvPr>
        </p:nvSpPr>
        <p:spPr>
          <a:xfrm>
            <a:off x="395288" y="1628775"/>
            <a:ext cx="6121400" cy="4824413"/>
          </a:xfrm>
        </p:spPr>
        <p:txBody>
          <a:bodyPr/>
          <a:lstStyle/>
          <a:p>
            <a:pPr>
              <a:lnSpc>
                <a:spcPct val="90000"/>
              </a:lnSpc>
            </a:pPr>
            <a:r>
              <a:rPr lang="cs-CZ" altLang="cs-CZ" sz="2400" dirty="0">
                <a:latin typeface="Calibri" pitchFamily="34" charset="0"/>
                <a:cs typeface="Calibri" pitchFamily="34" charset="0"/>
              </a:rPr>
              <a:t>Žil na </a:t>
            </a:r>
            <a:r>
              <a:rPr lang="cs-CZ" altLang="cs-CZ" sz="2400" dirty="0" err="1">
                <a:latin typeface="Calibri" pitchFamily="34" charset="0"/>
                <a:cs typeface="Calibri" pitchFamily="34" charset="0"/>
              </a:rPr>
              <a:t>na</a:t>
            </a:r>
            <a:r>
              <a:rPr lang="cs-CZ" altLang="cs-CZ" sz="2400" dirty="0">
                <a:latin typeface="Calibri" pitchFamily="34" charset="0"/>
                <a:cs typeface="Calibri" pitchFamily="34" charset="0"/>
              </a:rPr>
              <a:t> Pyrenejském poloostrově</a:t>
            </a:r>
          </a:p>
          <a:p>
            <a:pPr>
              <a:lnSpc>
                <a:spcPct val="90000"/>
              </a:lnSpc>
            </a:pPr>
            <a:endParaRPr lang="cs-CZ" altLang="cs-CZ" sz="2400" dirty="0">
              <a:latin typeface="Calibri" pitchFamily="34" charset="0"/>
              <a:cs typeface="Calibri" pitchFamily="34" charset="0"/>
            </a:endParaRPr>
          </a:p>
          <a:p>
            <a:pPr>
              <a:lnSpc>
                <a:spcPct val="90000"/>
              </a:lnSpc>
            </a:pPr>
            <a:r>
              <a:rPr lang="cs-CZ" altLang="cs-CZ" sz="2400" dirty="0">
                <a:latin typeface="Calibri" pitchFamily="34" charset="0"/>
                <a:cs typeface="Calibri" pitchFamily="34" charset="0"/>
              </a:rPr>
              <a:t>Vládci byli Vizigóti </a:t>
            </a:r>
          </a:p>
          <a:p>
            <a:pPr>
              <a:lnSpc>
                <a:spcPct val="90000"/>
              </a:lnSpc>
            </a:pPr>
            <a:endParaRPr lang="cs-CZ" altLang="cs-CZ" sz="2400" dirty="0">
              <a:latin typeface="Calibri" pitchFamily="34" charset="0"/>
              <a:cs typeface="Calibri" pitchFamily="34" charset="0"/>
            </a:endParaRPr>
          </a:p>
          <a:p>
            <a:pPr>
              <a:lnSpc>
                <a:spcPct val="90000"/>
              </a:lnSpc>
            </a:pPr>
            <a:r>
              <a:rPr lang="cs-CZ" altLang="cs-CZ" sz="2400" dirty="0">
                <a:latin typeface="Calibri" pitchFamily="34" charset="0"/>
                <a:cs typeface="Calibri" pitchFamily="34" charset="0"/>
              </a:rPr>
              <a:t>Narodil se v zámožné rodině, oba bratři i sestra byli v církevních službách, bratr </a:t>
            </a:r>
            <a:r>
              <a:rPr lang="cs-CZ" altLang="cs-CZ" sz="2400" dirty="0" err="1">
                <a:latin typeface="Calibri" pitchFamily="34" charset="0"/>
                <a:cs typeface="Calibri" pitchFamily="34" charset="0"/>
              </a:rPr>
              <a:t>Lenader</a:t>
            </a:r>
            <a:r>
              <a:rPr lang="cs-CZ" altLang="cs-CZ" sz="2400" dirty="0">
                <a:latin typeface="Calibri" pitchFamily="34" charset="0"/>
                <a:cs typeface="Calibri" pitchFamily="34" charset="0"/>
              </a:rPr>
              <a:t> byl sevillský biskup. </a:t>
            </a:r>
          </a:p>
          <a:p>
            <a:pPr>
              <a:lnSpc>
                <a:spcPct val="90000"/>
              </a:lnSpc>
            </a:pPr>
            <a:endParaRPr lang="cs-CZ" altLang="cs-CZ" sz="2400" dirty="0">
              <a:latin typeface="Calibri" pitchFamily="34" charset="0"/>
              <a:cs typeface="Calibri" pitchFamily="34" charset="0"/>
            </a:endParaRPr>
          </a:p>
          <a:p>
            <a:pPr>
              <a:lnSpc>
                <a:spcPct val="90000"/>
              </a:lnSpc>
            </a:pPr>
            <a:r>
              <a:rPr lang="cs-CZ" altLang="cs-CZ" sz="2400" dirty="0">
                <a:latin typeface="Calibri" pitchFamily="34" charset="0"/>
                <a:cs typeface="Calibri" pitchFamily="34" charset="0"/>
              </a:rPr>
              <a:t>Isidor studoval v katedrální škole, uměl řecky i hebrejsky.</a:t>
            </a:r>
          </a:p>
          <a:p>
            <a:pPr>
              <a:lnSpc>
                <a:spcPct val="90000"/>
              </a:lnSpc>
            </a:pPr>
            <a:endParaRPr lang="cs-CZ" altLang="cs-CZ" sz="2400" dirty="0">
              <a:latin typeface="Calibri" pitchFamily="34" charset="0"/>
              <a:cs typeface="Calibri" pitchFamily="34" charset="0"/>
            </a:endParaRPr>
          </a:p>
          <a:p>
            <a:pPr>
              <a:lnSpc>
                <a:spcPct val="90000"/>
              </a:lnSpc>
            </a:pPr>
            <a:r>
              <a:rPr lang="cs-CZ" altLang="cs-CZ" sz="2400" dirty="0">
                <a:latin typeface="Calibri" pitchFamily="34" charset="0"/>
                <a:cs typeface="Calibri" pitchFamily="34" charset="0"/>
              </a:rPr>
              <a:t>Rozhodl se zachránit doznívající latinskou kulturu a vzdělanost. </a:t>
            </a:r>
          </a:p>
          <a:p>
            <a:pPr>
              <a:lnSpc>
                <a:spcPct val="90000"/>
              </a:lnSpc>
            </a:pPr>
            <a:endParaRPr lang="cs-CZ" altLang="cs-CZ" sz="2400" dirty="0">
              <a:latin typeface="Calibri" pitchFamily="34" charset="0"/>
              <a:cs typeface="Calibri" pitchFamily="34" charset="0"/>
            </a:endParaRPr>
          </a:p>
        </p:txBody>
      </p:sp>
      <p:pic>
        <p:nvPicPr>
          <p:cNvPr id="38916" name="Picture 4" descr="Výsledek obrázku"/>
          <p:cNvPicPr>
            <a:picLocks noChangeAspect="1" noChangeArrowheads="1"/>
          </p:cNvPicPr>
          <p:nvPr/>
        </p:nvPicPr>
        <p:blipFill>
          <a:blip r:embed="rId2" cstate="print"/>
          <a:srcRect/>
          <a:stretch>
            <a:fillRect/>
          </a:stretch>
        </p:blipFill>
        <p:spPr bwMode="auto">
          <a:xfrm>
            <a:off x="6402388" y="2349500"/>
            <a:ext cx="2741612" cy="30559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899592" y="476672"/>
            <a:ext cx="7772400" cy="1143000"/>
          </a:xfrm>
        </p:spPr>
        <p:txBody>
          <a:bodyPr/>
          <a:lstStyle/>
          <a:p>
            <a:pPr algn="ctr" eaLnBrk="1" hangingPunct="1"/>
            <a:r>
              <a:rPr lang="cs-CZ" altLang="cs-CZ" b="1" dirty="0">
                <a:solidFill>
                  <a:srgbClr val="FF0000"/>
                </a:solidFill>
                <a:latin typeface="Calibri" pitchFamily="34" charset="0"/>
                <a:cs typeface="Calibri" pitchFamily="34" charset="0"/>
              </a:rPr>
              <a:t>Pyrenejský poloostrov a Římské </a:t>
            </a:r>
            <a:r>
              <a:rPr lang="cs-CZ" altLang="cs-CZ" b="1" dirty="0" err="1">
                <a:solidFill>
                  <a:srgbClr val="FF0000"/>
                </a:solidFill>
                <a:latin typeface="Calibri" pitchFamily="34" charset="0"/>
                <a:cs typeface="Calibri" pitchFamily="34" charset="0"/>
              </a:rPr>
              <a:t>imperium</a:t>
            </a:r>
            <a:r>
              <a:rPr lang="cs-CZ" altLang="cs-CZ" b="1" dirty="0">
                <a:solidFill>
                  <a:srgbClr val="FF0000"/>
                </a:solidFill>
                <a:latin typeface="Calibri" pitchFamily="34" charset="0"/>
                <a:cs typeface="Calibri" pitchFamily="34" charset="0"/>
              </a:rPr>
              <a:t>  </a:t>
            </a:r>
          </a:p>
        </p:txBody>
      </p:sp>
      <p:sp>
        <p:nvSpPr>
          <p:cNvPr id="39939" name="Zástupný symbol pro obsah 2"/>
          <p:cNvSpPr>
            <a:spLocks noGrp="1"/>
          </p:cNvSpPr>
          <p:nvPr>
            <p:ph sz="quarter" idx="1"/>
          </p:nvPr>
        </p:nvSpPr>
        <p:spPr>
          <a:xfrm>
            <a:off x="395536" y="1916832"/>
            <a:ext cx="8353425" cy="3457575"/>
          </a:xfrm>
        </p:spPr>
        <p:txBody>
          <a:bodyPr/>
          <a:lstStyle/>
          <a:p>
            <a:pPr>
              <a:lnSpc>
                <a:spcPct val="90000"/>
              </a:lnSpc>
            </a:pPr>
            <a:r>
              <a:rPr lang="cs-CZ" altLang="cs-CZ" sz="2400" i="1" dirty="0" err="1">
                <a:latin typeface="Calibri" pitchFamily="34" charset="0"/>
                <a:cs typeface="Calibri" pitchFamily="34" charset="0"/>
              </a:rPr>
              <a:t>Hispania</a:t>
            </a:r>
            <a:r>
              <a:rPr lang="cs-CZ" altLang="cs-CZ" sz="2400" i="1" dirty="0">
                <a:latin typeface="Calibri" pitchFamily="34" charset="0"/>
                <a:cs typeface="Calibri" pitchFamily="34" charset="0"/>
              </a:rPr>
              <a:t> </a:t>
            </a:r>
            <a:r>
              <a:rPr lang="cs-CZ" altLang="cs-CZ" sz="2400" i="1" dirty="0" err="1">
                <a:latin typeface="Calibri" pitchFamily="34" charset="0"/>
                <a:cs typeface="Calibri" pitchFamily="34" charset="0"/>
              </a:rPr>
              <a:t>Citerior</a:t>
            </a:r>
            <a:r>
              <a:rPr lang="cs-CZ" altLang="cs-CZ" sz="2400" i="1" dirty="0">
                <a:latin typeface="Calibri" pitchFamily="34" charset="0"/>
                <a:cs typeface="Calibri" pitchFamily="34" charset="0"/>
              </a:rPr>
              <a:t> a </a:t>
            </a:r>
            <a:r>
              <a:rPr lang="cs-CZ" altLang="cs-CZ" sz="2400" i="1" dirty="0" err="1">
                <a:latin typeface="Calibri" pitchFamily="34" charset="0"/>
                <a:cs typeface="Calibri" pitchFamily="34" charset="0"/>
              </a:rPr>
              <a:t>Ulterior</a:t>
            </a:r>
            <a:r>
              <a:rPr lang="cs-CZ" altLang="cs-CZ" sz="2400" i="1" dirty="0">
                <a:latin typeface="Calibri" pitchFamily="34" charset="0"/>
                <a:cs typeface="Calibri" pitchFamily="34" charset="0"/>
              </a:rPr>
              <a:t> </a:t>
            </a:r>
            <a:r>
              <a:rPr lang="cs-CZ" altLang="cs-CZ" sz="2400" dirty="0">
                <a:latin typeface="Calibri" pitchFamily="34" charset="0"/>
                <a:cs typeface="Calibri" pitchFamily="34" charset="0"/>
              </a:rPr>
              <a:t>se v roce 197 př. n. l.  stává římskou provincií.</a:t>
            </a:r>
          </a:p>
          <a:p>
            <a:pPr>
              <a:lnSpc>
                <a:spcPct val="90000"/>
              </a:lnSpc>
            </a:pPr>
            <a:r>
              <a:rPr lang="cs-CZ" altLang="cs-CZ" sz="2400" dirty="0">
                <a:latin typeface="Calibri" pitchFamily="34" charset="0"/>
                <a:cs typeface="Calibri" pitchFamily="34" charset="0"/>
              </a:rPr>
              <a:t>Začlenění celého poloostrova do římské říše – v roce 19. př. n. l. (porážka kmene </a:t>
            </a:r>
            <a:r>
              <a:rPr lang="cs-CZ" altLang="cs-CZ" sz="2400" dirty="0" err="1">
                <a:latin typeface="Calibri" pitchFamily="34" charset="0"/>
                <a:cs typeface="Calibri" pitchFamily="34" charset="0"/>
              </a:rPr>
              <a:t>Kantabrů</a:t>
            </a:r>
            <a:r>
              <a:rPr lang="cs-CZ" altLang="cs-CZ" sz="2400" dirty="0">
                <a:latin typeface="Calibri" pitchFamily="34" charset="0"/>
                <a:cs typeface="Calibri" pitchFamily="34" charset="0"/>
              </a:rPr>
              <a:t>). Náleží mezi tzv. císařské provincie – nový název </a:t>
            </a:r>
            <a:r>
              <a:rPr lang="cs-CZ" altLang="cs-CZ" sz="2400" i="1" dirty="0" err="1">
                <a:latin typeface="Calibri" pitchFamily="34" charset="0"/>
                <a:cs typeface="Calibri" pitchFamily="34" charset="0"/>
              </a:rPr>
              <a:t>Hispania</a:t>
            </a:r>
            <a:r>
              <a:rPr lang="cs-CZ" altLang="cs-CZ" sz="2400" i="1" dirty="0">
                <a:latin typeface="Calibri" pitchFamily="34" charset="0"/>
                <a:cs typeface="Calibri" pitchFamily="34" charset="0"/>
              </a:rPr>
              <a:t> </a:t>
            </a:r>
            <a:r>
              <a:rPr lang="cs-CZ" altLang="cs-CZ" sz="2400" i="1" dirty="0" err="1">
                <a:latin typeface="Calibri" pitchFamily="34" charset="0"/>
                <a:cs typeface="Calibri" pitchFamily="34" charset="0"/>
              </a:rPr>
              <a:t>Tarraconensis</a:t>
            </a:r>
            <a:r>
              <a:rPr lang="cs-CZ" altLang="cs-CZ" sz="2400" i="1" dirty="0">
                <a:latin typeface="Calibri" pitchFamily="34" charset="0"/>
                <a:cs typeface="Calibri" pitchFamily="34" charset="0"/>
              </a:rPr>
              <a:t>.</a:t>
            </a:r>
          </a:p>
          <a:p>
            <a:pPr>
              <a:lnSpc>
                <a:spcPct val="90000"/>
              </a:lnSpc>
            </a:pPr>
            <a:r>
              <a:rPr lang="cs-CZ" altLang="cs-CZ" sz="2400" dirty="0">
                <a:latin typeface="Calibri" pitchFamily="34" charset="0"/>
                <a:cs typeface="Calibri" pitchFamily="34" charset="0"/>
              </a:rPr>
              <a:t>Další dělení provedl </a:t>
            </a:r>
            <a:r>
              <a:rPr lang="cs-CZ" altLang="cs-CZ" sz="2400" dirty="0" err="1">
                <a:latin typeface="Calibri" pitchFamily="34" charset="0"/>
                <a:cs typeface="Calibri" pitchFamily="34" charset="0"/>
              </a:rPr>
              <a:t>Dioklecian</a:t>
            </a:r>
            <a:r>
              <a:rPr lang="cs-CZ" altLang="cs-CZ" sz="2400" dirty="0">
                <a:latin typeface="Calibri" pitchFamily="34" charset="0"/>
                <a:cs typeface="Calibri" pitchFamily="34" charset="0"/>
              </a:rPr>
              <a:t>:</a:t>
            </a:r>
          </a:p>
          <a:p>
            <a:pPr>
              <a:lnSpc>
                <a:spcPct val="90000"/>
              </a:lnSpc>
              <a:buFont typeface="Wingdings 2" pitchFamily="18" charset="2"/>
              <a:buNone/>
            </a:pP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Hispania</a:t>
            </a:r>
            <a:r>
              <a:rPr lang="cs-CZ" altLang="cs-CZ" sz="2400" dirty="0">
                <a:latin typeface="Calibri" pitchFamily="34" charset="0"/>
                <a:cs typeface="Calibri" pitchFamily="34" charset="0"/>
              </a:rPr>
              <a:t> </a:t>
            </a:r>
            <a:r>
              <a:rPr lang="cs-CZ" altLang="cs-CZ" sz="2400" i="1" dirty="0" err="1">
                <a:latin typeface="Calibri" pitchFamily="34" charset="0"/>
                <a:cs typeface="Calibri" pitchFamily="34" charset="0"/>
              </a:rPr>
              <a:t>Gallaecia</a:t>
            </a:r>
            <a:r>
              <a:rPr lang="cs-CZ" altLang="cs-CZ" sz="2400" i="1" dirty="0">
                <a:latin typeface="Calibri" pitchFamily="34" charset="0"/>
                <a:cs typeface="Calibri" pitchFamily="34" charset="0"/>
              </a:rPr>
              <a:t>, </a:t>
            </a:r>
            <a:r>
              <a:rPr lang="cs-CZ" altLang="cs-CZ" sz="2400" i="1" dirty="0" err="1">
                <a:latin typeface="Calibri" pitchFamily="34" charset="0"/>
                <a:cs typeface="Calibri" pitchFamily="34" charset="0"/>
              </a:rPr>
              <a:t>Asturia</a:t>
            </a:r>
            <a:r>
              <a:rPr lang="cs-CZ" altLang="cs-CZ" sz="2400" i="1" dirty="0">
                <a:latin typeface="Calibri" pitchFamily="34" charset="0"/>
                <a:cs typeface="Calibri" pitchFamily="34" charset="0"/>
              </a:rPr>
              <a:t>, </a:t>
            </a:r>
            <a:r>
              <a:rPr lang="cs-CZ" altLang="cs-CZ" sz="2400" i="1" dirty="0" err="1">
                <a:latin typeface="Calibri" pitchFamily="34" charset="0"/>
                <a:cs typeface="Calibri" pitchFamily="34" charset="0"/>
              </a:rPr>
              <a:t>Carthaginiensis</a:t>
            </a:r>
            <a:r>
              <a:rPr lang="cs-CZ" altLang="cs-CZ" sz="2400" dirty="0">
                <a:latin typeface="Calibri" pitchFamily="34" charset="0"/>
                <a:cs typeface="Calibri" pitchFamily="34" charset="0"/>
              </a:rPr>
              <a:t>. </a:t>
            </a:r>
          </a:p>
          <a:p>
            <a:pPr>
              <a:lnSpc>
                <a:spcPct val="90000"/>
              </a:lnSpc>
            </a:pPr>
            <a:r>
              <a:rPr lang="cs-CZ" altLang="cs-CZ" sz="2400" dirty="0">
                <a:latin typeface="Calibri" pitchFamily="34" charset="0"/>
                <a:cs typeface="Calibri" pitchFamily="34" charset="0"/>
              </a:rPr>
              <a:t>Slavní správcové: v r. 61 </a:t>
            </a:r>
            <a:r>
              <a:rPr lang="cs-CZ" altLang="cs-CZ" sz="2400" dirty="0" err="1">
                <a:latin typeface="Calibri" pitchFamily="34" charset="0"/>
                <a:cs typeface="Calibri" pitchFamily="34" charset="0"/>
              </a:rPr>
              <a:t>Galba</a:t>
            </a:r>
            <a:r>
              <a:rPr lang="cs-CZ" altLang="cs-CZ" sz="2400" dirty="0">
                <a:latin typeface="Calibri" pitchFamily="34" charset="0"/>
                <a:cs typeface="Calibri" pitchFamily="34" charset="0"/>
              </a:rPr>
              <a:t>, </a:t>
            </a:r>
          </a:p>
          <a:p>
            <a:pPr>
              <a:lnSpc>
                <a:spcPct val="90000"/>
              </a:lnSpc>
              <a:buFont typeface="Wingdings 2" pitchFamily="18" charset="2"/>
              <a:buNone/>
            </a:pPr>
            <a:r>
              <a:rPr lang="cs-CZ" altLang="cs-CZ" sz="2400" dirty="0">
                <a:latin typeface="Calibri" pitchFamily="34" charset="0"/>
                <a:cs typeface="Calibri" pitchFamily="34" charset="0"/>
              </a:rPr>
              <a:t>     vystřídal ho </a:t>
            </a:r>
            <a:r>
              <a:rPr lang="cs-CZ" altLang="cs-CZ" sz="2400" dirty="0" err="1">
                <a:latin typeface="Calibri" pitchFamily="34" charset="0"/>
                <a:cs typeface="Calibri" pitchFamily="34" charset="0"/>
              </a:rPr>
              <a:t>Plinius</a:t>
            </a:r>
            <a:r>
              <a:rPr lang="cs-CZ" altLang="cs-CZ" sz="2400" dirty="0">
                <a:latin typeface="Calibri" pitchFamily="34" charset="0"/>
                <a:cs typeface="Calibri" pitchFamily="34" charset="0"/>
              </a:rPr>
              <a:t> starší</a:t>
            </a:r>
          </a:p>
        </p:txBody>
      </p:sp>
      <p:pic>
        <p:nvPicPr>
          <p:cNvPr id="39940" name="Picture 2" descr="https://upload.wikimedia.org/wikipedia/commons/thumb/2/2f/REmpire-03_Hispania_Tarraconensis.png/250px-REmpire-03_Hispania_Tarraconensis.png"/>
          <p:cNvPicPr>
            <a:picLocks noChangeAspect="1" noChangeArrowheads="1"/>
          </p:cNvPicPr>
          <p:nvPr/>
        </p:nvPicPr>
        <p:blipFill>
          <a:blip r:embed="rId2" cstate="print"/>
          <a:srcRect/>
          <a:stretch>
            <a:fillRect/>
          </a:stretch>
        </p:blipFill>
        <p:spPr bwMode="auto">
          <a:xfrm>
            <a:off x="5148064" y="4509121"/>
            <a:ext cx="3995936" cy="234888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a:xfrm>
            <a:off x="611188" y="260350"/>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Hispanie</a:t>
            </a:r>
            <a:r>
              <a:rPr lang="cs-CZ" altLang="cs-CZ" b="1" dirty="0">
                <a:solidFill>
                  <a:srgbClr val="FF0000"/>
                </a:solidFill>
                <a:latin typeface="Calibri" pitchFamily="34" charset="0"/>
                <a:cs typeface="Calibri" pitchFamily="34" charset="0"/>
              </a:rPr>
              <a:t> a konec římského i</a:t>
            </a:r>
            <a:r>
              <a:rPr lang="cs-CZ" altLang="cs-CZ" b="1" dirty="0">
                <a:solidFill>
                  <a:srgbClr val="FF6600"/>
                </a:solidFill>
                <a:latin typeface="Calibri" pitchFamily="34" charset="0"/>
                <a:cs typeface="Calibri" pitchFamily="34" charset="0"/>
              </a:rPr>
              <a:t>mpéria </a:t>
            </a:r>
            <a:endParaRPr lang="cs-CZ" altLang="cs-CZ" b="1" dirty="0">
              <a:latin typeface="Calibri" pitchFamily="34" charset="0"/>
              <a:cs typeface="Calibri" pitchFamily="34" charset="0"/>
            </a:endParaRPr>
          </a:p>
        </p:txBody>
      </p:sp>
      <p:sp>
        <p:nvSpPr>
          <p:cNvPr id="40963" name="Zástupný symbol pro obsah 2"/>
          <p:cNvSpPr>
            <a:spLocks noGrp="1"/>
          </p:cNvSpPr>
          <p:nvPr>
            <p:ph sz="quarter" idx="1"/>
          </p:nvPr>
        </p:nvSpPr>
        <p:spPr>
          <a:xfrm>
            <a:off x="827088" y="1557338"/>
            <a:ext cx="7772400" cy="4787900"/>
          </a:xfrm>
        </p:spPr>
        <p:txBody>
          <a:bodyPr/>
          <a:lstStyle/>
          <a:p>
            <a:pPr>
              <a:lnSpc>
                <a:spcPct val="90000"/>
              </a:lnSpc>
            </a:pPr>
            <a:r>
              <a:rPr lang="cs-CZ" altLang="cs-CZ" sz="3200">
                <a:latin typeface="Calibri" pitchFamily="34" charset="0"/>
                <a:cs typeface="Calibri" pitchFamily="34" charset="0"/>
              </a:rPr>
              <a:t>Na začátku 5. století došlo k velké invazi germánských kmenů.</a:t>
            </a:r>
          </a:p>
          <a:p>
            <a:pPr>
              <a:lnSpc>
                <a:spcPct val="90000"/>
              </a:lnSpc>
            </a:pPr>
            <a:endParaRPr lang="cs-CZ" altLang="cs-CZ" sz="3200">
              <a:latin typeface="Calibri" pitchFamily="34" charset="0"/>
              <a:cs typeface="Calibri" pitchFamily="34" charset="0"/>
            </a:endParaRPr>
          </a:p>
          <a:p>
            <a:pPr>
              <a:lnSpc>
                <a:spcPct val="90000"/>
              </a:lnSpc>
            </a:pPr>
            <a:r>
              <a:rPr lang="cs-CZ" altLang="cs-CZ" sz="3200">
                <a:latin typeface="Calibri" pitchFamily="34" charset="0"/>
                <a:cs typeface="Calibri" pitchFamily="34" charset="0"/>
              </a:rPr>
              <a:t>Hispanie Tarraconensis přetrvala do roku 409, kdy došlo k velkému povstání proti římské vládě – Vaskoni [Baskové] a  Kantabrové. </a:t>
            </a:r>
          </a:p>
          <a:p>
            <a:pPr>
              <a:lnSpc>
                <a:spcPct val="90000"/>
              </a:lnSpc>
            </a:pPr>
            <a:endParaRPr lang="cs-CZ" altLang="cs-CZ" sz="3200">
              <a:latin typeface="Calibri" pitchFamily="34" charset="0"/>
              <a:cs typeface="Calibri" pitchFamily="34" charset="0"/>
            </a:endParaRPr>
          </a:p>
          <a:p>
            <a:pPr>
              <a:lnSpc>
                <a:spcPct val="90000"/>
              </a:lnSpc>
            </a:pPr>
            <a:r>
              <a:rPr lang="cs-CZ" altLang="cs-CZ" sz="3200">
                <a:latin typeface="Calibri" pitchFamily="34" charset="0"/>
                <a:cs typeface="Calibri" pitchFamily="34" charset="0"/>
              </a:rPr>
              <a:t>Na konci 5. století je většina území někdejší Hispanie Tarraconensis ovládána Vizigóty.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Výsledek obrázku pro mapa evropa 7 století"/>
          <p:cNvPicPr>
            <a:picLocks noChangeAspect="1" noChangeArrowheads="1"/>
          </p:cNvPicPr>
          <p:nvPr/>
        </p:nvPicPr>
        <p:blipFill>
          <a:blip r:embed="rId2" cstate="print"/>
          <a:srcRect/>
          <a:stretch>
            <a:fillRect/>
          </a:stretch>
        </p:blipFill>
        <p:spPr bwMode="auto">
          <a:xfrm>
            <a:off x="611188" y="333375"/>
            <a:ext cx="7993062" cy="63230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Výsledek obrázku pro ravenna mosaica"/>
          <p:cNvPicPr>
            <a:picLocks noChangeAspect="1" noChangeArrowheads="1"/>
          </p:cNvPicPr>
          <p:nvPr/>
        </p:nvPicPr>
        <p:blipFill>
          <a:blip r:embed="rId2" cstate="print"/>
          <a:srcRect/>
          <a:stretch>
            <a:fillRect/>
          </a:stretch>
        </p:blipFill>
        <p:spPr bwMode="auto">
          <a:xfrm>
            <a:off x="323850" y="260350"/>
            <a:ext cx="8609013" cy="63357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84213" y="188913"/>
            <a:ext cx="7772400" cy="1143000"/>
          </a:xfrm>
        </p:spPr>
        <p:txBody>
          <a:bodyPr/>
          <a:lstStyle/>
          <a:p>
            <a:pPr algn="ctr" eaLnBrk="1" hangingPunct="1"/>
            <a:r>
              <a:rPr lang="cs-CZ" altLang="cs-CZ" b="1" dirty="0">
                <a:solidFill>
                  <a:srgbClr val="FF0000"/>
                </a:solidFill>
                <a:latin typeface="Calibri" pitchFamily="34" charset="0"/>
                <a:cs typeface="Calibri" pitchFamily="34" charset="0"/>
              </a:rPr>
              <a:t>Vizigóti </a:t>
            </a:r>
          </a:p>
        </p:txBody>
      </p:sp>
      <p:sp>
        <p:nvSpPr>
          <p:cNvPr id="44035" name="Zástupný symbol pro obsah 3"/>
          <p:cNvSpPr>
            <a:spLocks noGrp="1"/>
          </p:cNvSpPr>
          <p:nvPr>
            <p:ph sz="quarter" idx="1"/>
          </p:nvPr>
        </p:nvSpPr>
        <p:spPr>
          <a:xfrm>
            <a:off x="539750" y="1196975"/>
            <a:ext cx="8424863" cy="4789488"/>
          </a:xfrm>
        </p:spPr>
        <p:txBody>
          <a:bodyPr/>
          <a:lstStyle/>
          <a:p>
            <a:pPr>
              <a:lnSpc>
                <a:spcPct val="150000"/>
              </a:lnSpc>
            </a:pPr>
            <a:r>
              <a:rPr lang="cs-CZ" altLang="cs-CZ" sz="3200">
                <a:latin typeface="Calibri" pitchFamily="34" charset="0"/>
                <a:cs typeface="Calibri" pitchFamily="34" charset="0"/>
              </a:rPr>
              <a:t>Vizigóti přišli do Galie jako federáti. </a:t>
            </a:r>
          </a:p>
          <a:p>
            <a:pPr>
              <a:lnSpc>
                <a:spcPct val="150000"/>
              </a:lnSpc>
            </a:pPr>
            <a:r>
              <a:rPr lang="cs-CZ" altLang="cs-CZ" sz="3200">
                <a:latin typeface="Calibri" pitchFamily="34" charset="0"/>
                <a:cs typeface="Calibri" pitchFamily="34" charset="0"/>
              </a:rPr>
              <a:t>Měli obrovský obdiv ke všemu antickému.</a:t>
            </a:r>
          </a:p>
          <a:p>
            <a:pPr>
              <a:lnSpc>
                <a:spcPct val="150000"/>
              </a:lnSpc>
            </a:pPr>
            <a:r>
              <a:rPr lang="cs-CZ" altLang="cs-CZ" sz="3200">
                <a:latin typeface="Calibri" pitchFamily="34" charset="0"/>
                <a:cs typeface="Calibri" pitchFamily="34" charset="0"/>
              </a:rPr>
              <a:t>Od sklonku 5. až po 8. stol. vzniká celá řada právních předpisů, která se souhrnně označuje jako </a:t>
            </a:r>
            <a:r>
              <a:rPr lang="cs-CZ" altLang="cs-CZ" sz="3200" b="1">
                <a:latin typeface="Calibri" pitchFamily="34" charset="0"/>
                <a:cs typeface="Calibri" pitchFamily="34" charset="0"/>
              </a:rPr>
              <a:t>lex Visigothorum</a:t>
            </a:r>
            <a:r>
              <a:rPr lang="cs-CZ" altLang="cs-CZ" sz="3200">
                <a:latin typeface="Calibri" pitchFamily="34" charset="0"/>
                <a:cs typeface="Calibri" pitchFamily="34" charset="0"/>
              </a:rPr>
              <a:t>.</a:t>
            </a:r>
          </a:p>
          <a:p>
            <a:pPr>
              <a:lnSpc>
                <a:spcPct val="150000"/>
              </a:lnSpc>
            </a:pPr>
            <a:r>
              <a:rPr lang="cs-CZ" altLang="cs-CZ" sz="3200">
                <a:latin typeface="Calibri" pitchFamily="34" charset="0"/>
                <a:cs typeface="Calibri" pitchFamily="34" charset="0"/>
              </a:rPr>
              <a:t>Vizogótská sbírka s názvem </a:t>
            </a:r>
            <a:r>
              <a:rPr lang="cs-CZ" altLang="cs-CZ" sz="3200" b="1">
                <a:latin typeface="Calibri" pitchFamily="34" charset="0"/>
                <a:cs typeface="Calibri" pitchFamily="34" charset="0"/>
              </a:rPr>
              <a:t>Alarichův breviář </a:t>
            </a:r>
            <a:r>
              <a:rPr lang="cs-CZ" altLang="cs-CZ" sz="3200">
                <a:latin typeface="Calibri" pitchFamily="34" charset="0"/>
                <a:cs typeface="Calibri" pitchFamily="34" charset="0"/>
              </a:rPr>
              <a:t>(název z 16. století) byla zveřejněna v roce 506.</a:t>
            </a:r>
          </a:p>
          <a:p>
            <a:endParaRPr lang="cs-CZ" altLang="cs-CZ">
              <a:latin typeface="Calibri" pitchFamily="34" charset="0"/>
              <a:cs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a:xfrm>
            <a:off x="914400" y="188913"/>
            <a:ext cx="7772400" cy="1143000"/>
          </a:xfrm>
        </p:spPr>
        <p:txBody>
          <a:bodyPr/>
          <a:lstStyle/>
          <a:p>
            <a:pPr algn="ctr" eaLnBrk="1" hangingPunct="1"/>
            <a:r>
              <a:rPr lang="cs-CZ" altLang="cs-CZ" b="1" dirty="0">
                <a:solidFill>
                  <a:srgbClr val="FF0000"/>
                </a:solidFill>
                <a:latin typeface="Calibri" pitchFamily="34" charset="0"/>
                <a:cs typeface="Calibri" pitchFamily="34" charset="0"/>
              </a:rPr>
              <a:t>Prameny vizigótského soupisu </a:t>
            </a:r>
          </a:p>
        </p:txBody>
      </p:sp>
      <p:sp>
        <p:nvSpPr>
          <p:cNvPr id="45059" name="Zástupný symbol pro obsah 2"/>
          <p:cNvSpPr>
            <a:spLocks noGrp="1"/>
          </p:cNvSpPr>
          <p:nvPr>
            <p:ph sz="quarter" idx="1"/>
          </p:nvPr>
        </p:nvSpPr>
        <p:spPr>
          <a:xfrm>
            <a:off x="395288" y="1447800"/>
            <a:ext cx="8497887" cy="5076825"/>
          </a:xfrm>
        </p:spPr>
        <p:txBody>
          <a:bodyPr/>
          <a:lstStyle/>
          <a:p>
            <a:pPr lvl="1">
              <a:lnSpc>
                <a:spcPct val="150000"/>
              </a:lnSpc>
            </a:pPr>
            <a:r>
              <a:rPr lang="cs-CZ" altLang="cs-CZ" sz="2500">
                <a:latin typeface="Calibri" pitchFamily="34" charset="0"/>
                <a:cs typeface="Calibri" pitchFamily="34" charset="0"/>
              </a:rPr>
              <a:t>Výbor z Theodisianova kodexu s interpretací</a:t>
            </a:r>
          </a:p>
          <a:p>
            <a:pPr lvl="1">
              <a:lnSpc>
                <a:spcPct val="150000"/>
              </a:lnSpc>
            </a:pPr>
            <a:r>
              <a:rPr lang="cs-CZ" altLang="cs-CZ" sz="2500">
                <a:latin typeface="Calibri" pitchFamily="34" charset="0"/>
                <a:cs typeface="Calibri" pitchFamily="34" charset="0"/>
              </a:rPr>
              <a:t>Výbor z postthedosiánských novel s interpretací</a:t>
            </a:r>
          </a:p>
          <a:p>
            <a:pPr lvl="1">
              <a:lnSpc>
                <a:spcPct val="150000"/>
              </a:lnSpc>
            </a:pPr>
            <a:r>
              <a:rPr lang="cs-CZ" altLang="cs-CZ" sz="2500">
                <a:latin typeface="Calibri" pitchFamily="34" charset="0"/>
                <a:cs typeface="Calibri" pitchFamily="34" charset="0"/>
              </a:rPr>
              <a:t>Stručný výtah z Liber Gai</a:t>
            </a:r>
          </a:p>
          <a:p>
            <a:pPr lvl="1">
              <a:lnSpc>
                <a:spcPct val="150000"/>
              </a:lnSpc>
            </a:pPr>
            <a:r>
              <a:rPr lang="cs-CZ" altLang="cs-CZ" sz="2500">
                <a:latin typeface="Calibri" pitchFamily="34" charset="0"/>
                <a:cs typeface="Calibri" pitchFamily="34" charset="0"/>
              </a:rPr>
              <a:t>Sentence („Pseudo“Palus) s interpretací </a:t>
            </a:r>
          </a:p>
          <a:p>
            <a:pPr lvl="1">
              <a:lnSpc>
                <a:spcPct val="150000"/>
              </a:lnSpc>
            </a:pPr>
            <a:r>
              <a:rPr lang="cs-CZ" altLang="cs-CZ" sz="2500">
                <a:latin typeface="Calibri" pitchFamily="34" charset="0"/>
                <a:cs typeface="Calibri" pitchFamily="34" charset="0"/>
              </a:rPr>
              <a:t>52 konstitucí z kodexu Gregoriova a dvě z kodexu Hermogenianova (s interpretací)</a:t>
            </a:r>
          </a:p>
          <a:p>
            <a:pPr lvl="1">
              <a:lnSpc>
                <a:spcPct val="150000"/>
              </a:lnSpc>
            </a:pPr>
            <a:r>
              <a:rPr lang="cs-CZ" altLang="cs-CZ" sz="2500">
                <a:latin typeface="Calibri" pitchFamily="34" charset="0"/>
                <a:cs typeface="Calibri" pitchFamily="34" charset="0"/>
              </a:rPr>
              <a:t> Jedno místo z Papininových Respons</a:t>
            </a:r>
          </a:p>
          <a:p>
            <a:pPr>
              <a:lnSpc>
                <a:spcPct val="90000"/>
              </a:lnSpc>
            </a:pPr>
            <a:endParaRPr lang="cs-CZ" altLang="cs-CZ" sz="2400">
              <a:latin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323850" y="333375"/>
            <a:ext cx="8348663" cy="1143000"/>
          </a:xfrm>
        </p:spPr>
        <p:txBody>
          <a:bodyPr/>
          <a:lstStyle/>
          <a:p>
            <a:pPr algn="ctr" eaLnBrk="1" hangingPunct="1"/>
            <a:r>
              <a:rPr lang="cs-CZ" altLang="cs-CZ" b="1" dirty="0">
                <a:solidFill>
                  <a:srgbClr val="FF0000"/>
                </a:solidFill>
                <a:latin typeface="Calibri" pitchFamily="34" charset="0"/>
                <a:cs typeface="Calibri" pitchFamily="34" charset="0"/>
              </a:rPr>
              <a:t>Prameny V. knihy Isidorových Etymologií  </a:t>
            </a:r>
          </a:p>
        </p:txBody>
      </p:sp>
      <p:pic>
        <p:nvPicPr>
          <p:cNvPr id="46083" name="Picture 2" descr="Výsledek obrázku pro lex visigothorum"/>
          <p:cNvPicPr>
            <a:picLocks noGrp="1" noChangeAspect="1" noChangeArrowheads="1"/>
          </p:cNvPicPr>
          <p:nvPr>
            <p:ph sz="quarter" idx="1"/>
          </p:nvPr>
        </p:nvPicPr>
        <p:blipFill>
          <a:blip r:embed="rId2" cstate="print"/>
          <a:srcRect/>
          <a:stretch>
            <a:fillRect/>
          </a:stretch>
        </p:blipFill>
        <p:spPr>
          <a:xfrm>
            <a:off x="539750" y="1700213"/>
            <a:ext cx="3429000" cy="4572000"/>
          </a:xfrm>
          <a:noFill/>
        </p:spPr>
      </p:pic>
      <p:pic>
        <p:nvPicPr>
          <p:cNvPr id="46084" name="Picture 4" descr="Související obrázek"/>
          <p:cNvPicPr>
            <a:picLocks noChangeAspect="1" noChangeArrowheads="1"/>
          </p:cNvPicPr>
          <p:nvPr/>
        </p:nvPicPr>
        <p:blipFill>
          <a:blip r:embed="rId3" cstate="print"/>
          <a:srcRect/>
          <a:stretch>
            <a:fillRect/>
          </a:stretch>
        </p:blipFill>
        <p:spPr bwMode="auto">
          <a:xfrm>
            <a:off x="4572000" y="1773238"/>
            <a:ext cx="3816350" cy="4413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lgn="ctr" eaLnBrk="1" hangingPunct="1"/>
            <a:r>
              <a:rPr lang="cs-CZ" altLang="cs-CZ" b="1" dirty="0">
                <a:solidFill>
                  <a:srgbClr val="FF0000"/>
                </a:solidFill>
                <a:latin typeface="Calibri" pitchFamily="34" charset="0"/>
                <a:cs typeface="Calibri" pitchFamily="34" charset="0"/>
              </a:rPr>
              <a:t>Historie je věda o prostoru a čase</a:t>
            </a:r>
          </a:p>
        </p:txBody>
      </p:sp>
      <p:pic>
        <p:nvPicPr>
          <p:cNvPr id="9219" name="Picture 5" descr="Výsledek obrázku pro mapa evropa 7 století"/>
          <p:cNvPicPr>
            <a:picLocks noChangeAspect="1" noChangeArrowheads="1"/>
          </p:cNvPicPr>
          <p:nvPr/>
        </p:nvPicPr>
        <p:blipFill>
          <a:blip r:embed="rId2" cstate="print"/>
          <a:srcRect/>
          <a:stretch>
            <a:fillRect/>
          </a:stretch>
        </p:blipFill>
        <p:spPr bwMode="auto">
          <a:xfrm>
            <a:off x="2627313" y="1484313"/>
            <a:ext cx="6238875" cy="4935537"/>
          </a:xfrm>
          <a:prstGeom prst="rect">
            <a:avLst/>
          </a:prstGeom>
          <a:noFill/>
          <a:ln w="9525">
            <a:noFill/>
            <a:miter lim="800000"/>
            <a:headEnd/>
            <a:tailEnd/>
          </a:ln>
        </p:spPr>
      </p:pic>
      <p:sp>
        <p:nvSpPr>
          <p:cNvPr id="9220" name="AutoShape 5" descr="Výsledek obrázku pro &amp;ccaron;asová osa &amp;rcaron;íma"/>
          <p:cNvSpPr>
            <a:spLocks noChangeAspect="1" noChangeArrowheads="1"/>
          </p:cNvSpPr>
          <p:nvPr/>
        </p:nvSpPr>
        <p:spPr bwMode="auto">
          <a:xfrm>
            <a:off x="155575" y="-609600"/>
            <a:ext cx="6000750" cy="1276350"/>
          </a:xfrm>
          <a:prstGeom prst="rect">
            <a:avLst/>
          </a:prstGeom>
          <a:noFill/>
          <a:ln w="9525">
            <a:noFill/>
            <a:miter lim="800000"/>
            <a:headEnd/>
            <a:tailEnd/>
          </a:ln>
        </p:spPr>
        <p:txBody>
          <a:bodyPr/>
          <a:lstStyle/>
          <a:p>
            <a:endParaRPr lang="cs-CZ" altLang="cs-CZ"/>
          </a:p>
        </p:txBody>
      </p:sp>
      <p:sp>
        <p:nvSpPr>
          <p:cNvPr id="9221" name="AutoShape 7" descr="Výsledek obrázku pro &amp;ccaron;asová osa &amp;rcaron;íma"/>
          <p:cNvSpPr>
            <a:spLocks noChangeAspect="1" noChangeArrowheads="1"/>
          </p:cNvSpPr>
          <p:nvPr/>
        </p:nvSpPr>
        <p:spPr bwMode="auto">
          <a:xfrm>
            <a:off x="155575" y="-609600"/>
            <a:ext cx="6000750" cy="1276350"/>
          </a:xfrm>
          <a:prstGeom prst="rect">
            <a:avLst/>
          </a:prstGeom>
          <a:noFill/>
          <a:ln w="9525">
            <a:noFill/>
            <a:miter lim="800000"/>
            <a:headEnd/>
            <a:tailEnd/>
          </a:ln>
        </p:spPr>
        <p:txBody>
          <a:bodyPr/>
          <a:lstStyle/>
          <a:p>
            <a:endParaRPr lang="cs-CZ" altLang="cs-CZ"/>
          </a:p>
        </p:txBody>
      </p:sp>
      <p:sp>
        <p:nvSpPr>
          <p:cNvPr id="9222" name="AutoShape 11" descr="Výsledek obrázku pro p&amp;rcaron;esýpací hodiny"/>
          <p:cNvSpPr>
            <a:spLocks noChangeAspect="1" noChangeArrowheads="1"/>
          </p:cNvSpPr>
          <p:nvPr/>
        </p:nvSpPr>
        <p:spPr bwMode="auto">
          <a:xfrm>
            <a:off x="155575" y="-1957388"/>
            <a:ext cx="4086225" cy="4086226"/>
          </a:xfrm>
          <a:prstGeom prst="rect">
            <a:avLst/>
          </a:prstGeom>
          <a:noFill/>
          <a:ln w="9525">
            <a:noFill/>
            <a:miter lim="800000"/>
            <a:headEnd/>
            <a:tailEnd/>
          </a:ln>
        </p:spPr>
        <p:txBody>
          <a:bodyPr/>
          <a:lstStyle/>
          <a:p>
            <a:endParaRPr lang="cs-CZ" altLang="cs-CZ"/>
          </a:p>
        </p:txBody>
      </p:sp>
      <p:sp>
        <p:nvSpPr>
          <p:cNvPr id="9223" name="AutoShape 13" descr="Výsledek obrázku pro p&amp;rcaron;esýpací hodiny"/>
          <p:cNvSpPr>
            <a:spLocks noChangeAspect="1" noChangeArrowheads="1"/>
          </p:cNvSpPr>
          <p:nvPr/>
        </p:nvSpPr>
        <p:spPr bwMode="auto">
          <a:xfrm>
            <a:off x="155575" y="-1957388"/>
            <a:ext cx="4086225" cy="4086226"/>
          </a:xfrm>
          <a:prstGeom prst="rect">
            <a:avLst/>
          </a:prstGeom>
          <a:noFill/>
          <a:ln w="9525">
            <a:noFill/>
            <a:miter lim="800000"/>
            <a:headEnd/>
            <a:tailEnd/>
          </a:ln>
        </p:spPr>
        <p:txBody>
          <a:bodyPr/>
          <a:lstStyle/>
          <a:p>
            <a:endParaRPr lang="cs-CZ" altLang="cs-CZ"/>
          </a:p>
        </p:txBody>
      </p:sp>
      <p:pic>
        <p:nvPicPr>
          <p:cNvPr id="9224" name="Picture 15" descr="Výsledek obrázku pro p&amp;rcaron;esýpací hodiny"/>
          <p:cNvPicPr>
            <a:picLocks noChangeAspect="1" noChangeArrowheads="1"/>
          </p:cNvPicPr>
          <p:nvPr/>
        </p:nvPicPr>
        <p:blipFill>
          <a:blip r:embed="rId3" cstate="print"/>
          <a:srcRect l="28171" r="23357"/>
          <a:stretch>
            <a:fillRect/>
          </a:stretch>
        </p:blipFill>
        <p:spPr bwMode="auto">
          <a:xfrm>
            <a:off x="358775" y="1863725"/>
            <a:ext cx="1981200" cy="40862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a:xfrm>
            <a:off x="755650" y="188913"/>
            <a:ext cx="7772400" cy="1143000"/>
          </a:xfrm>
        </p:spPr>
        <p:txBody>
          <a:bodyPr/>
          <a:lstStyle/>
          <a:p>
            <a:pPr algn="ctr" eaLnBrk="1" hangingPunct="1"/>
            <a:r>
              <a:rPr lang="cs-CZ" altLang="cs-CZ" b="1" dirty="0">
                <a:solidFill>
                  <a:srgbClr val="FF0000"/>
                </a:solidFill>
                <a:latin typeface="Calibri" pitchFamily="34" charset="0"/>
                <a:cs typeface="Calibri" pitchFamily="34" charset="0"/>
              </a:rPr>
              <a:t>Uvedené prameny </a:t>
            </a:r>
          </a:p>
        </p:txBody>
      </p:sp>
      <p:sp>
        <p:nvSpPr>
          <p:cNvPr id="47107" name="AutoShape 7" descr="Výsledek obrázku pro ius romanum"/>
          <p:cNvSpPr>
            <a:spLocks noChangeAspect="1" noChangeArrowheads="1"/>
          </p:cNvSpPr>
          <p:nvPr/>
        </p:nvSpPr>
        <p:spPr bwMode="auto">
          <a:xfrm>
            <a:off x="155575" y="-1058863"/>
            <a:ext cx="3333750" cy="2219326"/>
          </a:xfrm>
          <a:prstGeom prst="rect">
            <a:avLst/>
          </a:prstGeom>
          <a:noFill/>
          <a:ln w="9525">
            <a:noFill/>
            <a:miter lim="800000"/>
            <a:headEnd/>
            <a:tailEnd/>
          </a:ln>
        </p:spPr>
        <p:txBody>
          <a:bodyPr/>
          <a:lstStyle/>
          <a:p>
            <a:endParaRPr lang="cs-CZ" altLang="cs-CZ"/>
          </a:p>
        </p:txBody>
      </p:sp>
      <p:sp>
        <p:nvSpPr>
          <p:cNvPr id="47108" name="AutoShape 9" descr="Výsledek obrázku pro ius romanum"/>
          <p:cNvSpPr>
            <a:spLocks noChangeAspect="1" noChangeArrowheads="1"/>
          </p:cNvSpPr>
          <p:nvPr/>
        </p:nvSpPr>
        <p:spPr bwMode="auto">
          <a:xfrm>
            <a:off x="155575" y="-1058863"/>
            <a:ext cx="3333750" cy="2219326"/>
          </a:xfrm>
          <a:prstGeom prst="rect">
            <a:avLst/>
          </a:prstGeom>
          <a:noFill/>
          <a:ln w="9525">
            <a:noFill/>
            <a:miter lim="800000"/>
            <a:headEnd/>
            <a:tailEnd/>
          </a:ln>
        </p:spPr>
        <p:txBody>
          <a:bodyPr/>
          <a:lstStyle/>
          <a:p>
            <a:endParaRPr lang="cs-CZ" altLang="cs-CZ"/>
          </a:p>
        </p:txBody>
      </p:sp>
      <p:sp>
        <p:nvSpPr>
          <p:cNvPr id="47109" name="Zástupný symbol pro obsah 2"/>
          <p:cNvSpPr>
            <a:spLocks noGrp="1"/>
          </p:cNvSpPr>
          <p:nvPr>
            <p:ph sz="quarter" idx="1"/>
          </p:nvPr>
        </p:nvSpPr>
        <p:spPr>
          <a:xfrm>
            <a:off x="4021138" y="1484313"/>
            <a:ext cx="5122862" cy="5149850"/>
          </a:xfrm>
        </p:spPr>
        <p:txBody>
          <a:bodyPr/>
          <a:lstStyle/>
          <a:p>
            <a:pPr>
              <a:lnSpc>
                <a:spcPct val="90000"/>
              </a:lnSpc>
            </a:pPr>
            <a:r>
              <a:rPr lang="cs-CZ" altLang="cs-CZ" sz="2800" b="1">
                <a:latin typeface="Calibri" pitchFamily="34" charset="0"/>
                <a:cs typeface="Calibri" pitchFamily="34" charset="0"/>
              </a:rPr>
              <a:t>Etymol V.:</a:t>
            </a:r>
          </a:p>
          <a:p>
            <a:pPr lvl="1">
              <a:lnSpc>
                <a:spcPct val="90000"/>
              </a:lnSpc>
            </a:pPr>
            <a:r>
              <a:rPr lang="cs-CZ" altLang="cs-CZ">
                <a:latin typeface="Calibri" pitchFamily="34" charset="0"/>
                <a:cs typeface="Calibri" pitchFamily="34" charset="0"/>
              </a:rPr>
              <a:t>1, 1 – 7 </a:t>
            </a:r>
          </a:p>
          <a:p>
            <a:pPr lvl="1">
              <a:lnSpc>
                <a:spcPct val="90000"/>
              </a:lnSpc>
            </a:pPr>
            <a:r>
              <a:rPr lang="cs-CZ" altLang="cs-CZ">
                <a:latin typeface="Calibri" pitchFamily="34" charset="0"/>
                <a:cs typeface="Calibri" pitchFamily="34" charset="0"/>
              </a:rPr>
              <a:t>14</a:t>
            </a:r>
          </a:p>
          <a:p>
            <a:pPr lvl="1">
              <a:lnSpc>
                <a:spcPct val="90000"/>
              </a:lnSpc>
            </a:pPr>
            <a:r>
              <a:rPr lang="cs-CZ" altLang="cs-CZ">
                <a:latin typeface="Calibri" pitchFamily="34" charset="0"/>
                <a:cs typeface="Calibri" pitchFamily="34" charset="0"/>
              </a:rPr>
              <a:t>15</a:t>
            </a:r>
          </a:p>
          <a:p>
            <a:pPr lvl="1">
              <a:lnSpc>
                <a:spcPct val="90000"/>
              </a:lnSpc>
            </a:pPr>
            <a:r>
              <a:rPr lang="cs-CZ" altLang="cs-CZ">
                <a:latin typeface="Calibri" pitchFamily="34" charset="0"/>
                <a:cs typeface="Calibri" pitchFamily="34" charset="0"/>
              </a:rPr>
              <a:t>17</a:t>
            </a:r>
          </a:p>
          <a:p>
            <a:pPr>
              <a:lnSpc>
                <a:spcPct val="90000"/>
              </a:lnSpc>
            </a:pPr>
            <a:endParaRPr lang="cs-CZ" altLang="cs-CZ" sz="2800" b="1">
              <a:latin typeface="Calibri" pitchFamily="34" charset="0"/>
              <a:cs typeface="Calibri" pitchFamily="34" charset="0"/>
            </a:endParaRPr>
          </a:p>
          <a:p>
            <a:pPr>
              <a:lnSpc>
                <a:spcPct val="90000"/>
              </a:lnSpc>
            </a:pPr>
            <a:r>
              <a:rPr lang="cs-CZ" altLang="cs-CZ" sz="2800" b="1">
                <a:latin typeface="Calibri" pitchFamily="34" charset="0"/>
                <a:cs typeface="Calibri" pitchFamily="34" charset="0"/>
              </a:rPr>
              <a:t>Často náznaky či nepřímé odkazy:</a:t>
            </a:r>
          </a:p>
          <a:p>
            <a:pPr lvl="1">
              <a:lnSpc>
                <a:spcPct val="90000"/>
              </a:lnSpc>
            </a:pPr>
            <a:r>
              <a:rPr lang="cs-CZ" altLang="cs-CZ">
                <a:latin typeface="Calibri" pitchFamily="34" charset="0"/>
                <a:cs typeface="Calibri" pitchFamily="34" charset="0"/>
              </a:rPr>
              <a:t>16</a:t>
            </a:r>
          </a:p>
          <a:p>
            <a:pPr lvl="1">
              <a:lnSpc>
                <a:spcPct val="90000"/>
              </a:lnSpc>
            </a:pPr>
            <a:r>
              <a:rPr lang="cs-CZ" altLang="cs-CZ">
                <a:latin typeface="Calibri" pitchFamily="34" charset="0"/>
                <a:cs typeface="Calibri" pitchFamily="34" charset="0"/>
              </a:rPr>
              <a:t>25, 11</a:t>
            </a:r>
            <a:endParaRPr lang="cs-CZ" altLang="cs-CZ" sz="2200">
              <a:latin typeface="Calibri" pitchFamily="34" charset="0"/>
              <a:cs typeface="Calibri" pitchFamily="34" charset="0"/>
            </a:endParaRPr>
          </a:p>
          <a:p>
            <a:pPr>
              <a:lnSpc>
                <a:spcPct val="90000"/>
              </a:lnSpc>
            </a:pPr>
            <a:endParaRPr lang="cs-CZ" altLang="cs-CZ" sz="2400">
              <a:latin typeface="Calibri" pitchFamily="34" charset="0"/>
              <a:cs typeface="Calibri" pitchFamily="34" charset="0"/>
            </a:endParaRPr>
          </a:p>
        </p:txBody>
      </p:sp>
      <p:pic>
        <p:nvPicPr>
          <p:cNvPr id="47110" name="Picture 11" descr="https://upload.wikimedia.org/wikipedia/commons/thumb/c/c9/Isidoro_di_siviglia%2C_etimologie%2C_fine_VIII_secolo_MSII_4856_Bruxelles%2C_Bibliotheque_Royale_Albert_I%2C_20x31%2C50%2C_pagina_in_scrittura_onciale_carolina.jpg/170px-Isidoro_di_siviglia%2C_etimologie%2C_fine_VIII_secolo_MSII_4856_Bruxelles%2C_Bibliotheque_Royale_Albert_I%2C_20x31%2C50%2C_pagina_in_scrittura_onciale_carolina.jpg"/>
          <p:cNvPicPr>
            <a:picLocks noChangeAspect="1" noChangeArrowheads="1"/>
          </p:cNvPicPr>
          <p:nvPr/>
        </p:nvPicPr>
        <p:blipFill>
          <a:blip r:embed="rId2" cstate="print"/>
          <a:srcRect l="6322" b="8955"/>
          <a:stretch>
            <a:fillRect/>
          </a:stretch>
        </p:blipFill>
        <p:spPr bwMode="auto">
          <a:xfrm>
            <a:off x="282575" y="1484313"/>
            <a:ext cx="3568700" cy="489743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914400" y="404813"/>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20 – Proč byl vytvořen zákon  </a:t>
            </a:r>
          </a:p>
        </p:txBody>
      </p:sp>
      <p:sp>
        <p:nvSpPr>
          <p:cNvPr id="48131" name="Zástupný symbol pro obsah 2"/>
          <p:cNvSpPr>
            <a:spLocks noGrp="1"/>
          </p:cNvSpPr>
          <p:nvPr>
            <p:ph sz="quarter" idx="1"/>
          </p:nvPr>
        </p:nvSpPr>
        <p:spPr/>
        <p:txBody>
          <a:bodyPr/>
          <a:lstStyle/>
          <a:p>
            <a:pPr>
              <a:lnSpc>
                <a:spcPct val="90000"/>
              </a:lnSpc>
            </a:pPr>
            <a:r>
              <a:rPr lang="cs-CZ" altLang="cs-CZ" sz="3600" b="1">
                <a:latin typeface="Calibri" pitchFamily="34" charset="0"/>
                <a:cs typeface="Calibri" pitchFamily="34" charset="0"/>
              </a:rPr>
              <a:t>Možná inspirace:</a:t>
            </a:r>
          </a:p>
          <a:p>
            <a:pPr>
              <a:lnSpc>
                <a:spcPct val="90000"/>
              </a:lnSpc>
            </a:pPr>
            <a:endParaRPr lang="cs-CZ" altLang="cs-CZ" sz="3200">
              <a:latin typeface="Calibri" pitchFamily="34" charset="0"/>
              <a:cs typeface="Calibri" pitchFamily="34" charset="0"/>
            </a:endParaRPr>
          </a:p>
          <a:p>
            <a:pPr algn="just">
              <a:lnSpc>
                <a:spcPct val="90000"/>
              </a:lnSpc>
            </a:pPr>
            <a:r>
              <a:rPr lang="cs-CZ" altLang="cs-CZ" sz="3600">
                <a:latin typeface="Calibri" pitchFamily="34" charset="0"/>
                <a:cs typeface="Calibri" pitchFamily="34" charset="0"/>
              </a:rPr>
              <a:t>Cicero De off. I. 11: „Je totiž třeba zachovávat míru v pomstě  i v trestu; myslím, že stačí, když útočník pyká za spáchané bezpráví tak, že by se sám podruhé už ničeho takového nedopustil a i jiní by ztratili chuť křivdit.“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914400" y="404813"/>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10 – Co je zákon  </a:t>
            </a:r>
          </a:p>
        </p:txBody>
      </p:sp>
      <p:sp>
        <p:nvSpPr>
          <p:cNvPr id="49155" name="Zástupný symbol pro obsah 2"/>
          <p:cNvSpPr>
            <a:spLocks noGrp="1"/>
          </p:cNvSpPr>
          <p:nvPr>
            <p:ph sz="quarter" idx="1"/>
          </p:nvPr>
        </p:nvSpPr>
        <p:spPr>
          <a:xfrm>
            <a:off x="914400" y="1665288"/>
            <a:ext cx="7772400" cy="4572000"/>
          </a:xfrm>
        </p:spPr>
        <p:txBody>
          <a:bodyPr/>
          <a:lstStyle/>
          <a:p>
            <a:pPr>
              <a:lnSpc>
                <a:spcPct val="90000"/>
              </a:lnSpc>
            </a:pPr>
            <a:r>
              <a:rPr lang="cs-CZ" altLang="cs-CZ" sz="3600" b="1">
                <a:latin typeface="Calibri" pitchFamily="34" charset="0"/>
                <a:cs typeface="Calibri" pitchFamily="34" charset="0"/>
              </a:rPr>
              <a:t>Možná inspirace:</a:t>
            </a:r>
          </a:p>
          <a:p>
            <a:pPr>
              <a:lnSpc>
                <a:spcPct val="90000"/>
              </a:lnSpc>
            </a:pPr>
            <a:endParaRPr lang="cs-CZ" altLang="cs-CZ" sz="3600">
              <a:latin typeface="Calibri" pitchFamily="34" charset="0"/>
              <a:cs typeface="Calibri" pitchFamily="34" charset="0"/>
            </a:endParaRPr>
          </a:p>
          <a:p>
            <a:pPr eaLnBrk="1" hangingPunct="1"/>
            <a:r>
              <a:rPr lang="cs-CZ" altLang="cs-CZ" sz="3600" b="1">
                <a:latin typeface="Calibri" pitchFamily="34" charset="0"/>
                <a:cs typeface="Calibri" pitchFamily="34" charset="0"/>
              </a:rPr>
              <a:t>Gaius I. 3</a:t>
            </a:r>
            <a:r>
              <a:rPr lang="cs-CZ" altLang="cs-CZ" sz="3600">
                <a:latin typeface="Calibri" pitchFamily="34" charset="0"/>
                <a:cs typeface="Calibri" pitchFamily="34" charset="0"/>
              </a:rPr>
              <a:t> </a:t>
            </a:r>
            <a:r>
              <a:rPr lang="cs-CZ" altLang="cs-CZ" sz="3600" i="1">
                <a:latin typeface="Calibri" pitchFamily="34" charset="0"/>
                <a:cs typeface="Calibri" pitchFamily="34" charset="0"/>
              </a:rPr>
              <a:t>Lex est quod populus iubet atque constituit.</a:t>
            </a:r>
            <a:r>
              <a:rPr lang="cs-CZ" altLang="cs-CZ" sz="3600">
                <a:latin typeface="Calibri" pitchFamily="34" charset="0"/>
                <a:cs typeface="Calibri" pitchFamily="34" charset="0"/>
              </a:rPr>
              <a:t> Zákon je to, co národ přikazuje a stanoví.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a:xfrm>
            <a:off x="827584" y="188640"/>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8 – Co je veřejné právo</a:t>
            </a:r>
            <a:r>
              <a:rPr lang="cs-CZ" altLang="cs-CZ" b="1" dirty="0">
                <a:solidFill>
                  <a:srgbClr val="FF6600"/>
                </a:solidFill>
                <a:latin typeface="Calibri" pitchFamily="34" charset="0"/>
                <a:cs typeface="Calibri" pitchFamily="34" charset="0"/>
              </a:rPr>
              <a:t>  </a:t>
            </a:r>
            <a:endParaRPr lang="cs-CZ" altLang="cs-CZ" b="1" dirty="0">
              <a:latin typeface="Calibri" pitchFamily="34" charset="0"/>
              <a:cs typeface="Calibri" pitchFamily="34" charset="0"/>
            </a:endParaRPr>
          </a:p>
        </p:txBody>
      </p:sp>
      <p:sp>
        <p:nvSpPr>
          <p:cNvPr id="50179" name="Zástupný symbol pro obsah 2"/>
          <p:cNvSpPr>
            <a:spLocks noGrp="1"/>
          </p:cNvSpPr>
          <p:nvPr>
            <p:ph sz="quarter" idx="1"/>
          </p:nvPr>
        </p:nvSpPr>
        <p:spPr>
          <a:xfrm>
            <a:off x="107950" y="1412875"/>
            <a:ext cx="4105275" cy="5040313"/>
          </a:xfrm>
        </p:spPr>
        <p:txBody>
          <a:bodyPr/>
          <a:lstStyle/>
          <a:p>
            <a:pPr>
              <a:lnSpc>
                <a:spcPct val="90000"/>
              </a:lnSpc>
            </a:pPr>
            <a:r>
              <a:rPr lang="cs-CZ" altLang="cs-CZ" sz="2200" b="1">
                <a:latin typeface="Calibri" pitchFamily="34" charset="0"/>
                <a:cs typeface="Calibri" pitchFamily="34" charset="0"/>
              </a:rPr>
              <a:t>Možná inspirace:</a:t>
            </a:r>
          </a:p>
          <a:p>
            <a:pPr>
              <a:lnSpc>
                <a:spcPct val="90000"/>
              </a:lnSpc>
            </a:pPr>
            <a:r>
              <a:rPr lang="cs-CZ" altLang="cs-CZ" sz="2200" b="1">
                <a:latin typeface="Calibri" pitchFamily="34" charset="0"/>
                <a:cs typeface="Calibri" pitchFamily="34" charset="0"/>
              </a:rPr>
              <a:t>Dig. 1, 1, 1, 2 </a:t>
            </a:r>
            <a:r>
              <a:rPr lang="cs-CZ" altLang="cs-CZ" sz="2200" b="1">
                <a:solidFill>
                  <a:srgbClr val="FF0000"/>
                </a:solidFill>
                <a:latin typeface="Calibri" pitchFamily="34" charset="0"/>
                <a:cs typeface="Calibri" pitchFamily="34" charset="0"/>
              </a:rPr>
              <a:t>Ulpianus</a:t>
            </a:r>
            <a:r>
              <a:rPr lang="cs-CZ" altLang="cs-CZ" sz="2200" b="1">
                <a:latin typeface="Calibri" pitchFamily="34" charset="0"/>
                <a:cs typeface="Calibri" pitchFamily="34" charset="0"/>
              </a:rPr>
              <a:t> libro primo institutionem</a:t>
            </a:r>
            <a:r>
              <a:rPr lang="cs-CZ" altLang="cs-CZ" sz="2200">
                <a:latin typeface="Calibri" pitchFamily="34" charset="0"/>
                <a:cs typeface="Calibri" pitchFamily="34" charset="0"/>
              </a:rPr>
              <a:t> </a:t>
            </a:r>
            <a:r>
              <a:rPr lang="cs-CZ" altLang="cs-CZ" sz="2200" i="1">
                <a:latin typeface="Calibri" pitchFamily="34" charset="0"/>
                <a:cs typeface="Calibri" pitchFamily="34" charset="0"/>
              </a:rPr>
              <a:t>Huius studii duae sunt positiones, publicum et privatum. Publicum ius est quod ad statum rei romanae spectat, privatum quod ad singulorum utilitatem: sunt enim quaedam publice utilia, quaedam privatim. </a:t>
            </a:r>
            <a:r>
              <a:rPr lang="cs-CZ" altLang="cs-CZ" sz="2200" i="1">
                <a:solidFill>
                  <a:srgbClr val="00B0F0"/>
                </a:solidFill>
                <a:latin typeface="Calibri" pitchFamily="34" charset="0"/>
                <a:cs typeface="Calibri" pitchFamily="34" charset="0"/>
              </a:rPr>
              <a:t>Publicum ius in sacris, in sacerdotibus, in magistratibus constitit. </a:t>
            </a:r>
            <a:r>
              <a:rPr lang="cs-CZ" altLang="cs-CZ" sz="2200" i="1">
                <a:latin typeface="Calibri" pitchFamily="34" charset="0"/>
                <a:cs typeface="Calibri" pitchFamily="34" charset="0"/>
              </a:rPr>
              <a:t>Privatum ius tripertitum est: collectum etenim est ex naturalibus praeceptis aut gentium aut civilibus.</a:t>
            </a:r>
            <a:r>
              <a:rPr lang="cs-CZ" altLang="cs-CZ" sz="2200">
                <a:latin typeface="Calibri" pitchFamily="34" charset="0"/>
                <a:cs typeface="Calibri" pitchFamily="34" charset="0"/>
              </a:rPr>
              <a:t> </a:t>
            </a:r>
          </a:p>
          <a:p>
            <a:pPr>
              <a:lnSpc>
                <a:spcPct val="90000"/>
              </a:lnSpc>
            </a:pPr>
            <a:endParaRPr lang="cs-CZ" altLang="cs-CZ" sz="2200">
              <a:latin typeface="Calibri" pitchFamily="34" charset="0"/>
              <a:cs typeface="Calibri" pitchFamily="34" charset="0"/>
            </a:endParaRPr>
          </a:p>
        </p:txBody>
      </p:sp>
      <p:sp>
        <p:nvSpPr>
          <p:cNvPr id="4" name="Zástupný symbol pro obsah 2"/>
          <p:cNvSpPr txBox="1">
            <a:spLocks/>
          </p:cNvSpPr>
          <p:nvPr/>
        </p:nvSpPr>
        <p:spPr bwMode="auto">
          <a:xfrm>
            <a:off x="4140200" y="1341438"/>
            <a:ext cx="4824413" cy="5111750"/>
          </a:xfrm>
          <a:prstGeom prst="rect">
            <a:avLst/>
          </a:prstGeom>
          <a:noFill/>
          <a:ln w="9525">
            <a:noFill/>
            <a:miter lim="800000"/>
            <a:headEnd/>
            <a:tailEnd/>
          </a:ln>
        </p:spPr>
        <p:txBody>
          <a:bodyPr/>
          <a:lstStyle/>
          <a:p>
            <a:pPr marL="273050" indent="-273050">
              <a:lnSpc>
                <a:spcPct val="90000"/>
              </a:lnSpc>
              <a:spcBef>
                <a:spcPts val="575"/>
              </a:spcBef>
              <a:buClr>
                <a:schemeClr val="accent1"/>
              </a:buClr>
              <a:buSzPct val="85000"/>
              <a:buFont typeface="Wingdings 2" pitchFamily="18" charset="2"/>
              <a:buChar char=""/>
              <a:defRPr/>
            </a:pPr>
            <a:r>
              <a:rPr lang="cs-CZ" sz="2400" b="1" dirty="0" err="1">
                <a:latin typeface="Calibri" pitchFamily="34" charset="0"/>
                <a:cs typeface="+mn-cs"/>
              </a:rPr>
              <a:t>Dig</a:t>
            </a:r>
            <a:r>
              <a:rPr lang="cs-CZ" sz="2400" b="1" dirty="0">
                <a:latin typeface="Calibri" pitchFamily="34" charset="0"/>
                <a:cs typeface="+mn-cs"/>
              </a:rPr>
              <a:t>. 1, </a:t>
            </a:r>
            <a:r>
              <a:rPr lang="cs-CZ" sz="2400" b="1" dirty="0" err="1">
                <a:latin typeface="Calibri" pitchFamily="34" charset="0"/>
                <a:cs typeface="+mn-cs"/>
              </a:rPr>
              <a:t>1</a:t>
            </a:r>
            <a:r>
              <a:rPr lang="cs-CZ" sz="2400" b="1" dirty="0">
                <a:latin typeface="Calibri" pitchFamily="34" charset="0"/>
                <a:cs typeface="+mn-cs"/>
              </a:rPr>
              <a:t>, </a:t>
            </a:r>
            <a:r>
              <a:rPr lang="cs-CZ" sz="2400" b="1" dirty="0" err="1">
                <a:latin typeface="Calibri" pitchFamily="34" charset="0"/>
                <a:cs typeface="+mn-cs"/>
              </a:rPr>
              <a:t>1</a:t>
            </a:r>
            <a:r>
              <a:rPr lang="cs-CZ" sz="2400" b="1" dirty="0">
                <a:latin typeface="Calibri" pitchFamily="34" charset="0"/>
                <a:cs typeface="+mn-cs"/>
              </a:rPr>
              <a:t>, 2 </a:t>
            </a:r>
            <a:r>
              <a:rPr lang="cs-CZ" sz="2400" b="1" dirty="0" err="1">
                <a:solidFill>
                  <a:srgbClr val="FF0000"/>
                </a:solidFill>
                <a:latin typeface="Calibri" pitchFamily="34" charset="0"/>
                <a:cs typeface="+mn-cs"/>
              </a:rPr>
              <a:t>Ulpianus</a:t>
            </a:r>
            <a:r>
              <a:rPr lang="cs-CZ" sz="2400" b="1" dirty="0">
                <a:latin typeface="Calibri" pitchFamily="34" charset="0"/>
                <a:cs typeface="+mn-cs"/>
              </a:rPr>
              <a:t> libro primo </a:t>
            </a:r>
            <a:r>
              <a:rPr lang="cs-CZ" sz="2400" b="1" dirty="0" err="1">
                <a:latin typeface="Calibri" pitchFamily="34" charset="0"/>
                <a:cs typeface="+mn-cs"/>
              </a:rPr>
              <a:t>institutionem</a:t>
            </a:r>
            <a:endParaRPr lang="cs-CZ" sz="2400" dirty="0">
              <a:latin typeface="Calibri" pitchFamily="34" charset="0"/>
              <a:cs typeface="+mn-cs"/>
            </a:endParaRPr>
          </a:p>
          <a:p>
            <a:pPr marL="273050" indent="-273050">
              <a:lnSpc>
                <a:spcPct val="90000"/>
              </a:lnSpc>
              <a:spcBef>
                <a:spcPts val="575"/>
              </a:spcBef>
              <a:buClr>
                <a:schemeClr val="accent1"/>
              </a:buClr>
              <a:buSzPct val="85000"/>
              <a:buFont typeface="Wingdings 2" pitchFamily="18" charset="2"/>
              <a:buChar char=""/>
              <a:defRPr/>
            </a:pPr>
            <a:r>
              <a:rPr lang="cs-CZ" sz="2400" dirty="0">
                <a:latin typeface="Calibri" pitchFamily="34" charset="0"/>
                <a:cs typeface="+mn-cs"/>
              </a:rPr>
              <a:t>Tato věda má dvě základní části, právo veřejné a právo soukromé. Právo veřejné se vztahuje na užitek římského státu, právo soukromé na zájem jednotlivce; neboť něco se týká veřejného užitku, něco soukromého. </a:t>
            </a:r>
            <a:r>
              <a:rPr lang="cs-CZ" sz="2400" dirty="0">
                <a:solidFill>
                  <a:srgbClr val="00B0F0"/>
                </a:solidFill>
                <a:latin typeface="Calibri" pitchFamily="34" charset="0"/>
                <a:cs typeface="+mn-cs"/>
              </a:rPr>
              <a:t>Veřejné právo se vztahuje na posvátné věci (oběti), na kněze, na úředníky obce</a:t>
            </a:r>
            <a:r>
              <a:rPr lang="cs-CZ" sz="2400" dirty="0">
                <a:latin typeface="Calibri" pitchFamily="34" charset="0"/>
                <a:cs typeface="+mn-cs"/>
              </a:rPr>
              <a:t>. Soukromé právo má tři části, neboť se skládá z principů práva přirozeného, práva mezi národy a práva civilního.</a:t>
            </a:r>
            <a:endParaRPr lang="cs-CZ" altLang="cs-CZ" sz="2400" b="1" dirty="0">
              <a:latin typeface="Calibri" pitchFamily="34" charset="0"/>
              <a:cs typeface="+mn-cs"/>
            </a:endParaRPr>
          </a:p>
          <a:p>
            <a:pPr marL="273050" indent="-273050">
              <a:lnSpc>
                <a:spcPct val="90000"/>
              </a:lnSpc>
              <a:spcBef>
                <a:spcPts val="575"/>
              </a:spcBef>
              <a:buClr>
                <a:schemeClr val="accent1"/>
              </a:buClr>
              <a:buSzPct val="85000"/>
              <a:buFont typeface="Wingdings 2" pitchFamily="18" charset="2"/>
              <a:buChar char=""/>
              <a:defRPr/>
            </a:pPr>
            <a:endParaRPr lang="cs-CZ" altLang="cs-CZ" sz="2200" dirty="0">
              <a:latin typeface="Calibri" pitchFamily="34" charset="0"/>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a:xfrm>
            <a:off x="914400" y="404813"/>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6 – Co je mezinárodní právo  </a:t>
            </a:r>
          </a:p>
        </p:txBody>
      </p:sp>
      <p:sp>
        <p:nvSpPr>
          <p:cNvPr id="51203" name="Zástupný symbol pro obsah 2"/>
          <p:cNvSpPr>
            <a:spLocks noGrp="1"/>
          </p:cNvSpPr>
          <p:nvPr>
            <p:ph sz="quarter" idx="1"/>
          </p:nvPr>
        </p:nvSpPr>
        <p:spPr>
          <a:xfrm>
            <a:off x="468313" y="1447800"/>
            <a:ext cx="8218487" cy="5005388"/>
          </a:xfrm>
        </p:spPr>
        <p:txBody>
          <a:bodyPr/>
          <a:lstStyle/>
          <a:p>
            <a:pPr>
              <a:lnSpc>
                <a:spcPct val="90000"/>
              </a:lnSpc>
            </a:pPr>
            <a:r>
              <a:rPr lang="cs-CZ" altLang="cs-CZ" sz="3200" b="1">
                <a:latin typeface="Calibri" pitchFamily="34" charset="0"/>
                <a:cs typeface="Calibri" pitchFamily="34" charset="0"/>
              </a:rPr>
              <a:t>Významový posun:</a:t>
            </a:r>
          </a:p>
          <a:p>
            <a:pPr>
              <a:lnSpc>
                <a:spcPct val="90000"/>
              </a:lnSpc>
            </a:pPr>
            <a:endParaRPr lang="cs-CZ" altLang="cs-CZ" sz="3200" b="1">
              <a:latin typeface="Calibri" pitchFamily="34" charset="0"/>
              <a:cs typeface="Calibri" pitchFamily="34" charset="0"/>
            </a:endParaRPr>
          </a:p>
          <a:p>
            <a:pPr>
              <a:lnSpc>
                <a:spcPct val="90000"/>
              </a:lnSpc>
            </a:pPr>
            <a:r>
              <a:rPr lang="cs-CZ" altLang="cs-CZ" sz="2800" b="1">
                <a:latin typeface="Calibri" pitchFamily="34" charset="0"/>
                <a:cs typeface="Calibri" pitchFamily="34" charset="0"/>
              </a:rPr>
              <a:t>Gaius I, 1 </a:t>
            </a:r>
            <a:r>
              <a:rPr lang="cs-CZ" altLang="cs-CZ" sz="2800">
                <a:latin typeface="Calibri" pitchFamily="34" charset="0"/>
                <a:cs typeface="Calibri" pitchFamily="34" charset="0"/>
              </a:rPr>
              <a:t>: … quod vero naturalis ratio inter omnes homines constituit, id apud omnes populos peraeque custoditur vocaturque ius gentium, quasi quo iure omnes gentes utuntur. </a:t>
            </a:r>
          </a:p>
          <a:p>
            <a:pPr>
              <a:lnSpc>
                <a:spcPct val="90000"/>
              </a:lnSpc>
            </a:pPr>
            <a:r>
              <a:rPr lang="cs-CZ" altLang="cs-CZ" sz="3600">
                <a:latin typeface="Calibri" pitchFamily="34" charset="0"/>
                <a:cs typeface="Calibri" pitchFamily="34" charset="0"/>
              </a:rPr>
              <a:t>To však, co pro všechno lidstvo [sám] přírodní řád stanoví, je všemi národy stejně zachováváno a nazývá se „právo národů“.</a:t>
            </a:r>
          </a:p>
          <a:p>
            <a:pPr>
              <a:lnSpc>
                <a:spcPct val="90000"/>
              </a:lnSpc>
            </a:pPr>
            <a:endParaRPr lang="cs-CZ" altLang="cs-CZ" sz="3200">
              <a:latin typeface="Calibri" pitchFamily="34" charset="0"/>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p:cNvSpPr>
            <a:spLocks noGrp="1"/>
          </p:cNvSpPr>
          <p:nvPr>
            <p:ph type="title"/>
          </p:nvPr>
        </p:nvSpPr>
        <p:spPr>
          <a:xfrm>
            <a:off x="914400" y="404813"/>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12 – Co je usnesení senátu  </a:t>
            </a:r>
          </a:p>
        </p:txBody>
      </p:sp>
      <p:sp>
        <p:nvSpPr>
          <p:cNvPr id="52227" name="Zástupný symbol pro obsah 2"/>
          <p:cNvSpPr>
            <a:spLocks noGrp="1"/>
          </p:cNvSpPr>
          <p:nvPr>
            <p:ph sz="quarter" idx="1"/>
          </p:nvPr>
        </p:nvSpPr>
        <p:spPr>
          <a:xfrm>
            <a:off x="468313" y="1447800"/>
            <a:ext cx="8218487" cy="4572000"/>
          </a:xfrm>
        </p:spPr>
        <p:txBody>
          <a:bodyPr/>
          <a:lstStyle/>
          <a:p>
            <a:pPr>
              <a:lnSpc>
                <a:spcPct val="90000"/>
              </a:lnSpc>
            </a:pPr>
            <a:r>
              <a:rPr lang="cs-CZ" altLang="cs-CZ" sz="3600" b="1">
                <a:latin typeface="Calibri" pitchFamily="34" charset="0"/>
                <a:cs typeface="Calibri" pitchFamily="34" charset="0"/>
              </a:rPr>
              <a:t>Významový posun:</a:t>
            </a:r>
          </a:p>
          <a:p>
            <a:pPr>
              <a:lnSpc>
                <a:spcPct val="90000"/>
              </a:lnSpc>
            </a:pPr>
            <a:endParaRPr lang="cs-CZ" altLang="cs-CZ" sz="3600" b="1">
              <a:latin typeface="Calibri" pitchFamily="34" charset="0"/>
              <a:cs typeface="Calibri" pitchFamily="34" charset="0"/>
            </a:endParaRPr>
          </a:p>
          <a:p>
            <a:pPr>
              <a:lnSpc>
                <a:spcPct val="90000"/>
              </a:lnSpc>
            </a:pPr>
            <a:r>
              <a:rPr lang="cs-CZ" altLang="cs-CZ" sz="3600" b="1">
                <a:latin typeface="Calibri" pitchFamily="34" charset="0"/>
                <a:cs typeface="Calibri" pitchFamily="34" charset="0"/>
              </a:rPr>
              <a:t>Gaius I. 4</a:t>
            </a:r>
            <a:r>
              <a:rPr lang="cs-CZ" altLang="cs-CZ" sz="3600">
                <a:latin typeface="Calibri" pitchFamily="34" charset="0"/>
                <a:cs typeface="Calibri" pitchFamily="34" charset="0"/>
              </a:rPr>
              <a:t> </a:t>
            </a:r>
            <a:r>
              <a:rPr lang="cs-CZ" altLang="cs-CZ" sz="3600" i="1">
                <a:latin typeface="Calibri" pitchFamily="34" charset="0"/>
                <a:cs typeface="Calibri" pitchFamily="34" charset="0"/>
              </a:rPr>
              <a:t>Senatusconsultum est quod senatus iubet atque consituit,idque legis vicem optinet, quamvis fuerit quaesitum.</a:t>
            </a:r>
            <a:r>
              <a:rPr lang="cs-CZ" altLang="cs-CZ" sz="3600">
                <a:latin typeface="Calibri" pitchFamily="34" charset="0"/>
                <a:cs typeface="Calibri" pitchFamily="34" charset="0"/>
              </a:rPr>
              <a:t> </a:t>
            </a:r>
          </a:p>
          <a:p>
            <a:pPr>
              <a:lnSpc>
                <a:spcPct val="90000"/>
              </a:lnSpc>
            </a:pPr>
            <a:r>
              <a:rPr lang="cs-CZ" altLang="cs-CZ" sz="3600">
                <a:latin typeface="Calibri" pitchFamily="34" charset="0"/>
                <a:cs typeface="Calibri" pitchFamily="34" charset="0"/>
              </a:rPr>
              <a:t>Usnesení senátu je to, co senát přikazuje a stanoví. Také ono má sílu zákona, ačkoli se o tom pochybovalo.</a:t>
            </a:r>
            <a:endParaRPr lang="cs-CZ" altLang="cs-CZ" sz="3600" b="1">
              <a:latin typeface="Calibri" pitchFamily="34" charset="0"/>
              <a:cs typeface="Calibri" pitchFamily="34" charset="0"/>
            </a:endParaRPr>
          </a:p>
          <a:p>
            <a:pPr>
              <a:lnSpc>
                <a:spcPct val="90000"/>
              </a:lnSpc>
            </a:pPr>
            <a:endParaRPr lang="cs-CZ" altLang="cs-CZ" sz="3600">
              <a:latin typeface="Calibri" pitchFamily="34" charset="0"/>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a:xfrm>
            <a:off x="914400" y="404813"/>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11 – Co je usnesení plebejského shromáždění   </a:t>
            </a:r>
          </a:p>
        </p:txBody>
      </p:sp>
      <p:sp>
        <p:nvSpPr>
          <p:cNvPr id="53251" name="Zástupný symbol pro obsah 2"/>
          <p:cNvSpPr>
            <a:spLocks noGrp="1"/>
          </p:cNvSpPr>
          <p:nvPr>
            <p:ph sz="quarter" idx="1"/>
          </p:nvPr>
        </p:nvSpPr>
        <p:spPr>
          <a:xfrm>
            <a:off x="468313" y="1447800"/>
            <a:ext cx="8218487" cy="4572000"/>
          </a:xfrm>
        </p:spPr>
        <p:txBody>
          <a:bodyPr/>
          <a:lstStyle/>
          <a:p>
            <a:pPr>
              <a:lnSpc>
                <a:spcPct val="90000"/>
              </a:lnSpc>
            </a:pPr>
            <a:r>
              <a:rPr lang="cs-CZ" altLang="cs-CZ" sz="4000" b="1">
                <a:latin typeface="Calibri" pitchFamily="34" charset="0"/>
                <a:cs typeface="Calibri" pitchFamily="34" charset="0"/>
              </a:rPr>
              <a:t>Možná inspirace:</a:t>
            </a:r>
          </a:p>
          <a:p>
            <a:pPr>
              <a:lnSpc>
                <a:spcPct val="90000"/>
              </a:lnSpc>
            </a:pPr>
            <a:endParaRPr lang="cs-CZ" altLang="cs-CZ" sz="4000" b="1">
              <a:latin typeface="Calibri" pitchFamily="34" charset="0"/>
              <a:cs typeface="Calibri" pitchFamily="34" charset="0"/>
            </a:endParaRPr>
          </a:p>
          <a:p>
            <a:pPr>
              <a:lnSpc>
                <a:spcPct val="90000"/>
              </a:lnSpc>
            </a:pPr>
            <a:r>
              <a:rPr lang="cs-CZ" altLang="cs-CZ" sz="4000" b="1">
                <a:latin typeface="Calibri" pitchFamily="34" charset="0"/>
                <a:cs typeface="Calibri" pitchFamily="34" charset="0"/>
              </a:rPr>
              <a:t>Gaius I. 3 </a:t>
            </a:r>
            <a:r>
              <a:rPr lang="cs-CZ" altLang="cs-CZ" sz="4000" i="1">
                <a:latin typeface="Calibri" pitchFamily="34" charset="0"/>
                <a:cs typeface="Calibri" pitchFamily="34" charset="0"/>
              </a:rPr>
              <a:t>Plebiscitum est, quod plebs iubet atque constituit.</a:t>
            </a:r>
            <a:r>
              <a:rPr lang="cs-CZ" altLang="cs-CZ" sz="4000">
                <a:latin typeface="Calibri" pitchFamily="34" charset="0"/>
                <a:cs typeface="Calibri" pitchFamily="34" charset="0"/>
              </a:rPr>
              <a:t>  </a:t>
            </a:r>
          </a:p>
          <a:p>
            <a:pPr>
              <a:lnSpc>
                <a:spcPct val="90000"/>
              </a:lnSpc>
            </a:pPr>
            <a:r>
              <a:rPr lang="cs-CZ" altLang="cs-CZ" sz="4000">
                <a:latin typeface="Calibri" pitchFamily="34" charset="0"/>
                <a:cs typeface="Calibri" pitchFamily="34" charset="0"/>
              </a:rPr>
              <a:t>Plebiscit je to, co plebejové přikazují a stanoví.</a:t>
            </a:r>
            <a:endParaRPr lang="cs-CZ" altLang="cs-CZ" sz="4000" b="1">
              <a:latin typeface="Calibri" pitchFamily="34" charset="0"/>
              <a:cs typeface="Calibri" pitchFamily="34" charset="0"/>
            </a:endParaRPr>
          </a:p>
          <a:p>
            <a:pPr>
              <a:lnSpc>
                <a:spcPct val="90000"/>
              </a:lnSpc>
            </a:pPr>
            <a:endParaRPr lang="cs-CZ" altLang="cs-CZ" sz="4000">
              <a:latin typeface="Calibri" pitchFamily="34" charset="0"/>
              <a:cs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914400" y="404813"/>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14 – Co jsou dobrozdání právních znalců  </a:t>
            </a:r>
          </a:p>
        </p:txBody>
      </p:sp>
      <p:sp>
        <p:nvSpPr>
          <p:cNvPr id="54275" name="Zástupný symbol pro obsah 2"/>
          <p:cNvSpPr>
            <a:spLocks noGrp="1"/>
          </p:cNvSpPr>
          <p:nvPr>
            <p:ph sz="quarter" idx="1"/>
          </p:nvPr>
        </p:nvSpPr>
        <p:spPr>
          <a:xfrm>
            <a:off x="395288" y="1447800"/>
            <a:ext cx="8497887" cy="5076825"/>
          </a:xfrm>
        </p:spPr>
        <p:txBody>
          <a:bodyPr/>
          <a:lstStyle/>
          <a:p>
            <a:pPr>
              <a:lnSpc>
                <a:spcPct val="90000"/>
              </a:lnSpc>
            </a:pPr>
            <a:r>
              <a:rPr lang="cs-CZ" altLang="cs-CZ" sz="2800" b="1">
                <a:latin typeface="Calibri" pitchFamily="34" charset="0"/>
                <a:cs typeface="Calibri" pitchFamily="34" charset="0"/>
              </a:rPr>
              <a:t>Možná inspirace:</a:t>
            </a:r>
          </a:p>
          <a:p>
            <a:pPr>
              <a:lnSpc>
                <a:spcPct val="90000"/>
              </a:lnSpc>
            </a:pPr>
            <a:r>
              <a:rPr lang="cs-CZ" altLang="cs-CZ" sz="2800" b="1">
                <a:latin typeface="Calibri" pitchFamily="34" charset="0"/>
                <a:cs typeface="Calibri" pitchFamily="34" charset="0"/>
              </a:rPr>
              <a:t>Gaius I. 7</a:t>
            </a:r>
            <a:r>
              <a:rPr lang="cs-CZ" altLang="cs-CZ" sz="2800">
                <a:latin typeface="Calibri" pitchFamily="34" charset="0"/>
                <a:cs typeface="Calibri" pitchFamily="34" charset="0"/>
              </a:rPr>
              <a:t> </a:t>
            </a:r>
            <a:r>
              <a:rPr lang="cs-CZ" altLang="cs-CZ" sz="2800" i="1">
                <a:latin typeface="Calibri" pitchFamily="34" charset="0"/>
                <a:cs typeface="Calibri" pitchFamily="34" charset="0"/>
              </a:rPr>
              <a:t>Responsa prudentium sunt sententiae et opiniones eorum, quibus permissum est iura condere. Quorum omnium si in unum sententia concurrunt, id, quod ita sentiunt, legis vicem optinet; si vero dissentiunt, iudici licet quam velit sententiam sequi; idque rescripto divi Hadriani significatut. </a:t>
            </a:r>
          </a:p>
          <a:p>
            <a:pPr>
              <a:lnSpc>
                <a:spcPct val="90000"/>
              </a:lnSpc>
            </a:pPr>
            <a:r>
              <a:rPr lang="cs-CZ" altLang="cs-CZ" sz="2800">
                <a:latin typeface="Calibri" pitchFamily="34" charset="0"/>
                <a:cs typeface="Calibri" pitchFamily="34" charset="0"/>
              </a:rPr>
              <a:t>Dobrá zdání právníků jsou výroky a názor těch, kterým bylo dáno povolení vytvářet právní pravidla. Jestliže výroky jich všech jsou jednotné, nabývá to, na čem se tak shodují, sílu zákona. Jestliže se však neshodují, má soudce volnost řídit se tím výrokem, kterým chce; a to je stanoveno v reskriptu božského Hadriana.</a:t>
            </a:r>
            <a:endParaRPr lang="cs-CZ" altLang="cs-CZ" sz="2800" b="1">
              <a:latin typeface="Calibri" pitchFamily="34" charset="0"/>
              <a:cs typeface="Calibri" pitchFamily="34" charset="0"/>
            </a:endParaRPr>
          </a:p>
          <a:p>
            <a:pPr>
              <a:lnSpc>
                <a:spcPct val="90000"/>
              </a:lnSpc>
            </a:pPr>
            <a:endParaRPr lang="cs-CZ" altLang="cs-CZ" sz="2800">
              <a:latin typeface="Calibri" pitchFamily="34" charset="0"/>
              <a:cs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sah 2"/>
          <p:cNvSpPr>
            <a:spLocks noGrp="1"/>
          </p:cNvSpPr>
          <p:nvPr>
            <p:ph sz="quarter" idx="1"/>
          </p:nvPr>
        </p:nvSpPr>
        <p:spPr>
          <a:xfrm>
            <a:off x="684213" y="620713"/>
            <a:ext cx="7772400" cy="6237287"/>
          </a:xfrm>
        </p:spPr>
        <p:txBody>
          <a:bodyPr/>
          <a:lstStyle/>
          <a:p>
            <a:pPr>
              <a:lnSpc>
                <a:spcPct val="90000"/>
              </a:lnSpc>
            </a:pPr>
            <a:r>
              <a:rPr lang="cs-CZ" altLang="cs-CZ" sz="2400" b="1">
                <a:latin typeface="Calibri" pitchFamily="34" charset="0"/>
                <a:cs typeface="Calibri" pitchFamily="34" charset="0"/>
              </a:rPr>
              <a:t>CTh.1.4.0. De responsis prudentum </a:t>
            </a:r>
          </a:p>
          <a:p>
            <a:r>
              <a:rPr lang="cs-CZ" altLang="cs-CZ" sz="2400" b="1">
                <a:latin typeface="Calibri" pitchFamily="34" charset="0"/>
                <a:cs typeface="Calibri" pitchFamily="34" charset="0"/>
              </a:rPr>
              <a:t>CTh.1.4.1  </a:t>
            </a:r>
            <a:r>
              <a:rPr lang="cs-CZ" altLang="cs-CZ" sz="2400">
                <a:latin typeface="Calibri" pitchFamily="34" charset="0"/>
                <a:cs typeface="Calibri" pitchFamily="34" charset="0"/>
              </a:rPr>
              <a:t>Imp. Constantinus a. ad Maximum praefectum Urbi. Perpetuas prudentium contentiones eruere cupientes Ulpiani ac Pauli in Papinianum notas, qui, dum ingenii laudem sectantur, non tam corrigere eum, quam depravare maluerunt, aboleri praecipimus. dat. iiii k. oct. Crispo et Constantino conss. (321/4 [321] sept. 28). </a:t>
            </a:r>
          </a:p>
          <a:p>
            <a:r>
              <a:rPr lang="cs-CZ" altLang="cs-CZ" sz="2400" b="1">
                <a:latin typeface="Calibri" pitchFamily="34" charset="0"/>
                <a:cs typeface="Calibri" pitchFamily="34" charset="0"/>
              </a:rPr>
              <a:t>CTh.1.4.2  </a:t>
            </a:r>
            <a:r>
              <a:rPr lang="cs-CZ" altLang="cs-CZ" sz="2400">
                <a:latin typeface="Calibri" pitchFamily="34" charset="0"/>
                <a:cs typeface="Calibri" pitchFamily="34" charset="0"/>
              </a:rPr>
              <a:t>Idem a. ad Maximum praefectum praetorio. universa, quae scriptura Pauli continentur, recepta auctoritate firmanda sunt et omni veneratione celebranda. ideoque sententiarum libros plenissima luce et perfectissima elocutione et iustissima iuris ratione succinctos in iudiciis prolatos valere minime dubitatur. dat. v k. oct. Treviris constantio et maximo conss. (327 [?] sept. 27). </a:t>
            </a:r>
          </a:p>
          <a:p>
            <a:endParaRPr lang="cs-CZ" altLang="cs-CZ" sz="2400">
              <a:latin typeface="Calibri" pitchFamily="34" charset="0"/>
              <a:cs typeface="Calibri" pitchFamily="34" charset="0"/>
            </a:endParaRPr>
          </a:p>
          <a:p>
            <a:pPr>
              <a:lnSpc>
                <a:spcPct val="90000"/>
              </a:lnSpc>
            </a:pPr>
            <a:endParaRPr lang="cs-CZ" altLang="cs-CZ" sz="2400">
              <a:latin typeface="Calibri" pitchFamily="34" charset="0"/>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sah 2"/>
          <p:cNvSpPr>
            <a:spLocks noGrp="1"/>
          </p:cNvSpPr>
          <p:nvPr>
            <p:ph sz="quarter" idx="1"/>
          </p:nvPr>
        </p:nvSpPr>
        <p:spPr>
          <a:xfrm>
            <a:off x="611188" y="188913"/>
            <a:ext cx="7772400" cy="6408737"/>
          </a:xfrm>
        </p:spPr>
        <p:txBody>
          <a:bodyPr/>
          <a:lstStyle/>
          <a:p>
            <a:r>
              <a:rPr lang="cs-CZ" altLang="cs-CZ" sz="2200" b="1">
                <a:latin typeface="Calibri" pitchFamily="34" charset="0"/>
                <a:cs typeface="Calibri" pitchFamily="34" charset="0"/>
              </a:rPr>
              <a:t>CTh.1.4.3 [=brev.1.4.1] </a:t>
            </a:r>
            <a:r>
              <a:rPr lang="cs-CZ" altLang="cs-CZ" sz="2200">
                <a:latin typeface="Calibri" pitchFamily="34" charset="0"/>
                <a:cs typeface="Calibri" pitchFamily="34" charset="0"/>
              </a:rPr>
              <a:t>Impp. tTeodos. et Valentin. aa. ad senatum urbis romae. post alia: Papiniani, Pauli, Gaii, Ulpiani atque modestini scripta universa firmamus ita, ut gaium quae paulum, ulpianum et cunctos comitetur auctoritas, lectionesque ex omni eius opere recitentur. Eorum quoque scientiam, quorum tractatus atque sententias praedicti omnes suis operibus miscuerunt, ratam esse censemus, ut scaevolae, sabini, iuliani atque marcelli, omniumque, quos illi celebrarunt, si tamen eorum libri, propter antiquitatis incertum, codicum collatione firmentur. Ubi autem diversae sententiae proferuntur, potior numerus vincat auctorum, vel, si numerus aequalis sit, eius partis praecedat auctoritas, in qua excellentis ingenii vir papinianus emineat, qui, ut singulos vincit, ita cedit duobus. notas etiam Pauli atque Ulpiani in Papiniani corpus factas, sicut dudum statutum est, praecipimus infirmari. Ubi autem pares eorum sententiae recitantur, quorum par censetur auctoritas, quod sequi debeat, eligat moderatio iudicantis. </a:t>
            </a:r>
            <a:r>
              <a:rPr lang="cs-CZ" altLang="cs-CZ" sz="2200" b="1" i="1" u="sng">
                <a:solidFill>
                  <a:srgbClr val="FF0000"/>
                </a:solidFill>
                <a:latin typeface="Calibri" pitchFamily="34" charset="0"/>
                <a:cs typeface="Calibri" pitchFamily="34" charset="0"/>
              </a:rPr>
              <a:t>Pauli quoque sententias semper valere praecipimus </a:t>
            </a:r>
            <a:r>
              <a:rPr lang="cs-CZ" altLang="cs-CZ" sz="2200">
                <a:latin typeface="Calibri" pitchFamily="34" charset="0"/>
                <a:cs typeface="Calibri" pitchFamily="34" charset="0"/>
              </a:rPr>
              <a:t>etc. dat. viii. id. nov. ravenna, dd. nn. theodos. xii. et valentin. ii. aa. coss.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ýsledek obrázku"/>
          <p:cNvPicPr>
            <a:picLocks noChangeAspect="1" noChangeArrowheads="1"/>
          </p:cNvPicPr>
          <p:nvPr/>
        </p:nvPicPr>
        <p:blipFill>
          <a:blip r:embed="rId2" cstate="print"/>
          <a:srcRect/>
          <a:stretch>
            <a:fillRect/>
          </a:stretch>
        </p:blipFill>
        <p:spPr bwMode="auto">
          <a:xfrm>
            <a:off x="468313" y="1674813"/>
            <a:ext cx="2663825" cy="4130675"/>
          </a:xfrm>
          <a:prstGeom prst="rect">
            <a:avLst/>
          </a:prstGeom>
          <a:noFill/>
          <a:ln w="9525">
            <a:noFill/>
            <a:miter lim="800000"/>
            <a:headEnd/>
            <a:tailEnd/>
          </a:ln>
        </p:spPr>
      </p:pic>
      <p:pic>
        <p:nvPicPr>
          <p:cNvPr id="10243" name="Picture 4" descr="Výsledek obrázku"/>
          <p:cNvPicPr>
            <a:picLocks noChangeAspect="1" noChangeArrowheads="1"/>
          </p:cNvPicPr>
          <p:nvPr/>
        </p:nvPicPr>
        <p:blipFill>
          <a:blip r:embed="rId3" cstate="print"/>
          <a:srcRect/>
          <a:stretch>
            <a:fillRect/>
          </a:stretch>
        </p:blipFill>
        <p:spPr bwMode="auto">
          <a:xfrm>
            <a:off x="3276600" y="476250"/>
            <a:ext cx="2741613" cy="3055938"/>
          </a:xfrm>
          <a:prstGeom prst="rect">
            <a:avLst/>
          </a:prstGeom>
          <a:noFill/>
          <a:ln w="9525">
            <a:noFill/>
            <a:miter lim="800000"/>
            <a:headEnd/>
            <a:tailEnd/>
          </a:ln>
        </p:spPr>
      </p:pic>
      <p:pic>
        <p:nvPicPr>
          <p:cNvPr id="10244" name="Picture 6" descr="Výsledek obrázku"/>
          <p:cNvPicPr>
            <a:picLocks noChangeAspect="1" noChangeArrowheads="1"/>
          </p:cNvPicPr>
          <p:nvPr/>
        </p:nvPicPr>
        <p:blipFill>
          <a:blip r:embed="rId4" cstate="print"/>
          <a:srcRect/>
          <a:stretch>
            <a:fillRect/>
          </a:stretch>
        </p:blipFill>
        <p:spPr bwMode="auto">
          <a:xfrm>
            <a:off x="6227763" y="2268538"/>
            <a:ext cx="2381250" cy="3248025"/>
          </a:xfrm>
          <a:prstGeom prst="rect">
            <a:avLst/>
          </a:prstGeom>
          <a:noFill/>
          <a:ln w="9525">
            <a:noFill/>
            <a:miter lim="800000"/>
            <a:headEnd/>
            <a:tailEnd/>
          </a:ln>
        </p:spPr>
      </p:pic>
      <p:pic>
        <p:nvPicPr>
          <p:cNvPr id="10245" name="Picture 8" descr="Výsledek obrázku"/>
          <p:cNvPicPr>
            <a:picLocks noChangeAspect="1" noChangeArrowheads="1"/>
          </p:cNvPicPr>
          <p:nvPr/>
        </p:nvPicPr>
        <p:blipFill>
          <a:blip r:embed="rId5" cstate="print"/>
          <a:srcRect/>
          <a:stretch>
            <a:fillRect/>
          </a:stretch>
        </p:blipFill>
        <p:spPr bwMode="auto">
          <a:xfrm>
            <a:off x="3276600" y="3789363"/>
            <a:ext cx="2700338" cy="251936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a:xfrm>
            <a:off x="899592" y="260648"/>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24, 17  – Fideikomis </a:t>
            </a:r>
          </a:p>
        </p:txBody>
      </p:sp>
      <p:sp>
        <p:nvSpPr>
          <p:cNvPr id="57347" name="Zástupný symbol pro obsah 2"/>
          <p:cNvSpPr>
            <a:spLocks noGrp="1"/>
          </p:cNvSpPr>
          <p:nvPr>
            <p:ph sz="quarter" idx="1"/>
          </p:nvPr>
        </p:nvSpPr>
        <p:spPr>
          <a:xfrm>
            <a:off x="539750" y="1447800"/>
            <a:ext cx="8280400" cy="5410200"/>
          </a:xfrm>
        </p:spPr>
        <p:txBody>
          <a:bodyPr/>
          <a:lstStyle/>
          <a:p>
            <a:pPr>
              <a:lnSpc>
                <a:spcPct val="90000"/>
              </a:lnSpc>
            </a:pPr>
            <a:r>
              <a:rPr lang="cs-CZ" altLang="cs-CZ" sz="2800" b="1" dirty="0">
                <a:latin typeface="Calibri" pitchFamily="34" charset="0"/>
                <a:cs typeface="Calibri" pitchFamily="34" charset="0"/>
              </a:rPr>
              <a:t>Možná inspirace:</a:t>
            </a:r>
          </a:p>
          <a:p>
            <a:r>
              <a:rPr lang="cs-CZ" altLang="cs-CZ" sz="2400" dirty="0" err="1">
                <a:latin typeface="Calibri" pitchFamily="34" charset="0"/>
                <a:cs typeface="Calibri" pitchFamily="34" charset="0"/>
              </a:rPr>
              <a:t>Gaius</a:t>
            </a:r>
            <a:r>
              <a:rPr lang="cs-CZ" altLang="cs-CZ" sz="2400" dirty="0">
                <a:latin typeface="Calibri" pitchFamily="34" charset="0"/>
                <a:cs typeface="Calibri" pitchFamily="34" charset="0"/>
              </a:rPr>
              <a:t> II, 246. </a:t>
            </a:r>
            <a:r>
              <a:rPr lang="cs-CZ" altLang="cs-CZ" sz="2400" dirty="0" err="1">
                <a:latin typeface="Calibri" pitchFamily="34" charset="0"/>
                <a:cs typeface="Calibri" pitchFamily="34" charset="0"/>
              </a:rPr>
              <a:t>Nunc</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transeamus</a:t>
            </a:r>
            <a:r>
              <a:rPr lang="cs-CZ" altLang="cs-CZ" sz="2400" dirty="0">
                <a:latin typeface="Calibri" pitchFamily="34" charset="0"/>
                <a:cs typeface="Calibri" pitchFamily="34" charset="0"/>
              </a:rPr>
              <a:t> ad </a:t>
            </a:r>
            <a:r>
              <a:rPr lang="cs-CZ" altLang="cs-CZ" sz="2400" dirty="0" err="1">
                <a:latin typeface="Calibri" pitchFamily="34" charset="0"/>
                <a:cs typeface="Calibri" pitchFamily="34" charset="0"/>
              </a:rPr>
              <a:t>fideicommissa</a:t>
            </a:r>
            <a:r>
              <a:rPr lang="cs-CZ" altLang="cs-CZ" sz="2400" dirty="0">
                <a:latin typeface="Calibri" pitchFamily="34" charset="0"/>
                <a:cs typeface="Calibri" pitchFamily="34" charset="0"/>
              </a:rPr>
              <a:t>. </a:t>
            </a:r>
          </a:p>
          <a:p>
            <a:r>
              <a:rPr lang="cs-CZ" altLang="cs-CZ" sz="2400" dirty="0" err="1">
                <a:latin typeface="Calibri" pitchFamily="34" charset="0"/>
                <a:cs typeface="Calibri" pitchFamily="34" charset="0"/>
              </a:rPr>
              <a:t>Gaius</a:t>
            </a:r>
            <a:r>
              <a:rPr lang="cs-CZ" altLang="cs-CZ" sz="2400" dirty="0">
                <a:latin typeface="Calibri" pitchFamily="34" charset="0"/>
                <a:cs typeface="Calibri" pitchFamily="34" charset="0"/>
              </a:rPr>
              <a:t> II, 248. </a:t>
            </a:r>
            <a:r>
              <a:rPr lang="cs-CZ" altLang="cs-CZ" sz="2400" dirty="0" err="1">
                <a:latin typeface="Calibri" pitchFamily="34" charset="0"/>
                <a:cs typeface="Calibri" pitchFamily="34" charset="0"/>
              </a:rPr>
              <a:t>Inprimis</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igitur</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sciendum</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est</a:t>
            </a:r>
            <a:r>
              <a:rPr lang="cs-CZ" altLang="cs-CZ" sz="2400" dirty="0">
                <a:latin typeface="Calibri" pitchFamily="34" charset="0"/>
                <a:cs typeface="Calibri" pitchFamily="34" charset="0"/>
              </a:rPr>
              <a:t> opus </a:t>
            </a:r>
            <a:r>
              <a:rPr lang="cs-CZ" altLang="cs-CZ" sz="2400" dirty="0" err="1">
                <a:latin typeface="Calibri" pitchFamily="34" charset="0"/>
                <a:cs typeface="Calibri" pitchFamily="34" charset="0"/>
              </a:rPr>
              <a:t>esse</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ut</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aliquis</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heres</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recto</a:t>
            </a:r>
            <a:r>
              <a:rPr lang="cs-CZ" altLang="cs-CZ" sz="2400" dirty="0">
                <a:latin typeface="Calibri" pitchFamily="34" charset="0"/>
                <a:cs typeface="Calibri" pitchFamily="34" charset="0"/>
              </a:rPr>
              <a:t> iure </a:t>
            </a:r>
            <a:r>
              <a:rPr lang="cs-CZ" altLang="cs-CZ" sz="2400" dirty="0" err="1">
                <a:latin typeface="Calibri" pitchFamily="34" charset="0"/>
                <a:cs typeface="Calibri" pitchFamily="34" charset="0"/>
              </a:rPr>
              <a:t>instituatur</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eiusque</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fidei</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committatur</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ut</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eam</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hereditatem</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alii</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restituat</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alioquin</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inutile</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est</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testamentum</a:t>
            </a:r>
            <a:r>
              <a:rPr lang="cs-CZ" altLang="cs-CZ" sz="2400" dirty="0">
                <a:latin typeface="Calibri" pitchFamily="34" charset="0"/>
                <a:cs typeface="Calibri" pitchFamily="34" charset="0"/>
              </a:rPr>
              <a:t>, in quo </a:t>
            </a:r>
            <a:r>
              <a:rPr lang="cs-CZ" altLang="cs-CZ" sz="2400" dirty="0" err="1">
                <a:latin typeface="Calibri" pitchFamily="34" charset="0"/>
                <a:cs typeface="Calibri" pitchFamily="34" charset="0"/>
              </a:rPr>
              <a:t>nemo</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recto</a:t>
            </a:r>
            <a:r>
              <a:rPr lang="cs-CZ" altLang="cs-CZ" sz="2400" dirty="0">
                <a:latin typeface="Calibri" pitchFamily="34" charset="0"/>
                <a:cs typeface="Calibri" pitchFamily="34" charset="0"/>
              </a:rPr>
              <a:t> iure </a:t>
            </a:r>
            <a:r>
              <a:rPr lang="cs-CZ" altLang="cs-CZ" sz="2400" dirty="0" err="1">
                <a:latin typeface="Calibri" pitchFamily="34" charset="0"/>
                <a:cs typeface="Calibri" pitchFamily="34" charset="0"/>
              </a:rPr>
              <a:t>heres</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instituitur</a:t>
            </a:r>
            <a:r>
              <a:rPr lang="cs-CZ" altLang="cs-CZ" sz="2400" dirty="0">
                <a:latin typeface="Calibri" pitchFamily="34" charset="0"/>
                <a:cs typeface="Calibri" pitchFamily="34" charset="0"/>
              </a:rPr>
              <a:t>. </a:t>
            </a:r>
          </a:p>
          <a:p>
            <a:pPr>
              <a:lnSpc>
                <a:spcPct val="90000"/>
              </a:lnSpc>
            </a:pPr>
            <a:r>
              <a:rPr lang="cs-CZ" altLang="cs-CZ" sz="3200" dirty="0">
                <a:latin typeface="Calibri" pitchFamily="34" charset="0"/>
                <a:cs typeface="Calibri" pitchFamily="34" charset="0"/>
              </a:rPr>
              <a:t>II. 246 – Přejděme nyní k fideikomisům</a:t>
            </a:r>
          </a:p>
          <a:p>
            <a:pPr>
              <a:lnSpc>
                <a:spcPct val="90000"/>
              </a:lnSpc>
            </a:pPr>
            <a:r>
              <a:rPr lang="cs-CZ" altLang="cs-CZ" sz="3200" dirty="0">
                <a:latin typeface="Calibri" pitchFamily="34" charset="0"/>
                <a:cs typeface="Calibri" pitchFamily="34" charset="0"/>
              </a:rPr>
              <a:t>II. 248 – Především musíme tedy vědět, ,že je třeba, aby někdo byl pravoplatně ustanoven dědicem a aby mu na jeho věrnost bylo uloženo, vydat pozůstalost někomu jinému.   </a:t>
            </a:r>
          </a:p>
          <a:p>
            <a:pPr>
              <a:lnSpc>
                <a:spcPct val="90000"/>
              </a:lnSpc>
            </a:pPr>
            <a:endParaRPr lang="cs-CZ" altLang="cs-CZ" sz="2800" b="1" dirty="0">
              <a:latin typeface="Calibri" pitchFamily="34" charset="0"/>
              <a:cs typeface="Calibri" pitchFamily="34" charset="0"/>
            </a:endParaRPr>
          </a:p>
          <a:p>
            <a:pPr>
              <a:lnSpc>
                <a:spcPct val="90000"/>
              </a:lnSpc>
            </a:pPr>
            <a:endParaRPr lang="cs-CZ" altLang="cs-CZ" sz="2800" dirty="0">
              <a:latin typeface="Calibri" pitchFamily="34" charset="0"/>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a:xfrm>
            <a:off x="914400" y="260350"/>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26, 18 – Krádež </a:t>
            </a:r>
          </a:p>
        </p:txBody>
      </p:sp>
      <p:sp>
        <p:nvSpPr>
          <p:cNvPr id="58371" name="Zástupný symbol pro obsah 2"/>
          <p:cNvSpPr>
            <a:spLocks noGrp="1"/>
          </p:cNvSpPr>
          <p:nvPr>
            <p:ph sz="quarter" idx="1"/>
          </p:nvPr>
        </p:nvSpPr>
        <p:spPr>
          <a:xfrm>
            <a:off x="539750" y="1447800"/>
            <a:ext cx="8147050" cy="5076825"/>
          </a:xfrm>
        </p:spPr>
        <p:txBody>
          <a:bodyPr/>
          <a:lstStyle/>
          <a:p>
            <a:pPr>
              <a:lnSpc>
                <a:spcPct val="90000"/>
              </a:lnSpc>
            </a:pPr>
            <a:r>
              <a:rPr lang="cs-CZ" altLang="cs-CZ" sz="2900" b="1">
                <a:latin typeface="Calibri" pitchFamily="34" charset="0"/>
                <a:cs typeface="Calibri" pitchFamily="34" charset="0"/>
              </a:rPr>
              <a:t>Možná inspirace:</a:t>
            </a:r>
          </a:p>
          <a:p>
            <a:pPr>
              <a:lnSpc>
                <a:spcPct val="90000"/>
              </a:lnSpc>
            </a:pPr>
            <a:r>
              <a:rPr lang="cs-CZ" altLang="cs-CZ" sz="2900" b="1">
                <a:latin typeface="Calibri" pitchFamily="34" charset="0"/>
                <a:cs typeface="Calibri" pitchFamily="34" charset="0"/>
              </a:rPr>
              <a:t>Inst. Just. IV. 1. </a:t>
            </a:r>
            <a:r>
              <a:rPr lang="cs-CZ" altLang="cs-CZ" sz="2900">
                <a:latin typeface="Calibri" pitchFamily="34" charset="0"/>
                <a:cs typeface="Calibri" pitchFamily="34" charset="0"/>
              </a:rPr>
              <a:t>Krádež je zavrženíhodné odnětí věci, buď věci samé, anebo jejího užitku nebo držby, a jednáním toho, co je už z přirozeného práva zakázané.2. Furtum, krádež, pochází ze slova </a:t>
            </a:r>
            <a:r>
              <a:rPr lang="cs-CZ" altLang="cs-CZ" sz="2900" i="1">
                <a:latin typeface="Calibri" pitchFamily="34" charset="0"/>
                <a:cs typeface="Calibri" pitchFamily="34" charset="0"/>
              </a:rPr>
              <a:t>furvus</a:t>
            </a:r>
            <a:r>
              <a:rPr lang="cs-CZ" altLang="cs-CZ" sz="2900">
                <a:latin typeface="Calibri" pitchFamily="34" charset="0"/>
                <a:cs typeface="Calibri" pitchFamily="34" charset="0"/>
              </a:rPr>
              <a:t>, to znamená tmavý, neboť se takovéto jednání uskutečňuje tajně a skrytě (v ústraní) a často v noci, nebo od </a:t>
            </a:r>
            <a:r>
              <a:rPr lang="cs-CZ" altLang="cs-CZ" sz="2900" i="1">
                <a:latin typeface="Calibri" pitchFamily="34" charset="0"/>
                <a:cs typeface="Calibri" pitchFamily="34" charset="0"/>
              </a:rPr>
              <a:t>fraus</a:t>
            </a:r>
            <a:r>
              <a:rPr lang="cs-CZ" altLang="cs-CZ" sz="2900">
                <a:latin typeface="Calibri" pitchFamily="34" charset="0"/>
                <a:cs typeface="Calibri" pitchFamily="34" charset="0"/>
              </a:rPr>
              <a:t>, zavrženíhodné jednání, nebo od </a:t>
            </a:r>
            <a:r>
              <a:rPr lang="cs-CZ" altLang="cs-CZ" sz="2900" i="1">
                <a:latin typeface="Calibri" pitchFamily="34" charset="0"/>
                <a:cs typeface="Calibri" pitchFamily="34" charset="0"/>
              </a:rPr>
              <a:t>ferre</a:t>
            </a:r>
            <a:r>
              <a:rPr lang="cs-CZ" altLang="cs-CZ" sz="2900">
                <a:latin typeface="Calibri" pitchFamily="34" charset="0"/>
                <a:cs typeface="Calibri" pitchFamily="34" charset="0"/>
              </a:rPr>
              <a:t>, odnést, ve smyslu „nedovoleně odnést“, nebo z řečtiny, kde  </a:t>
            </a:r>
            <a:r>
              <a:rPr lang="cs-CZ" altLang="cs-CZ" sz="2900" i="1">
                <a:latin typeface="Calibri" pitchFamily="34" charset="0"/>
                <a:cs typeface="Calibri" pitchFamily="34" charset="0"/>
              </a:rPr>
              <a:t>fures, </a:t>
            </a:r>
            <a:r>
              <a:rPr lang="cs-CZ" altLang="cs-CZ" sz="2900">
                <a:latin typeface="Calibri" pitchFamily="34" charset="0"/>
                <a:cs typeface="Calibri" pitchFamily="34" charset="0"/>
              </a:rPr>
              <a:t>zloději, se nazývají </a:t>
            </a:r>
            <a:r>
              <a:rPr lang="cs-CZ" altLang="cs-CZ" sz="2900" i="1">
                <a:latin typeface="Calibri" pitchFamily="34" charset="0"/>
                <a:cs typeface="Calibri" pitchFamily="34" charset="0"/>
              </a:rPr>
              <a:t>phores</a:t>
            </a:r>
            <a:r>
              <a:rPr lang="cs-CZ" altLang="cs-CZ" sz="2900">
                <a:latin typeface="Calibri" pitchFamily="34" charset="0"/>
                <a:cs typeface="Calibri" pitchFamily="34" charset="0"/>
              </a:rPr>
              <a:t>. Vždyť tak říkají i Řeci, že </a:t>
            </a:r>
            <a:r>
              <a:rPr lang="cs-CZ" altLang="cs-CZ" sz="2900" i="1">
                <a:latin typeface="Calibri" pitchFamily="34" charset="0"/>
                <a:cs typeface="Calibri" pitchFamily="34" charset="0"/>
              </a:rPr>
              <a:t>phores</a:t>
            </a:r>
            <a:r>
              <a:rPr lang="cs-CZ" altLang="cs-CZ" sz="2900">
                <a:latin typeface="Calibri" pitchFamily="34" charset="0"/>
                <a:cs typeface="Calibri" pitchFamily="34" charset="0"/>
              </a:rPr>
              <a:t> pochází od </a:t>
            </a:r>
            <a:r>
              <a:rPr lang="cs-CZ" altLang="cs-CZ" sz="2900" i="1">
                <a:latin typeface="Calibri" pitchFamily="34" charset="0"/>
                <a:cs typeface="Calibri" pitchFamily="34" charset="0"/>
              </a:rPr>
              <a:t>pherein</a:t>
            </a:r>
            <a:r>
              <a:rPr lang="cs-CZ" altLang="cs-CZ" sz="2900">
                <a:latin typeface="Calibri" pitchFamily="34" charset="0"/>
                <a:cs typeface="Calibri" pitchFamily="34" charset="0"/>
              </a:rPr>
              <a:t>, odnést.</a:t>
            </a:r>
            <a:endParaRPr lang="cs-CZ" altLang="cs-CZ" sz="2900" b="1">
              <a:latin typeface="Calibri" pitchFamily="34" charset="0"/>
              <a:cs typeface="Calibri" pitchFamily="34" charset="0"/>
            </a:endParaRPr>
          </a:p>
          <a:p>
            <a:pPr>
              <a:lnSpc>
                <a:spcPct val="90000"/>
              </a:lnSpc>
            </a:pPr>
            <a:endParaRPr lang="cs-CZ" altLang="cs-CZ" sz="2900">
              <a:latin typeface="Calibri" pitchFamily="34" charset="0"/>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914400" y="44450"/>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26, 1 – Co je zločin </a:t>
            </a:r>
          </a:p>
        </p:txBody>
      </p:sp>
      <p:sp>
        <p:nvSpPr>
          <p:cNvPr id="59395" name="Zástupný symbol pro obsah 2"/>
          <p:cNvSpPr>
            <a:spLocks noGrp="1"/>
          </p:cNvSpPr>
          <p:nvPr>
            <p:ph sz="quarter" idx="1"/>
          </p:nvPr>
        </p:nvSpPr>
        <p:spPr>
          <a:xfrm>
            <a:off x="395288" y="1125538"/>
            <a:ext cx="8424862" cy="5543550"/>
          </a:xfrm>
        </p:spPr>
        <p:txBody>
          <a:bodyPr/>
          <a:lstStyle/>
          <a:p>
            <a:pPr>
              <a:lnSpc>
                <a:spcPct val="90000"/>
              </a:lnSpc>
            </a:pPr>
            <a:r>
              <a:rPr lang="cs-CZ" altLang="cs-CZ" sz="2400" b="1">
                <a:latin typeface="Calibri" pitchFamily="34" charset="0"/>
                <a:cs typeface="Calibri" pitchFamily="34" charset="0"/>
              </a:rPr>
              <a:t>Posun:</a:t>
            </a:r>
          </a:p>
          <a:p>
            <a:pPr>
              <a:lnSpc>
                <a:spcPct val="90000"/>
              </a:lnSpc>
            </a:pPr>
            <a:r>
              <a:rPr lang="cs-CZ" altLang="cs-CZ" sz="1800" b="1">
                <a:latin typeface="Calibri" pitchFamily="34" charset="0"/>
                <a:cs typeface="Calibri" pitchFamily="34" charset="0"/>
              </a:rPr>
              <a:t>Dig. 48. 1. 1 </a:t>
            </a:r>
            <a:r>
              <a:rPr lang="cs-CZ" altLang="cs-CZ" sz="1800">
                <a:latin typeface="Calibri" pitchFamily="34" charset="0"/>
                <a:cs typeface="Calibri" pitchFamily="34" charset="0"/>
              </a:rPr>
              <a:t>Macer 1ibro primo de publicit iudiciis. </a:t>
            </a:r>
            <a:r>
              <a:rPr lang="cs-CZ" altLang="cs-CZ" sz="1800" i="1">
                <a:latin typeface="Calibri" pitchFamily="34" charset="0"/>
                <a:cs typeface="Calibri" pitchFamily="34" charset="0"/>
              </a:rPr>
              <a:t>Non omnia iudicia, in quibus </a:t>
            </a:r>
            <a:r>
              <a:rPr lang="cs-CZ" altLang="cs-CZ" sz="1800" b="1" i="1">
                <a:latin typeface="Calibri" pitchFamily="34" charset="0"/>
                <a:cs typeface="Calibri" pitchFamily="34" charset="0"/>
              </a:rPr>
              <a:t>crimen </a:t>
            </a:r>
            <a:r>
              <a:rPr lang="cs-CZ" altLang="cs-CZ" sz="1800" i="1">
                <a:latin typeface="Calibri" pitchFamily="34" charset="0"/>
                <a:cs typeface="Calibri" pitchFamily="34" charset="0"/>
              </a:rPr>
              <a:t>vertitur, et publica sunt, sed ea tantum, quae ex legibus iudiciorum publicorum veniunt, ut iulia maiestatis, iulia de adulteriis, cornelia de sicariis et veneficis, pompeia parricidii, iulia peculatus, cornelia de testamentis, iulia de vi privata, iulia de vi publica, iulia ambitus, iulia repetundarum, iulia de annona</a:t>
            </a:r>
            <a:r>
              <a:rPr lang="cs-CZ" altLang="cs-CZ" sz="1800">
                <a:latin typeface="Calibri" pitchFamily="34" charset="0"/>
                <a:cs typeface="Calibri" pitchFamily="34" charset="0"/>
              </a:rPr>
              <a:t>.</a:t>
            </a:r>
            <a:r>
              <a:rPr lang="cs-CZ" altLang="cs-CZ" sz="2400">
                <a:latin typeface="Calibri" pitchFamily="34" charset="0"/>
                <a:cs typeface="Calibri" pitchFamily="34" charset="0"/>
              </a:rPr>
              <a:t>  </a:t>
            </a:r>
          </a:p>
          <a:p>
            <a:pPr>
              <a:lnSpc>
                <a:spcPct val="90000"/>
              </a:lnSpc>
            </a:pPr>
            <a:r>
              <a:rPr lang="cs-CZ" altLang="cs-CZ" sz="2400">
                <a:latin typeface="Calibri" pitchFamily="34" charset="0"/>
                <a:cs typeface="Calibri" pitchFamily="34" charset="0"/>
              </a:rPr>
              <a:t>Ne všechny zločiny jsou veřejné, veřejné</a:t>
            </a:r>
            <a:r>
              <a:rPr lang="cs-CZ" altLang="cs-CZ" sz="2400" b="1">
                <a:latin typeface="Calibri" pitchFamily="34" charset="0"/>
                <a:cs typeface="Calibri" pitchFamily="34" charset="0"/>
              </a:rPr>
              <a:t> </a:t>
            </a:r>
            <a:r>
              <a:rPr lang="cs-CZ" altLang="cs-CZ" sz="2400">
                <a:latin typeface="Calibri" pitchFamily="34" charset="0"/>
                <a:cs typeface="Calibri" pitchFamily="34" charset="0"/>
              </a:rPr>
              <a:t>jsou pouze ty, které vycházejí z právních předpisů týkajících se stíhání trestných činů, například Iuliova zákona o urážce majestátu, Iuliova zákona o cizoložství, Corneliova zákona o úkladných vrazích a travičích, Pompeiův zákon o otcovrazích, Iuliův zákon o zpronevěře, Corneliův zákon o falšování závětí, Iuliův zákon o soukromém násilí, Iuliův zákon o veřejném násilí, Iuliův zákon o volebních podvodech, Iuliův zákon o vydírání, Iuliův zákon o zásobování (o zvyšování cen potravin).</a:t>
            </a:r>
            <a:endParaRPr lang="cs-CZ" altLang="cs-CZ" sz="2400" b="1">
              <a:latin typeface="Calibri" pitchFamily="34" charset="0"/>
              <a:cs typeface="Calibri" pitchFamily="34" charset="0"/>
            </a:endParaRPr>
          </a:p>
          <a:p>
            <a:pPr>
              <a:lnSpc>
                <a:spcPct val="90000"/>
              </a:lnSpc>
            </a:pPr>
            <a:endParaRPr lang="cs-CZ" altLang="cs-CZ" sz="2400">
              <a:latin typeface="Calibri" pitchFamily="34" charset="0"/>
              <a:cs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p:cNvSpPr>
            <a:spLocks noGrp="1"/>
          </p:cNvSpPr>
          <p:nvPr>
            <p:ph type="title"/>
          </p:nvPr>
        </p:nvSpPr>
        <p:spPr>
          <a:xfrm>
            <a:off x="914400" y="404813"/>
            <a:ext cx="7772400" cy="1143000"/>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27, 2 – Trest </a:t>
            </a:r>
          </a:p>
        </p:txBody>
      </p:sp>
      <p:sp>
        <p:nvSpPr>
          <p:cNvPr id="60419" name="Zástupný symbol pro obsah 2"/>
          <p:cNvSpPr>
            <a:spLocks noGrp="1"/>
          </p:cNvSpPr>
          <p:nvPr>
            <p:ph sz="quarter" idx="1"/>
          </p:nvPr>
        </p:nvSpPr>
        <p:spPr>
          <a:xfrm>
            <a:off x="468313" y="1447800"/>
            <a:ext cx="8218487" cy="5149850"/>
          </a:xfrm>
        </p:spPr>
        <p:txBody>
          <a:bodyPr/>
          <a:lstStyle/>
          <a:p>
            <a:pPr>
              <a:lnSpc>
                <a:spcPct val="90000"/>
              </a:lnSpc>
            </a:pPr>
            <a:r>
              <a:rPr lang="cs-CZ" altLang="cs-CZ" sz="3200" b="1">
                <a:latin typeface="Calibri" pitchFamily="34" charset="0"/>
                <a:cs typeface="Calibri" pitchFamily="34" charset="0"/>
              </a:rPr>
              <a:t>Posun:</a:t>
            </a:r>
          </a:p>
          <a:p>
            <a:pPr>
              <a:lnSpc>
                <a:spcPct val="90000"/>
              </a:lnSpc>
            </a:pPr>
            <a:r>
              <a:rPr lang="cs-CZ" altLang="cs-CZ" sz="2800">
                <a:latin typeface="Calibri" pitchFamily="34" charset="0"/>
                <a:cs typeface="Calibri" pitchFamily="34" charset="0"/>
              </a:rPr>
              <a:t>Dig. 50.16.131pr. Ulpianus 3 ad l. iul. et pap. Aliud "fraus" est, aliud "poena": fraus enim sine poena esse potest, poena sine fraude esse non potest. Poena est noxae vindicta</a:t>
            </a:r>
            <a:r>
              <a:rPr lang="cs-CZ" altLang="cs-CZ" sz="3200">
                <a:latin typeface="Calibri" pitchFamily="34" charset="0"/>
                <a:cs typeface="Calibri" pitchFamily="34" charset="0"/>
              </a:rPr>
              <a:t>. </a:t>
            </a:r>
          </a:p>
          <a:p>
            <a:pPr>
              <a:lnSpc>
                <a:spcPct val="90000"/>
              </a:lnSpc>
            </a:pPr>
            <a:r>
              <a:rPr lang="cs-CZ" altLang="cs-CZ" sz="3600">
                <a:latin typeface="Calibri" pitchFamily="34" charset="0"/>
                <a:cs typeface="Calibri" pitchFamily="34" charset="0"/>
              </a:rPr>
              <a:t>Něco jiného je zločin a něco jiného je trest. Zločin může existovat bez trestu, ale nemůže být trest bez zločinu. Trest je pomsta [vykoupení se ze zločinu] za zločin. </a:t>
            </a:r>
            <a:endParaRPr lang="cs-CZ" altLang="cs-CZ" sz="3600" b="1">
              <a:latin typeface="Calibri" pitchFamily="34" charset="0"/>
              <a:cs typeface="Calibri" pitchFamily="34" charset="0"/>
            </a:endParaRPr>
          </a:p>
          <a:p>
            <a:pPr>
              <a:lnSpc>
                <a:spcPct val="90000"/>
              </a:lnSpc>
            </a:pPr>
            <a:endParaRPr lang="cs-CZ" altLang="cs-CZ" sz="3200" b="1">
              <a:latin typeface="Calibri" pitchFamily="34" charset="0"/>
              <a:cs typeface="Calibri" pitchFamily="34" charset="0"/>
            </a:endParaRPr>
          </a:p>
          <a:p>
            <a:pPr>
              <a:lnSpc>
                <a:spcPct val="90000"/>
              </a:lnSpc>
            </a:pPr>
            <a:endParaRPr lang="cs-CZ" altLang="cs-CZ" sz="3200">
              <a:latin typeface="Calibri" pitchFamily="34" charset="0"/>
              <a:cs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a:xfrm>
            <a:off x="914400" y="-100013"/>
            <a:ext cx="7772400" cy="1143001"/>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27,4 – Druhy trestů  </a:t>
            </a:r>
          </a:p>
        </p:txBody>
      </p:sp>
      <p:sp>
        <p:nvSpPr>
          <p:cNvPr id="61443" name="Zástupný symbol pro obsah 2"/>
          <p:cNvSpPr>
            <a:spLocks noGrp="1"/>
          </p:cNvSpPr>
          <p:nvPr>
            <p:ph sz="quarter" idx="1"/>
          </p:nvPr>
        </p:nvSpPr>
        <p:spPr>
          <a:xfrm>
            <a:off x="395288" y="981075"/>
            <a:ext cx="8497887" cy="5688285"/>
          </a:xfrm>
        </p:spPr>
        <p:txBody>
          <a:bodyPr/>
          <a:lstStyle/>
          <a:p>
            <a:pPr>
              <a:lnSpc>
                <a:spcPct val="90000"/>
              </a:lnSpc>
            </a:pPr>
            <a:r>
              <a:rPr lang="cs-CZ" altLang="cs-CZ" sz="2700" b="1" dirty="0">
                <a:latin typeface="Calibri" pitchFamily="34" charset="0"/>
                <a:cs typeface="Calibri" pitchFamily="34" charset="0"/>
              </a:rPr>
              <a:t>Možná inspirace:</a:t>
            </a:r>
          </a:p>
          <a:p>
            <a:pPr>
              <a:lnSpc>
                <a:spcPct val="90000"/>
              </a:lnSpc>
              <a:buNone/>
            </a:pPr>
            <a:endParaRPr lang="cs-CZ" altLang="cs-CZ" sz="2700" b="1" dirty="0">
              <a:latin typeface="Calibri" pitchFamily="34" charset="0"/>
              <a:cs typeface="Calibri" pitchFamily="34" charset="0"/>
            </a:endParaRPr>
          </a:p>
          <a:p>
            <a:pPr lvl="1">
              <a:lnSpc>
                <a:spcPct val="90000"/>
              </a:lnSpc>
            </a:pPr>
            <a:r>
              <a:rPr lang="cs-CZ" altLang="cs-CZ" sz="2700" b="1" dirty="0" err="1">
                <a:latin typeface="Calibri" pitchFamily="34" charset="0"/>
                <a:cs typeface="Calibri" pitchFamily="34" charset="0"/>
              </a:rPr>
              <a:t>Augustinus</a:t>
            </a:r>
            <a:r>
              <a:rPr lang="cs-CZ" altLang="cs-CZ" sz="2700" b="1" dirty="0">
                <a:latin typeface="Calibri" pitchFamily="34" charset="0"/>
                <a:cs typeface="Calibri" pitchFamily="34" charset="0"/>
              </a:rPr>
              <a:t> De civ. </a:t>
            </a:r>
            <a:r>
              <a:rPr lang="cs-CZ" altLang="cs-CZ" sz="2700" b="1" dirty="0" err="1">
                <a:latin typeface="Calibri" pitchFamily="34" charset="0"/>
                <a:cs typeface="Calibri" pitchFamily="34" charset="0"/>
              </a:rPr>
              <a:t>Dei</a:t>
            </a:r>
            <a:r>
              <a:rPr lang="cs-CZ" altLang="cs-CZ" sz="2700" b="1" dirty="0">
                <a:latin typeface="Calibri" pitchFamily="34" charset="0"/>
                <a:cs typeface="Calibri" pitchFamily="34" charset="0"/>
              </a:rPr>
              <a:t> XXI, 11: </a:t>
            </a:r>
            <a:r>
              <a:rPr lang="cs-CZ" altLang="cs-CZ" sz="2700" dirty="0" err="1">
                <a:latin typeface="Calibri" pitchFamily="34" charset="0"/>
                <a:cs typeface="Calibri" pitchFamily="34" charset="0"/>
              </a:rPr>
              <a:t>Octo</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genera</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poenarum</a:t>
            </a:r>
            <a:r>
              <a:rPr lang="cs-CZ" altLang="cs-CZ" sz="2700" dirty="0">
                <a:latin typeface="Calibri" pitchFamily="34" charset="0"/>
                <a:cs typeface="Calibri" pitchFamily="34" charset="0"/>
              </a:rPr>
              <a:t> in </a:t>
            </a:r>
            <a:r>
              <a:rPr lang="cs-CZ" altLang="cs-CZ" sz="2700" dirty="0" err="1">
                <a:latin typeface="Calibri" pitchFamily="34" charset="0"/>
                <a:cs typeface="Calibri" pitchFamily="34" charset="0"/>
              </a:rPr>
              <a:t>legibus</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esse</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scribit</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Tullius</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damnum</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vincula</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verbera</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talionem</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ignominiam</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exilium</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mortem</a:t>
            </a:r>
            <a:r>
              <a:rPr lang="cs-CZ" altLang="cs-CZ" sz="2700" dirty="0">
                <a:latin typeface="Calibri" pitchFamily="34" charset="0"/>
                <a:cs typeface="Calibri" pitchFamily="34" charset="0"/>
              </a:rPr>
              <a:t>, </a:t>
            </a:r>
            <a:r>
              <a:rPr lang="cs-CZ" altLang="cs-CZ" sz="2700" dirty="0" err="1">
                <a:latin typeface="Calibri" pitchFamily="34" charset="0"/>
                <a:cs typeface="Calibri" pitchFamily="34" charset="0"/>
              </a:rPr>
              <a:t>servitutem</a:t>
            </a:r>
            <a:r>
              <a:rPr lang="cs-CZ" altLang="cs-CZ" sz="2700" dirty="0">
                <a:latin typeface="Calibri" pitchFamily="34" charset="0"/>
                <a:cs typeface="Calibri" pitchFamily="34" charset="0"/>
              </a:rPr>
              <a:t>. </a:t>
            </a:r>
          </a:p>
          <a:p>
            <a:pPr>
              <a:lnSpc>
                <a:spcPct val="90000"/>
              </a:lnSpc>
            </a:pPr>
            <a:endParaRPr lang="cs-CZ" altLang="cs-CZ" sz="2700" dirty="0">
              <a:latin typeface="Calibri" pitchFamily="34" charset="0"/>
              <a:cs typeface="Calibri" pitchFamily="34" charset="0"/>
            </a:endParaRPr>
          </a:p>
          <a:p>
            <a:pPr lvl="1">
              <a:lnSpc>
                <a:spcPct val="90000"/>
              </a:lnSpc>
            </a:pPr>
            <a:r>
              <a:rPr lang="cs-CZ" altLang="cs-CZ" sz="2700" dirty="0">
                <a:latin typeface="Calibri" pitchFamily="34" charset="0"/>
                <a:cs typeface="Calibri" pitchFamily="34" charset="0"/>
              </a:rPr>
              <a:t>Použito i do rekonstrukce </a:t>
            </a:r>
            <a:r>
              <a:rPr lang="cs-CZ" altLang="cs-CZ" sz="2700" b="1" dirty="0">
                <a:latin typeface="Calibri" pitchFamily="34" charset="0"/>
                <a:cs typeface="Calibri" pitchFamily="34" charset="0"/>
              </a:rPr>
              <a:t>LDT, NF 7: </a:t>
            </a:r>
            <a:r>
              <a:rPr lang="cs-CZ" altLang="cs-CZ" sz="2700" dirty="0" err="1">
                <a:latin typeface="Calibri" pitchFamily="34" charset="0"/>
                <a:cs typeface="Calibri" pitchFamily="34" charset="0"/>
              </a:rPr>
              <a:t>Tullius</a:t>
            </a:r>
            <a:r>
              <a:rPr lang="cs-CZ" altLang="cs-CZ" sz="2700" dirty="0">
                <a:latin typeface="Calibri" pitchFamily="34" charset="0"/>
                <a:cs typeface="Calibri" pitchFamily="34" charset="0"/>
              </a:rPr>
              <a:t> napsal, že je v zákonech osm druhů trestů: náhrada škody, vězení bičování, soukromá msta, nečestnost, vyhnanství, smrt, otroctví.</a:t>
            </a:r>
          </a:p>
          <a:p>
            <a:pPr lvl="1">
              <a:lnSpc>
                <a:spcPct val="90000"/>
              </a:lnSpc>
            </a:pPr>
            <a:endParaRPr lang="cs-CZ" altLang="cs-CZ" sz="2700" dirty="0">
              <a:latin typeface="Calibri" pitchFamily="34" charset="0"/>
              <a:cs typeface="Calibri" pitchFamily="34" charset="0"/>
            </a:endParaRPr>
          </a:p>
          <a:p>
            <a:pPr lvl="1">
              <a:lnSpc>
                <a:spcPct val="90000"/>
              </a:lnSpc>
            </a:pPr>
            <a:r>
              <a:rPr lang="cs-CZ" altLang="cs-CZ" sz="2700" b="1" dirty="0">
                <a:latin typeface="Calibri" pitchFamily="34" charset="0"/>
                <a:cs typeface="Calibri" pitchFamily="34" charset="0"/>
              </a:rPr>
              <a:t>Cicero De orat. I. 194: </a:t>
            </a:r>
            <a:r>
              <a:rPr lang="cs-CZ" altLang="cs-CZ" sz="2700" dirty="0">
                <a:latin typeface="Calibri" pitchFamily="34" charset="0"/>
                <a:cs typeface="Calibri" pitchFamily="34" charset="0"/>
              </a:rPr>
              <a:t>… vady lidské a podvody se trestají pokutami, ztrátou dobrého jména, vězením a mrskáním, vyhnanstvím a smrtí</a:t>
            </a:r>
          </a:p>
          <a:p>
            <a:pPr>
              <a:lnSpc>
                <a:spcPct val="90000"/>
              </a:lnSpc>
            </a:pPr>
            <a:endParaRPr lang="cs-CZ" altLang="cs-CZ" sz="2700" b="1" dirty="0">
              <a:latin typeface="Calibri" pitchFamily="34" charset="0"/>
              <a:cs typeface="Calibri" pitchFamily="34" charset="0"/>
            </a:endParaRPr>
          </a:p>
          <a:p>
            <a:pPr>
              <a:lnSpc>
                <a:spcPct val="90000"/>
              </a:lnSpc>
            </a:pPr>
            <a:endParaRPr lang="cs-CZ" altLang="cs-CZ" sz="2700" dirty="0">
              <a:latin typeface="Calibri" pitchFamily="34" charset="0"/>
              <a:cs typeface="Calibri" pitchFamily="34" charset="0"/>
            </a:endParaRPr>
          </a:p>
          <a:p>
            <a:pPr>
              <a:lnSpc>
                <a:spcPct val="90000"/>
              </a:lnSpc>
              <a:buFont typeface="Wingdings 2" pitchFamily="18" charset="2"/>
              <a:buNone/>
            </a:pPr>
            <a:endParaRPr lang="cs-CZ" altLang="cs-CZ" sz="2700" dirty="0">
              <a:latin typeface="Calibri" pitchFamily="34" charset="0"/>
              <a:cs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a:xfrm>
            <a:off x="914400" y="-100013"/>
            <a:ext cx="7772400" cy="1143001"/>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27 – pokračování   </a:t>
            </a:r>
          </a:p>
        </p:txBody>
      </p:sp>
      <p:sp>
        <p:nvSpPr>
          <p:cNvPr id="62467" name="Zástupný symbol pro obsah 2"/>
          <p:cNvSpPr>
            <a:spLocks noGrp="1"/>
          </p:cNvSpPr>
          <p:nvPr>
            <p:ph sz="quarter" idx="1"/>
          </p:nvPr>
        </p:nvSpPr>
        <p:spPr>
          <a:xfrm>
            <a:off x="395288" y="981075"/>
            <a:ext cx="8497887" cy="5400675"/>
          </a:xfrm>
        </p:spPr>
        <p:txBody>
          <a:bodyPr/>
          <a:lstStyle/>
          <a:p>
            <a:pPr>
              <a:lnSpc>
                <a:spcPct val="90000"/>
              </a:lnSpc>
            </a:pPr>
            <a:r>
              <a:rPr lang="cs-CZ" altLang="cs-CZ" sz="2800" b="1" dirty="0" err="1">
                <a:latin typeface="Calibri" pitchFamily="34" charset="0"/>
                <a:cs typeface="Calibri" pitchFamily="34" charset="0"/>
              </a:rPr>
              <a:t>Sent</a:t>
            </a:r>
            <a:r>
              <a:rPr lang="cs-CZ" altLang="cs-CZ" sz="2800" b="1" dirty="0">
                <a:latin typeface="Calibri" pitchFamily="34" charset="0"/>
                <a:cs typeface="Calibri" pitchFamily="34" charset="0"/>
              </a:rPr>
              <a:t>. 5, 17, 2,</a:t>
            </a:r>
            <a:r>
              <a:rPr lang="cs-CZ" altLang="cs-CZ" sz="2800" dirty="0">
                <a:latin typeface="Calibri" pitchFamily="34" charset="0"/>
                <a:cs typeface="Calibri" pitchFamily="34" charset="0"/>
              </a:rPr>
              <a:t> </a:t>
            </a:r>
            <a:r>
              <a:rPr lang="cs-CZ" altLang="cs-CZ" sz="2800" i="1" dirty="0" err="1">
                <a:latin typeface="Calibri" pitchFamily="34" charset="0"/>
                <a:cs typeface="Calibri" pitchFamily="34" charset="0"/>
              </a:rPr>
              <a:t>Summa</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supplicia</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sunt</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crux</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crematio</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decollatio</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mediocrium</a:t>
            </a:r>
            <a:r>
              <a:rPr lang="cs-CZ" altLang="cs-CZ" sz="2800" i="1" dirty="0">
                <a:latin typeface="Calibri" pitchFamily="34" charset="0"/>
                <a:cs typeface="Calibri" pitchFamily="34" charset="0"/>
              </a:rPr>
              <a:t> autem </a:t>
            </a:r>
            <a:r>
              <a:rPr lang="cs-CZ" altLang="cs-CZ" sz="2800" i="1" dirty="0" err="1">
                <a:latin typeface="Calibri" pitchFamily="34" charset="0"/>
                <a:cs typeface="Calibri" pitchFamily="34" charset="0"/>
              </a:rPr>
              <a:t>delictorum</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poenae</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sunt</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metallum</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ludus</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deportatio</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minimae</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relegatio</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exilium</a:t>
            </a:r>
            <a:r>
              <a:rPr lang="cs-CZ" altLang="cs-CZ" sz="2800" i="1" dirty="0">
                <a:latin typeface="Calibri" pitchFamily="34" charset="0"/>
                <a:cs typeface="Calibri" pitchFamily="34" charset="0"/>
              </a:rPr>
              <a:t> opus publicum </a:t>
            </a:r>
            <a:r>
              <a:rPr lang="cs-CZ" altLang="cs-CZ" sz="2800" i="1" dirty="0" err="1">
                <a:latin typeface="Calibri" pitchFamily="34" charset="0"/>
                <a:cs typeface="Calibri" pitchFamily="34" charset="0"/>
              </a:rPr>
              <a:t>vincula</a:t>
            </a:r>
            <a:r>
              <a:rPr lang="cs-CZ" altLang="cs-CZ" sz="2800" i="1" dirty="0">
                <a:latin typeface="Calibri" pitchFamily="34" charset="0"/>
                <a:cs typeface="Calibri" pitchFamily="34" charset="0"/>
              </a:rPr>
              <a:t>. Sane </a:t>
            </a:r>
            <a:r>
              <a:rPr lang="cs-CZ" altLang="cs-CZ" sz="2800" i="1" dirty="0" err="1">
                <a:latin typeface="Calibri" pitchFamily="34" charset="0"/>
                <a:cs typeface="Calibri" pitchFamily="34" charset="0"/>
              </a:rPr>
              <a:t>qui</a:t>
            </a:r>
            <a:r>
              <a:rPr lang="cs-CZ" altLang="cs-CZ" sz="2800" i="1" dirty="0">
                <a:latin typeface="Calibri" pitchFamily="34" charset="0"/>
                <a:cs typeface="Calibri" pitchFamily="34" charset="0"/>
              </a:rPr>
              <a:t> ad </a:t>
            </a:r>
            <a:r>
              <a:rPr lang="cs-CZ" altLang="cs-CZ" sz="2800" i="1" dirty="0" err="1">
                <a:latin typeface="Calibri" pitchFamily="34" charset="0"/>
                <a:cs typeface="Calibri" pitchFamily="34" charset="0"/>
              </a:rPr>
              <a:t>gladium</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dantur</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intra</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annum</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consumendi</a:t>
            </a:r>
            <a:r>
              <a:rPr lang="cs-CZ" altLang="cs-CZ" sz="2800" i="1" dirty="0">
                <a:latin typeface="Calibri" pitchFamily="34" charset="0"/>
                <a:cs typeface="Calibri" pitchFamily="34" charset="0"/>
              </a:rPr>
              <a:t> </a:t>
            </a:r>
            <a:r>
              <a:rPr lang="cs-CZ" altLang="cs-CZ" sz="2800" i="1" dirty="0" err="1">
                <a:latin typeface="Calibri" pitchFamily="34" charset="0"/>
                <a:cs typeface="Calibri" pitchFamily="34" charset="0"/>
              </a:rPr>
              <a:t>sunt</a:t>
            </a:r>
            <a:r>
              <a:rPr lang="cs-CZ" altLang="cs-CZ" sz="2800" i="1" dirty="0">
                <a:latin typeface="Calibri" pitchFamily="34" charset="0"/>
                <a:cs typeface="Calibri" pitchFamily="34" charset="0"/>
              </a:rPr>
              <a:t>.</a:t>
            </a:r>
            <a:endParaRPr lang="cs-CZ" altLang="cs-CZ" sz="2800" b="1" i="1" dirty="0">
              <a:latin typeface="Calibri" pitchFamily="34" charset="0"/>
              <a:cs typeface="Calibri" pitchFamily="34" charset="0"/>
            </a:endParaRPr>
          </a:p>
          <a:p>
            <a:r>
              <a:rPr lang="cs-CZ" altLang="cs-CZ" sz="2800" b="1" dirty="0" err="1">
                <a:latin typeface="Calibri" pitchFamily="34" charset="0"/>
                <a:cs typeface="Calibri" pitchFamily="34" charset="0"/>
              </a:rPr>
              <a:t>Summa</a:t>
            </a:r>
            <a:r>
              <a:rPr lang="cs-CZ" altLang="cs-CZ" sz="2800" b="1" dirty="0">
                <a:latin typeface="Calibri" pitchFamily="34" charset="0"/>
                <a:cs typeface="Calibri" pitchFamily="34" charset="0"/>
              </a:rPr>
              <a:t> </a:t>
            </a:r>
            <a:r>
              <a:rPr lang="cs-CZ" altLang="cs-CZ" sz="2800" b="1" dirty="0" err="1">
                <a:latin typeface="Calibri" pitchFamily="34" charset="0"/>
                <a:cs typeface="Calibri" pitchFamily="34" charset="0"/>
              </a:rPr>
              <a:t>supplicia</a:t>
            </a:r>
            <a:r>
              <a:rPr lang="cs-CZ" altLang="cs-CZ" sz="2800" dirty="0">
                <a:latin typeface="Calibri" pitchFamily="34" charset="0"/>
                <a:cs typeface="Calibri" pitchFamily="34" charset="0"/>
              </a:rPr>
              <a:t>: </a:t>
            </a:r>
            <a:r>
              <a:rPr lang="cs-CZ" altLang="cs-CZ" sz="2800" dirty="0" err="1">
                <a:latin typeface="Calibri" pitchFamily="34" charset="0"/>
                <a:cs typeface="Calibri" pitchFamily="34" charset="0"/>
              </a:rPr>
              <a:t>crux</a:t>
            </a:r>
            <a:r>
              <a:rPr lang="cs-CZ" altLang="cs-CZ" sz="2800" dirty="0">
                <a:latin typeface="Calibri" pitchFamily="34" charset="0"/>
                <a:cs typeface="Calibri" pitchFamily="34" charset="0"/>
              </a:rPr>
              <a:t> (ukřižování), </a:t>
            </a:r>
            <a:r>
              <a:rPr lang="cs-CZ" altLang="cs-CZ" sz="2800" dirty="0" err="1">
                <a:latin typeface="Calibri" pitchFamily="34" charset="0"/>
                <a:cs typeface="Calibri" pitchFamily="34" charset="0"/>
              </a:rPr>
              <a:t>crematio</a:t>
            </a:r>
            <a:r>
              <a:rPr lang="cs-CZ" altLang="cs-CZ" sz="2800" dirty="0">
                <a:latin typeface="Calibri" pitchFamily="34" charset="0"/>
                <a:cs typeface="Calibri" pitchFamily="34" charset="0"/>
              </a:rPr>
              <a:t> (upálení), </a:t>
            </a:r>
            <a:r>
              <a:rPr lang="cs-CZ" altLang="cs-CZ" sz="2800" dirty="0" err="1">
                <a:latin typeface="Calibri" pitchFamily="34" charset="0"/>
                <a:cs typeface="Calibri" pitchFamily="34" charset="0"/>
              </a:rPr>
              <a:t>decollatio</a:t>
            </a:r>
            <a:r>
              <a:rPr lang="cs-CZ" altLang="cs-CZ" sz="2800" dirty="0">
                <a:latin typeface="Calibri" pitchFamily="34" charset="0"/>
                <a:cs typeface="Calibri" pitchFamily="34" charset="0"/>
              </a:rPr>
              <a:t> (stětí) [ad </a:t>
            </a:r>
            <a:r>
              <a:rPr lang="cs-CZ" altLang="cs-CZ" sz="2800" dirty="0" err="1">
                <a:latin typeface="Calibri" pitchFamily="34" charset="0"/>
                <a:cs typeface="Calibri" pitchFamily="34" charset="0"/>
              </a:rPr>
              <a:t>gladium</a:t>
            </a:r>
            <a:r>
              <a:rPr lang="cs-CZ" altLang="cs-CZ" sz="2800" dirty="0">
                <a:latin typeface="Calibri" pitchFamily="34" charset="0"/>
                <a:cs typeface="Calibri" pitchFamily="34" charset="0"/>
              </a:rPr>
              <a:t> stětí]</a:t>
            </a:r>
          </a:p>
          <a:p>
            <a:r>
              <a:rPr lang="cs-CZ" altLang="cs-CZ" sz="2800" b="1" dirty="0" err="1">
                <a:latin typeface="Calibri" pitchFamily="34" charset="0"/>
                <a:cs typeface="Calibri" pitchFamily="34" charset="0"/>
              </a:rPr>
              <a:t>Mediocrium</a:t>
            </a:r>
            <a:r>
              <a:rPr lang="cs-CZ" altLang="cs-CZ" sz="2800" b="1" dirty="0">
                <a:latin typeface="Calibri" pitchFamily="34" charset="0"/>
                <a:cs typeface="Calibri" pitchFamily="34" charset="0"/>
              </a:rPr>
              <a:t> </a:t>
            </a:r>
            <a:r>
              <a:rPr lang="cs-CZ" altLang="cs-CZ" sz="2800" b="1" dirty="0" err="1">
                <a:latin typeface="Calibri" pitchFamily="34" charset="0"/>
                <a:cs typeface="Calibri" pitchFamily="34" charset="0"/>
              </a:rPr>
              <a:t>delictorum</a:t>
            </a:r>
            <a:r>
              <a:rPr lang="cs-CZ" altLang="cs-CZ" sz="2800" b="1" dirty="0">
                <a:latin typeface="Calibri" pitchFamily="34" charset="0"/>
                <a:cs typeface="Calibri" pitchFamily="34" charset="0"/>
              </a:rPr>
              <a:t> </a:t>
            </a:r>
            <a:r>
              <a:rPr lang="cs-CZ" altLang="cs-CZ" sz="2800" b="1" dirty="0" err="1">
                <a:latin typeface="Calibri" pitchFamily="34" charset="0"/>
                <a:cs typeface="Calibri" pitchFamily="34" charset="0"/>
              </a:rPr>
              <a:t>poenae</a:t>
            </a:r>
            <a:r>
              <a:rPr lang="cs-CZ" altLang="cs-CZ" sz="2800" dirty="0">
                <a:latin typeface="Calibri" pitchFamily="34" charset="0"/>
                <a:cs typeface="Calibri" pitchFamily="34" charset="0"/>
              </a:rPr>
              <a:t>: </a:t>
            </a:r>
            <a:r>
              <a:rPr lang="cs-CZ" altLang="cs-CZ" sz="2800" dirty="0" err="1">
                <a:latin typeface="Calibri" pitchFamily="34" charset="0"/>
                <a:cs typeface="Calibri" pitchFamily="34" charset="0"/>
              </a:rPr>
              <a:t>metallum</a:t>
            </a:r>
            <a:r>
              <a:rPr lang="cs-CZ" altLang="cs-CZ" sz="2800" dirty="0">
                <a:latin typeface="Calibri" pitchFamily="34" charset="0"/>
                <a:cs typeface="Calibri" pitchFamily="34" charset="0"/>
              </a:rPr>
              <a:t> (do dolů), </a:t>
            </a:r>
            <a:r>
              <a:rPr lang="cs-CZ" altLang="cs-CZ" sz="2800" dirty="0" err="1">
                <a:latin typeface="Calibri" pitchFamily="34" charset="0"/>
                <a:cs typeface="Calibri" pitchFamily="34" charset="0"/>
              </a:rPr>
              <a:t>ludus</a:t>
            </a:r>
            <a:r>
              <a:rPr lang="cs-CZ" altLang="cs-CZ" sz="2800" dirty="0">
                <a:latin typeface="Calibri" pitchFamily="34" charset="0"/>
                <a:cs typeface="Calibri" pitchFamily="34" charset="0"/>
              </a:rPr>
              <a:t> (ke hrám), </a:t>
            </a:r>
            <a:r>
              <a:rPr lang="cs-CZ" altLang="cs-CZ" sz="2800" dirty="0" err="1">
                <a:latin typeface="Calibri" pitchFamily="34" charset="0"/>
                <a:cs typeface="Calibri" pitchFamily="34" charset="0"/>
              </a:rPr>
              <a:t>deportatio</a:t>
            </a:r>
            <a:r>
              <a:rPr lang="cs-CZ" altLang="cs-CZ" sz="2800" dirty="0">
                <a:latin typeface="Calibri" pitchFamily="34" charset="0"/>
                <a:cs typeface="Calibri" pitchFamily="34" charset="0"/>
              </a:rPr>
              <a:t> (vyobcování)</a:t>
            </a:r>
          </a:p>
          <a:p>
            <a:r>
              <a:rPr lang="cs-CZ" altLang="cs-CZ" sz="2800" b="1" dirty="0" err="1">
                <a:latin typeface="Calibri" pitchFamily="34" charset="0"/>
                <a:cs typeface="Calibri" pitchFamily="34" charset="0"/>
              </a:rPr>
              <a:t>Minimae</a:t>
            </a:r>
            <a:r>
              <a:rPr lang="cs-CZ" altLang="cs-CZ" sz="2800" b="1" dirty="0">
                <a:latin typeface="Calibri" pitchFamily="34" charset="0"/>
                <a:cs typeface="Calibri" pitchFamily="34" charset="0"/>
              </a:rPr>
              <a:t> </a:t>
            </a:r>
            <a:r>
              <a:rPr lang="cs-CZ" altLang="cs-CZ" sz="2800" b="1" dirty="0" err="1">
                <a:latin typeface="Calibri" pitchFamily="34" charset="0"/>
                <a:cs typeface="Calibri" pitchFamily="34" charset="0"/>
              </a:rPr>
              <a:t>poenae</a:t>
            </a:r>
            <a:r>
              <a:rPr lang="cs-CZ" altLang="cs-CZ" sz="2800" dirty="0">
                <a:latin typeface="Calibri" pitchFamily="34" charset="0"/>
                <a:cs typeface="Calibri" pitchFamily="34" charset="0"/>
              </a:rPr>
              <a:t>: </a:t>
            </a:r>
            <a:r>
              <a:rPr lang="cs-CZ" altLang="cs-CZ" sz="2800" dirty="0" err="1">
                <a:latin typeface="Calibri" pitchFamily="34" charset="0"/>
                <a:cs typeface="Calibri" pitchFamily="34" charset="0"/>
              </a:rPr>
              <a:t>relegatio</a:t>
            </a:r>
            <a:r>
              <a:rPr lang="cs-CZ" altLang="cs-CZ" sz="2800" dirty="0">
                <a:latin typeface="Calibri" pitchFamily="34" charset="0"/>
                <a:cs typeface="Calibri" pitchFamily="34" charset="0"/>
              </a:rPr>
              <a:t> (vypovězení), </a:t>
            </a:r>
            <a:r>
              <a:rPr lang="cs-CZ" altLang="cs-CZ" sz="2800" dirty="0" err="1">
                <a:latin typeface="Calibri" pitchFamily="34" charset="0"/>
                <a:cs typeface="Calibri" pitchFamily="34" charset="0"/>
              </a:rPr>
              <a:t>exilium</a:t>
            </a:r>
            <a:r>
              <a:rPr lang="cs-CZ" altLang="cs-CZ" sz="2800" dirty="0">
                <a:latin typeface="Calibri" pitchFamily="34" charset="0"/>
                <a:cs typeface="Calibri" pitchFamily="34" charset="0"/>
              </a:rPr>
              <a:t> (vyhnanství), opus publicum (nucené veřejné práce), </a:t>
            </a:r>
            <a:r>
              <a:rPr lang="cs-CZ" altLang="cs-CZ" sz="2800" dirty="0" err="1">
                <a:latin typeface="Calibri" pitchFamily="34" charset="0"/>
                <a:cs typeface="Calibri" pitchFamily="34" charset="0"/>
              </a:rPr>
              <a:t>vincula</a:t>
            </a:r>
            <a:r>
              <a:rPr lang="cs-CZ" altLang="cs-CZ" sz="2800" dirty="0">
                <a:latin typeface="Calibri" pitchFamily="34" charset="0"/>
                <a:cs typeface="Calibri" pitchFamily="34" charset="0"/>
              </a:rPr>
              <a:t> (okovy, žalář). </a:t>
            </a:r>
          </a:p>
          <a:p>
            <a:pPr>
              <a:lnSpc>
                <a:spcPct val="90000"/>
              </a:lnSpc>
            </a:pPr>
            <a:endParaRPr lang="cs-CZ" altLang="cs-CZ" sz="2800" dirty="0">
              <a:latin typeface="Calibri" pitchFamily="34" charset="0"/>
              <a:cs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a:xfrm>
            <a:off x="914400" y="-100013"/>
            <a:ext cx="7772400" cy="1143001"/>
          </a:xfrm>
        </p:spPr>
        <p:txBody>
          <a:bodyPr/>
          <a:lstStyle/>
          <a:p>
            <a:pPr algn="ctr" eaLnBrk="1" hangingPunct="1"/>
            <a:r>
              <a:rPr lang="cs-CZ" altLang="cs-CZ" b="1" dirty="0" err="1">
                <a:solidFill>
                  <a:srgbClr val="FF0000"/>
                </a:solidFill>
                <a:latin typeface="Calibri" pitchFamily="34" charset="0"/>
                <a:cs typeface="Calibri" pitchFamily="34" charset="0"/>
              </a:rPr>
              <a:t>Etymol</a:t>
            </a:r>
            <a:r>
              <a:rPr lang="cs-CZ" altLang="cs-CZ" b="1" dirty="0">
                <a:solidFill>
                  <a:srgbClr val="FF0000"/>
                </a:solidFill>
                <a:latin typeface="Calibri" pitchFamily="34" charset="0"/>
                <a:cs typeface="Calibri" pitchFamily="34" charset="0"/>
              </a:rPr>
              <a:t>. V, 27, 32 – otroctví </a:t>
            </a:r>
          </a:p>
        </p:txBody>
      </p:sp>
      <p:sp>
        <p:nvSpPr>
          <p:cNvPr id="62467" name="Zástupný symbol pro obsah 2"/>
          <p:cNvSpPr>
            <a:spLocks noGrp="1"/>
          </p:cNvSpPr>
          <p:nvPr>
            <p:ph sz="quarter" idx="1"/>
          </p:nvPr>
        </p:nvSpPr>
        <p:spPr>
          <a:xfrm>
            <a:off x="395288" y="981075"/>
            <a:ext cx="8497887" cy="5400675"/>
          </a:xfrm>
        </p:spPr>
        <p:txBody>
          <a:bodyPr/>
          <a:lstStyle/>
          <a:p>
            <a:pPr>
              <a:lnSpc>
                <a:spcPct val="90000"/>
              </a:lnSpc>
            </a:pPr>
            <a:r>
              <a:rPr lang="cs-CZ" altLang="cs-CZ" sz="3200" b="1" dirty="0" err="1">
                <a:latin typeface="Calibri" pitchFamily="34" charset="0"/>
                <a:cs typeface="Calibri" pitchFamily="34" charset="0"/>
              </a:rPr>
              <a:t>Florentinus</a:t>
            </a:r>
            <a:r>
              <a:rPr lang="cs-CZ" altLang="cs-CZ" sz="3200" b="1" dirty="0">
                <a:latin typeface="Calibri" pitchFamily="34" charset="0"/>
                <a:cs typeface="Calibri" pitchFamily="34" charset="0"/>
              </a:rPr>
              <a:t> v 9. knize svých Institucí (</a:t>
            </a:r>
            <a:r>
              <a:rPr lang="cs-CZ" altLang="cs-CZ" sz="3200" b="1" dirty="0" err="1">
                <a:latin typeface="Calibri" pitchFamily="34" charset="0"/>
                <a:cs typeface="Calibri" pitchFamily="34" charset="0"/>
              </a:rPr>
              <a:t>Dig</a:t>
            </a:r>
            <a:r>
              <a:rPr lang="cs-CZ" altLang="cs-CZ" sz="3200" b="1" dirty="0">
                <a:latin typeface="Calibri" pitchFamily="34" charset="0"/>
                <a:cs typeface="Calibri" pitchFamily="34" charset="0"/>
              </a:rPr>
              <a:t>. 1.5.4.2-3): </a:t>
            </a:r>
          </a:p>
          <a:p>
            <a:pPr lvl="1">
              <a:lnSpc>
                <a:spcPct val="90000"/>
              </a:lnSpc>
            </a:pPr>
            <a:r>
              <a:rPr lang="cs-CZ" altLang="cs-CZ" sz="3200" dirty="0">
                <a:latin typeface="Calibri" pitchFamily="34" charset="0"/>
                <a:cs typeface="Calibri" pitchFamily="34" charset="0"/>
              </a:rPr>
              <a:t>2.</a:t>
            </a:r>
            <a:r>
              <a:rPr lang="cs-CZ" altLang="cs-CZ" sz="3200" b="1" dirty="0">
                <a:latin typeface="Calibri" pitchFamily="34" charset="0"/>
                <a:cs typeface="Calibri" pitchFamily="34" charset="0"/>
              </a:rPr>
              <a:t> </a:t>
            </a:r>
            <a:r>
              <a:rPr lang="cs-CZ" altLang="cs-CZ" sz="3200" dirty="0">
                <a:latin typeface="Calibri" pitchFamily="34" charset="0"/>
                <a:cs typeface="Calibri" pitchFamily="34" charset="0"/>
              </a:rPr>
              <a:t>Otroci jsou pojmenováni podle toho, že císařové (</a:t>
            </a:r>
            <a:r>
              <a:rPr lang="cs-CZ" altLang="cs-CZ" sz="3200" i="1" dirty="0" err="1">
                <a:latin typeface="Calibri" pitchFamily="34" charset="0"/>
                <a:cs typeface="Calibri" pitchFamily="34" charset="0"/>
              </a:rPr>
              <a:t>imperatores</a:t>
            </a:r>
            <a:r>
              <a:rPr lang="cs-CZ" altLang="cs-CZ" sz="3200" dirty="0">
                <a:latin typeface="Calibri" pitchFamily="34" charset="0"/>
                <a:cs typeface="Calibri" pitchFamily="34" charset="0"/>
              </a:rPr>
              <a:t>) zajatce obvykle prodávají a pomocí toho zachovávají při životě a nezabíjí je. </a:t>
            </a:r>
          </a:p>
          <a:p>
            <a:pPr lvl="1">
              <a:lnSpc>
                <a:spcPct val="90000"/>
              </a:lnSpc>
            </a:pPr>
            <a:r>
              <a:rPr lang="cs-CZ" altLang="cs-CZ" sz="3200" dirty="0">
                <a:latin typeface="Calibri" pitchFamily="34" charset="0"/>
                <a:cs typeface="Calibri" pitchFamily="34" charset="0"/>
              </a:rPr>
              <a:t>3. Slovem </a:t>
            </a:r>
            <a:r>
              <a:rPr lang="cs-CZ" altLang="cs-CZ" sz="3200" i="1" dirty="0" err="1">
                <a:latin typeface="Calibri" pitchFamily="34" charset="0"/>
                <a:cs typeface="Calibri" pitchFamily="34" charset="0"/>
              </a:rPr>
              <a:t>mancipia</a:t>
            </a:r>
            <a:r>
              <a:rPr lang="cs-CZ" altLang="cs-CZ" sz="3200" dirty="0">
                <a:latin typeface="Calibri" pitchFamily="34" charset="0"/>
                <a:cs typeface="Calibri" pitchFamily="34" charset="0"/>
              </a:rPr>
              <a:t> jsou však nazváni proto, že byli zajímání od nepřátel. </a:t>
            </a:r>
          </a:p>
          <a:p>
            <a:pPr lvl="1">
              <a:lnSpc>
                <a:spcPct val="90000"/>
              </a:lnSpc>
            </a:pPr>
            <a:endParaRPr lang="cs-CZ" altLang="cs-CZ" sz="3200" dirty="0">
              <a:latin typeface="Calibri" pitchFamily="34" charset="0"/>
              <a:cs typeface="Calibri" pitchFamily="34" charset="0"/>
            </a:endParaRPr>
          </a:p>
          <a:p>
            <a:pPr lvl="1">
              <a:lnSpc>
                <a:spcPct val="90000"/>
              </a:lnSpc>
            </a:pPr>
            <a:r>
              <a:rPr lang="cs-CZ" altLang="cs-CZ" sz="3200" dirty="0">
                <a:latin typeface="Calibri" pitchFamily="34" charset="0"/>
                <a:cs typeface="Calibri" pitchFamily="34" charset="0"/>
              </a:rPr>
              <a:t>Lat. servus = otrok; </a:t>
            </a:r>
            <a:r>
              <a:rPr lang="cs-CZ" altLang="cs-CZ" sz="3200" dirty="0" err="1">
                <a:latin typeface="Calibri" pitchFamily="34" charset="0"/>
                <a:cs typeface="Calibri" pitchFamily="34" charset="0"/>
              </a:rPr>
              <a:t>servare</a:t>
            </a:r>
            <a:r>
              <a:rPr lang="cs-CZ" altLang="cs-CZ" sz="3200" dirty="0">
                <a:latin typeface="Calibri" pitchFamily="34" charset="0"/>
                <a:cs typeface="Calibri" pitchFamily="34" charset="0"/>
              </a:rPr>
              <a:t> = </a:t>
            </a:r>
            <a:r>
              <a:rPr lang="cs-CZ" altLang="cs-CZ" sz="3200" dirty="0" err="1">
                <a:latin typeface="Calibri" pitchFamily="34" charset="0"/>
                <a:cs typeface="Calibri" pitchFamily="34" charset="0"/>
              </a:rPr>
              <a:t>zachovávati</a:t>
            </a:r>
            <a:r>
              <a:rPr lang="cs-CZ" altLang="cs-CZ" sz="3200" dirty="0">
                <a:latin typeface="Calibri" pitchFamily="34" charset="0"/>
                <a:cs typeface="Calibri" pitchFamily="34" charset="0"/>
              </a:rPr>
              <a:t> </a:t>
            </a:r>
          </a:p>
          <a:p>
            <a:pPr lvl="1">
              <a:lnSpc>
                <a:spcPct val="90000"/>
              </a:lnSpc>
            </a:pPr>
            <a:r>
              <a:rPr lang="cs-CZ" altLang="cs-CZ" sz="3200" dirty="0">
                <a:latin typeface="Calibri" pitchFamily="34" charset="0"/>
                <a:cs typeface="Calibri" pitchFamily="34" charset="0"/>
              </a:rPr>
              <a:t>Lat. manu </a:t>
            </a:r>
            <a:r>
              <a:rPr lang="cs-CZ" altLang="cs-CZ" sz="3200" dirty="0" err="1">
                <a:latin typeface="Calibri" pitchFamily="34" charset="0"/>
                <a:cs typeface="Calibri" pitchFamily="34" charset="0"/>
              </a:rPr>
              <a:t>capiti</a:t>
            </a:r>
            <a:r>
              <a:rPr lang="cs-CZ" altLang="cs-CZ" sz="3200" dirty="0">
                <a:latin typeface="Calibri" pitchFamily="34" charset="0"/>
                <a:cs typeface="Calibri" pitchFamily="34" charset="0"/>
              </a:rPr>
              <a:t> = zajímání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a:xfrm>
            <a:off x="827088" y="188913"/>
            <a:ext cx="7772400" cy="1143000"/>
          </a:xfrm>
        </p:spPr>
        <p:txBody>
          <a:bodyPr/>
          <a:lstStyle/>
          <a:p>
            <a:pPr algn="ctr" eaLnBrk="1" hangingPunct="1"/>
            <a:r>
              <a:rPr lang="cs-CZ" altLang="cs-CZ" b="1">
                <a:solidFill>
                  <a:srgbClr val="FF6600"/>
                </a:solidFill>
                <a:latin typeface="Calibri" pitchFamily="34" charset="0"/>
                <a:cs typeface="Calibri" pitchFamily="34" charset="0"/>
              </a:rPr>
              <a:t>Etymol. V, 27, 36 – Poena cullei </a:t>
            </a:r>
            <a:endParaRPr lang="cs-CZ" altLang="cs-CZ" b="1">
              <a:latin typeface="Calibri" pitchFamily="34" charset="0"/>
              <a:cs typeface="Calibri" pitchFamily="34" charset="0"/>
            </a:endParaRPr>
          </a:p>
        </p:txBody>
      </p:sp>
      <p:sp>
        <p:nvSpPr>
          <p:cNvPr id="63491" name="Zástupný symbol pro obsah 2"/>
          <p:cNvSpPr>
            <a:spLocks noGrp="1"/>
          </p:cNvSpPr>
          <p:nvPr>
            <p:ph sz="quarter" idx="1"/>
          </p:nvPr>
        </p:nvSpPr>
        <p:spPr>
          <a:xfrm>
            <a:off x="395288" y="1268413"/>
            <a:ext cx="4537075" cy="5078412"/>
          </a:xfrm>
        </p:spPr>
        <p:txBody>
          <a:bodyPr/>
          <a:lstStyle/>
          <a:p>
            <a:pPr>
              <a:lnSpc>
                <a:spcPct val="90000"/>
              </a:lnSpc>
            </a:pPr>
            <a:r>
              <a:rPr lang="cs-CZ" altLang="cs-CZ" sz="2400" b="1" dirty="0">
                <a:latin typeface="Calibri" pitchFamily="34" charset="0"/>
                <a:cs typeface="Calibri" pitchFamily="34" charset="0"/>
              </a:rPr>
              <a:t>Možná inspirace:</a:t>
            </a:r>
          </a:p>
          <a:p>
            <a:r>
              <a:rPr lang="cs-CZ" altLang="cs-CZ" sz="2400" dirty="0" err="1">
                <a:latin typeface="Calibri" pitchFamily="34" charset="0"/>
                <a:cs typeface="Calibri" pitchFamily="34" charset="0"/>
              </a:rPr>
              <a:t>Dig</a:t>
            </a:r>
            <a:r>
              <a:rPr lang="cs-CZ" altLang="cs-CZ" sz="2400" dirty="0">
                <a:latin typeface="Calibri" pitchFamily="34" charset="0"/>
                <a:cs typeface="Calibri" pitchFamily="34" charset="0"/>
              </a:rPr>
              <a:t>. 48.9.9pr.  </a:t>
            </a:r>
            <a:r>
              <a:rPr lang="cs-CZ" altLang="cs-CZ" sz="2400" dirty="0" err="1">
                <a:latin typeface="Calibri" pitchFamily="34" charset="0"/>
                <a:cs typeface="Calibri" pitchFamily="34" charset="0"/>
              </a:rPr>
              <a:t>Modestinus</a:t>
            </a:r>
            <a:r>
              <a:rPr lang="cs-CZ" altLang="cs-CZ" sz="2400" dirty="0">
                <a:latin typeface="Calibri" pitchFamily="34" charset="0"/>
                <a:cs typeface="Calibri" pitchFamily="34" charset="0"/>
              </a:rPr>
              <a:t> 12 pand. </a:t>
            </a:r>
          </a:p>
          <a:p>
            <a:r>
              <a:rPr lang="cs-CZ" altLang="cs-CZ" sz="2400" dirty="0" err="1">
                <a:latin typeface="Calibri" pitchFamily="34" charset="0"/>
                <a:cs typeface="Calibri" pitchFamily="34" charset="0"/>
              </a:rPr>
              <a:t>Poena</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parricidii</a:t>
            </a:r>
            <a:r>
              <a:rPr lang="cs-CZ" altLang="cs-CZ" sz="2400" dirty="0">
                <a:latin typeface="Calibri" pitchFamily="34" charset="0"/>
                <a:cs typeface="Calibri" pitchFamily="34" charset="0"/>
              </a:rPr>
              <a:t> more </a:t>
            </a:r>
            <a:r>
              <a:rPr lang="cs-CZ" altLang="cs-CZ" sz="2400" dirty="0" err="1">
                <a:latin typeface="Calibri" pitchFamily="34" charset="0"/>
                <a:cs typeface="Calibri" pitchFamily="34" charset="0"/>
              </a:rPr>
              <a:t>maiorum</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haec</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instituta</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est</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ut</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parricida</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virgis</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sanguineis</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verberatus</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deinde</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culleo</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insuatur</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cum</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cane</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gallo</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gallinaceo</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et</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vipera</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et</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simia</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deinde</a:t>
            </a:r>
            <a:r>
              <a:rPr lang="cs-CZ" altLang="cs-CZ" sz="2400" dirty="0">
                <a:latin typeface="Calibri" pitchFamily="34" charset="0"/>
                <a:cs typeface="Calibri" pitchFamily="34" charset="0"/>
              </a:rPr>
              <a:t> in mare </a:t>
            </a:r>
            <a:r>
              <a:rPr lang="cs-CZ" altLang="cs-CZ" sz="2400" dirty="0" err="1">
                <a:latin typeface="Calibri" pitchFamily="34" charset="0"/>
                <a:cs typeface="Calibri" pitchFamily="34" charset="0"/>
              </a:rPr>
              <a:t>profundum</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culleus</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iactatur</a:t>
            </a:r>
            <a:r>
              <a:rPr lang="cs-CZ" altLang="cs-CZ" sz="2400" dirty="0">
                <a:latin typeface="Calibri" pitchFamily="34" charset="0"/>
                <a:cs typeface="Calibri" pitchFamily="34" charset="0"/>
              </a:rPr>
              <a:t>. Hoc </a:t>
            </a:r>
            <a:r>
              <a:rPr lang="cs-CZ" altLang="cs-CZ" sz="2400" dirty="0" err="1">
                <a:latin typeface="Calibri" pitchFamily="34" charset="0"/>
                <a:cs typeface="Calibri" pitchFamily="34" charset="0"/>
              </a:rPr>
              <a:t>ita</a:t>
            </a:r>
            <a:r>
              <a:rPr lang="cs-CZ" altLang="cs-CZ" sz="2400" dirty="0">
                <a:latin typeface="Calibri" pitchFamily="34" charset="0"/>
                <a:cs typeface="Calibri" pitchFamily="34" charset="0"/>
              </a:rPr>
              <a:t>, si mare </a:t>
            </a:r>
            <a:r>
              <a:rPr lang="cs-CZ" altLang="cs-CZ" sz="2400" dirty="0" err="1">
                <a:latin typeface="Calibri" pitchFamily="34" charset="0"/>
                <a:cs typeface="Calibri" pitchFamily="34" charset="0"/>
              </a:rPr>
              <a:t>proximum</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sit</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alioquin</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bestiis</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obicitur</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secundum</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divi</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hadriani</a:t>
            </a:r>
            <a:r>
              <a:rPr lang="cs-CZ" altLang="cs-CZ" sz="2400" dirty="0">
                <a:latin typeface="Calibri" pitchFamily="34" charset="0"/>
                <a:cs typeface="Calibri" pitchFamily="34" charset="0"/>
              </a:rPr>
              <a:t> </a:t>
            </a:r>
            <a:r>
              <a:rPr lang="cs-CZ" altLang="cs-CZ" sz="2400" dirty="0" err="1">
                <a:latin typeface="Calibri" pitchFamily="34" charset="0"/>
                <a:cs typeface="Calibri" pitchFamily="34" charset="0"/>
              </a:rPr>
              <a:t>constitutionem</a:t>
            </a:r>
            <a:r>
              <a:rPr lang="cs-CZ" altLang="cs-CZ" sz="2400" dirty="0">
                <a:latin typeface="Calibri" pitchFamily="34" charset="0"/>
                <a:cs typeface="Calibri" pitchFamily="34" charset="0"/>
              </a:rPr>
              <a:t>. </a:t>
            </a:r>
          </a:p>
          <a:p>
            <a:pPr>
              <a:lnSpc>
                <a:spcPct val="90000"/>
              </a:lnSpc>
            </a:pPr>
            <a:endParaRPr lang="cs-CZ" altLang="cs-CZ" sz="2400" b="1" dirty="0">
              <a:latin typeface="Calibri" pitchFamily="34" charset="0"/>
              <a:cs typeface="Calibri" pitchFamily="34" charset="0"/>
            </a:endParaRPr>
          </a:p>
          <a:p>
            <a:pPr>
              <a:lnSpc>
                <a:spcPct val="90000"/>
              </a:lnSpc>
            </a:pPr>
            <a:endParaRPr lang="cs-CZ" altLang="cs-CZ" sz="2400" dirty="0">
              <a:latin typeface="Calibri" pitchFamily="34" charset="0"/>
              <a:cs typeface="Calibri" pitchFamily="34" charset="0"/>
            </a:endParaRPr>
          </a:p>
        </p:txBody>
      </p:sp>
      <p:sp>
        <p:nvSpPr>
          <p:cNvPr id="63492" name="AutoShape 5" descr="Výsledek obrázku pro poena cullei"/>
          <p:cNvSpPr>
            <a:spLocks noChangeAspect="1" noChangeArrowheads="1"/>
          </p:cNvSpPr>
          <p:nvPr/>
        </p:nvSpPr>
        <p:spPr bwMode="auto">
          <a:xfrm>
            <a:off x="155575" y="-1447800"/>
            <a:ext cx="2724150" cy="3028950"/>
          </a:xfrm>
          <a:prstGeom prst="rect">
            <a:avLst/>
          </a:prstGeom>
          <a:noFill/>
          <a:ln w="9525">
            <a:noFill/>
            <a:miter lim="800000"/>
            <a:headEnd/>
            <a:tailEnd/>
          </a:ln>
        </p:spPr>
        <p:txBody>
          <a:bodyPr/>
          <a:lstStyle/>
          <a:p>
            <a:endParaRPr lang="cs-CZ" altLang="cs-CZ"/>
          </a:p>
        </p:txBody>
      </p:sp>
      <p:sp>
        <p:nvSpPr>
          <p:cNvPr id="63493" name="AutoShape 7" descr="Výsledek obrázku pro poena cullei"/>
          <p:cNvSpPr>
            <a:spLocks noChangeAspect="1" noChangeArrowheads="1"/>
          </p:cNvSpPr>
          <p:nvPr/>
        </p:nvSpPr>
        <p:spPr bwMode="auto">
          <a:xfrm>
            <a:off x="155575" y="-1447800"/>
            <a:ext cx="2724150" cy="3028950"/>
          </a:xfrm>
          <a:prstGeom prst="rect">
            <a:avLst/>
          </a:prstGeom>
          <a:noFill/>
          <a:ln w="9525">
            <a:noFill/>
            <a:miter lim="800000"/>
            <a:headEnd/>
            <a:tailEnd/>
          </a:ln>
        </p:spPr>
        <p:txBody>
          <a:bodyPr/>
          <a:lstStyle/>
          <a:p>
            <a:endParaRPr lang="cs-CZ" altLang="cs-CZ"/>
          </a:p>
        </p:txBody>
      </p:sp>
      <p:pic>
        <p:nvPicPr>
          <p:cNvPr id="63494" name="Picture 9" descr="Výsledek obrázku pro poena cullei"/>
          <p:cNvPicPr>
            <a:picLocks noChangeAspect="1" noChangeArrowheads="1"/>
          </p:cNvPicPr>
          <p:nvPr/>
        </p:nvPicPr>
        <p:blipFill>
          <a:blip r:embed="rId2" cstate="print"/>
          <a:srcRect/>
          <a:stretch>
            <a:fillRect/>
          </a:stretch>
        </p:blipFill>
        <p:spPr bwMode="auto">
          <a:xfrm>
            <a:off x="4914900" y="1700213"/>
            <a:ext cx="3821113" cy="424973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p:txBody>
          <a:bodyPr/>
          <a:lstStyle/>
          <a:p>
            <a:pPr algn="ctr" eaLnBrk="1" hangingPunct="1"/>
            <a:r>
              <a:rPr lang="cs-CZ" altLang="cs-CZ" b="1" dirty="0">
                <a:solidFill>
                  <a:srgbClr val="FF0000"/>
                </a:solidFill>
                <a:latin typeface="Calibri" pitchFamily="34" charset="0"/>
                <a:cs typeface="Calibri" pitchFamily="34" charset="0"/>
              </a:rPr>
              <a:t>Závěr </a:t>
            </a:r>
          </a:p>
        </p:txBody>
      </p:sp>
      <p:sp>
        <p:nvSpPr>
          <p:cNvPr id="64515" name="Zástupný symbol pro obsah 2"/>
          <p:cNvSpPr>
            <a:spLocks noGrp="1"/>
          </p:cNvSpPr>
          <p:nvPr>
            <p:ph sz="quarter" idx="1"/>
          </p:nvPr>
        </p:nvSpPr>
        <p:spPr/>
        <p:txBody>
          <a:bodyPr/>
          <a:lstStyle/>
          <a:p>
            <a:pPr eaLnBrk="1" hangingPunct="1"/>
            <a:r>
              <a:rPr lang="cs-CZ" altLang="cs-CZ" sz="3600">
                <a:latin typeface="Calibri" pitchFamily="34" charset="0"/>
                <a:cs typeface="Calibri" pitchFamily="34" charset="0"/>
              </a:rPr>
              <a:t>Význam Isidorova díla:</a:t>
            </a:r>
          </a:p>
          <a:p>
            <a:pPr lvl="1" eaLnBrk="1" hangingPunct="1"/>
            <a:endParaRPr lang="cs-CZ" altLang="cs-CZ" sz="3600">
              <a:latin typeface="Calibri" pitchFamily="34" charset="0"/>
              <a:cs typeface="Calibri" pitchFamily="34" charset="0"/>
            </a:endParaRPr>
          </a:p>
          <a:p>
            <a:pPr lvl="1" eaLnBrk="1" hangingPunct="1"/>
            <a:r>
              <a:rPr lang="cs-CZ" altLang="cs-CZ" sz="3600">
                <a:latin typeface="Calibri" pitchFamily="34" charset="0"/>
                <a:cs typeface="Calibri" pitchFamily="34" charset="0"/>
              </a:rPr>
              <a:t>Uchování určitého poznání/vědění </a:t>
            </a:r>
          </a:p>
          <a:p>
            <a:pPr lvl="1" eaLnBrk="1" hangingPunct="1"/>
            <a:endParaRPr lang="cs-CZ" altLang="cs-CZ" sz="3600">
              <a:latin typeface="Calibri" pitchFamily="34" charset="0"/>
              <a:cs typeface="Calibri" pitchFamily="34" charset="0"/>
            </a:endParaRPr>
          </a:p>
          <a:p>
            <a:pPr lvl="1" eaLnBrk="1" hangingPunct="1"/>
            <a:r>
              <a:rPr lang="cs-CZ" altLang="cs-CZ" sz="3600">
                <a:latin typeface="Calibri" pitchFamily="34" charset="0"/>
                <a:cs typeface="Calibri" pitchFamily="34" charset="0"/>
              </a:rPr>
              <a:t>Konativní funkce textu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defRPr/>
            </a:pPr>
            <a:r>
              <a:rPr lang="cs-CZ" altLang="cs-CZ" b="1" dirty="0">
                <a:solidFill>
                  <a:srgbClr val="FF0000"/>
                </a:solidFill>
                <a:latin typeface="Calibri" pitchFamily="34" charset="0"/>
                <a:cs typeface="Calibri" pitchFamily="34" charset="0"/>
              </a:rPr>
              <a:t>Účel trestu</a:t>
            </a:r>
          </a:p>
        </p:txBody>
      </p:sp>
      <p:sp>
        <p:nvSpPr>
          <p:cNvPr id="65539" name="Rectangle 3"/>
          <p:cNvSpPr>
            <a:spLocks noGrp="1" noChangeArrowheads="1"/>
          </p:cNvSpPr>
          <p:nvPr>
            <p:ph type="body" idx="1"/>
          </p:nvPr>
        </p:nvSpPr>
        <p:spPr/>
        <p:txBody>
          <a:bodyPr/>
          <a:lstStyle/>
          <a:p>
            <a:pPr>
              <a:lnSpc>
                <a:spcPct val="90000"/>
              </a:lnSpc>
            </a:pPr>
            <a:r>
              <a:rPr lang="cs-CZ" altLang="cs-CZ" sz="2800">
                <a:solidFill>
                  <a:schemeClr val="hlink"/>
                </a:solidFill>
                <a:latin typeface="Calibri" pitchFamily="34" charset="0"/>
                <a:cs typeface="Calibri" pitchFamily="34" charset="0"/>
              </a:rPr>
              <a:t>Cicero I.11 De off.: </a:t>
            </a:r>
            <a:r>
              <a:rPr lang="cs-CZ" altLang="cs-CZ" sz="2800">
                <a:latin typeface="Calibri" pitchFamily="34" charset="0"/>
                <a:cs typeface="Calibri" pitchFamily="34" charset="0"/>
              </a:rPr>
              <a:t>Je totiž třeba zachovávat míru v pomstě  i v trestu; myslím, že stačí, když útočník pyká za spáchané bezpráví tak, že by se sám podruhé už ničeho takového nedopustil a i jiní by ztratili chuť křivdit</a:t>
            </a:r>
          </a:p>
          <a:p>
            <a:pPr>
              <a:lnSpc>
                <a:spcPct val="90000"/>
              </a:lnSpc>
            </a:pPr>
            <a:r>
              <a:rPr lang="cs-CZ" altLang="cs-CZ" sz="2800">
                <a:solidFill>
                  <a:schemeClr val="hlink"/>
                </a:solidFill>
                <a:latin typeface="Calibri" pitchFamily="34" charset="0"/>
                <a:cs typeface="Calibri" pitchFamily="34" charset="0"/>
              </a:rPr>
              <a:t>Trestní  zákon:</a:t>
            </a:r>
            <a:r>
              <a:rPr lang="cs-CZ" altLang="cs-CZ" sz="2800">
                <a:latin typeface="Calibri" pitchFamily="34" charset="0"/>
                <a:cs typeface="Calibri" pitchFamily="34" charset="0"/>
              </a:rPr>
              <a:t> Účelem trestu je chránit společnost před pachateli trestných činů, zabránit odsouzenému v dalším páchání trestné činnosti a vychovat jej k tomu, aby vedl řádný život, a tím působit výchovně i na ostatní členy společnosti.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a:solidFill>
                  <a:srgbClr val="FF0000"/>
                </a:solidFill>
                <a:latin typeface="Calibri" pitchFamily="34" charset="0"/>
                <a:cs typeface="Calibri" pitchFamily="34" charset="0"/>
              </a:rPr>
              <a:t>Co je to kronika?</a:t>
            </a:r>
            <a:endParaRPr lang="cs-CZ" b="1" dirty="0">
              <a:solidFill>
                <a:srgbClr val="FF0000"/>
              </a:solidFill>
              <a:latin typeface="Calibri" pitchFamily="34" charset="0"/>
              <a:cs typeface="Calibri" pitchFamily="34" charset="0"/>
            </a:endParaRPr>
          </a:p>
        </p:txBody>
      </p:sp>
      <p:sp>
        <p:nvSpPr>
          <p:cNvPr id="3" name="Zástupný symbol pro obsah 2"/>
          <p:cNvSpPr>
            <a:spLocks noGrp="1"/>
          </p:cNvSpPr>
          <p:nvPr>
            <p:ph idx="1"/>
          </p:nvPr>
        </p:nvSpPr>
        <p:spPr>
          <a:xfrm>
            <a:off x="457200" y="1600200"/>
            <a:ext cx="8507288" cy="4525963"/>
          </a:xfrm>
        </p:spPr>
        <p:txBody>
          <a:bodyPr/>
          <a:lstStyle/>
          <a:p>
            <a:r>
              <a:rPr lang="cs-CZ" sz="3600" dirty="0">
                <a:latin typeface="Calibri" pitchFamily="34" charset="0"/>
                <a:cs typeface="Calibri" pitchFamily="34" charset="0"/>
              </a:rPr>
              <a:t>kroniky jsou novým žánrem pozdě antické historiografické literatury</a:t>
            </a:r>
          </a:p>
          <a:p>
            <a:r>
              <a:rPr lang="cs-CZ" sz="3600" dirty="0">
                <a:latin typeface="Calibri" pitchFamily="34" charset="0"/>
                <a:cs typeface="Calibri" pitchFamily="34" charset="0"/>
              </a:rPr>
              <a:t>svou strukturou jsou jim podobné ANÁLY,  přímo ale s jejich vznikem nesouvisí</a:t>
            </a:r>
          </a:p>
          <a:p>
            <a:r>
              <a:rPr lang="cs-CZ" sz="3600" dirty="0">
                <a:latin typeface="Calibri" pitchFamily="34" charset="0"/>
                <a:cs typeface="Calibri" pitchFamily="34" charset="0"/>
              </a:rPr>
              <a:t> kronikářský žánr přežil období antiky a ve středověku se stal dominantním typem historiografické literatury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71600" y="548680"/>
            <a:ext cx="7772400" cy="1143000"/>
          </a:xfrm>
        </p:spPr>
        <p:txBody>
          <a:bodyPr/>
          <a:lstStyle/>
          <a:p>
            <a:pPr algn="ctr">
              <a:defRPr/>
            </a:pPr>
            <a:r>
              <a:rPr lang="cs-CZ" altLang="cs-CZ" b="1" dirty="0">
                <a:solidFill>
                  <a:srgbClr val="FF0000"/>
                </a:solidFill>
                <a:latin typeface="Calibri" pitchFamily="34" charset="0"/>
                <a:cs typeface="Calibri" pitchFamily="34" charset="0"/>
              </a:rPr>
              <a:t>Správa obce  -  veřejný zájem </a:t>
            </a:r>
            <a:br>
              <a:rPr lang="en-GB" altLang="cs-CZ" b="1" dirty="0">
                <a:solidFill>
                  <a:srgbClr val="FF0000"/>
                </a:solidFill>
                <a:latin typeface="Calibri" pitchFamily="34" charset="0"/>
                <a:cs typeface="Calibri" pitchFamily="34" charset="0"/>
              </a:rPr>
            </a:br>
            <a:endParaRPr lang="cs-CZ" altLang="cs-CZ" b="1" dirty="0">
              <a:solidFill>
                <a:srgbClr val="FF0000"/>
              </a:solidFill>
              <a:latin typeface="Calibri" pitchFamily="34" charset="0"/>
              <a:cs typeface="Calibri" pitchFamily="34" charset="0"/>
            </a:endParaRPr>
          </a:p>
        </p:txBody>
      </p:sp>
      <p:sp>
        <p:nvSpPr>
          <p:cNvPr id="66563" name="Rectangle 3"/>
          <p:cNvSpPr>
            <a:spLocks noGrp="1" noChangeArrowheads="1"/>
          </p:cNvSpPr>
          <p:nvPr>
            <p:ph type="body" idx="1"/>
          </p:nvPr>
        </p:nvSpPr>
        <p:spPr/>
        <p:txBody>
          <a:bodyPr/>
          <a:lstStyle/>
          <a:p>
            <a:pPr>
              <a:lnSpc>
                <a:spcPct val="90000"/>
              </a:lnSpc>
            </a:pPr>
            <a:r>
              <a:rPr lang="cs-CZ" altLang="cs-CZ" sz="2800">
                <a:solidFill>
                  <a:schemeClr val="hlink"/>
                </a:solidFill>
                <a:latin typeface="Calibri" pitchFamily="34" charset="0"/>
                <a:cs typeface="Calibri" pitchFamily="34" charset="0"/>
              </a:rPr>
              <a:t>Cicero I.25 De off.: </a:t>
            </a:r>
            <a:r>
              <a:rPr lang="cs-CZ" altLang="cs-CZ" sz="2800">
                <a:latin typeface="Calibri" pitchFamily="34" charset="0"/>
                <a:cs typeface="Calibri" pitchFamily="34" charset="0"/>
              </a:rPr>
              <a:t>Jako soukromé poručnictví, tak i správa obce se má vykonávat k prospěchu těch, kteří jsou svěřeni její ochraně, a nikoli k prospěchu těch, jimž je obec sama svěřena.</a:t>
            </a:r>
          </a:p>
          <a:p>
            <a:pPr>
              <a:lnSpc>
                <a:spcPct val="90000"/>
              </a:lnSpc>
            </a:pPr>
            <a:endParaRPr lang="cs-CZ" altLang="cs-CZ" sz="2800">
              <a:latin typeface="Calibri" pitchFamily="34" charset="0"/>
              <a:cs typeface="Calibri" pitchFamily="34" charset="0"/>
            </a:endParaRPr>
          </a:p>
          <a:p>
            <a:pPr>
              <a:lnSpc>
                <a:spcPct val="90000"/>
              </a:lnSpc>
            </a:pPr>
            <a:r>
              <a:rPr lang="cs-CZ" altLang="cs-CZ" sz="2800">
                <a:solidFill>
                  <a:schemeClr val="hlink"/>
                </a:solidFill>
                <a:latin typeface="Calibri" pitchFamily="34" charset="0"/>
                <a:cs typeface="Calibri" pitchFamily="34" charset="0"/>
              </a:rPr>
              <a:t>Ust. čl. 23 odst. 3  Ústavy: </a:t>
            </a:r>
            <a:r>
              <a:rPr lang="cs-CZ" altLang="cs-CZ" sz="2800">
                <a:latin typeface="Calibri" pitchFamily="34" charset="0"/>
                <a:cs typeface="Calibri" pitchFamily="34" charset="0"/>
              </a:rPr>
              <a:t>Slib poslance a senátora zní: "Slibuji věrnost České republice. Slibuji, že budu zachovávat její Ústavu a zákony. Slibuji na svou čest, že svůj mandát budu vykonávat v zájmu všeho lidu a podle svého nejlepšího vědomí a svědomí."</a:t>
            </a:r>
          </a:p>
          <a:p>
            <a:pPr>
              <a:lnSpc>
                <a:spcPct val="90000"/>
              </a:lnSpc>
            </a:pPr>
            <a:endParaRPr lang="cs-CZ" altLang="cs-CZ" sz="2800">
              <a:latin typeface="Calibri" pitchFamily="34" charset="0"/>
              <a:cs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a:xfrm>
            <a:off x="827584" y="1988840"/>
            <a:ext cx="7772400" cy="1143000"/>
          </a:xfrm>
        </p:spPr>
        <p:txBody>
          <a:bodyPr/>
          <a:lstStyle/>
          <a:p>
            <a:pPr algn="ctr" eaLnBrk="1" hangingPunct="1"/>
            <a:r>
              <a:rPr lang="cs-CZ" altLang="cs-CZ" b="1" dirty="0">
                <a:solidFill>
                  <a:srgbClr val="FF0000"/>
                </a:solidFill>
                <a:latin typeface="Calibri" pitchFamily="34" charset="0"/>
                <a:cs typeface="Calibri" pitchFamily="34" charset="0"/>
              </a:rPr>
              <a:t>Děkuji za pozornost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a:solidFill>
                  <a:srgbClr val="FF0000"/>
                </a:solidFill>
                <a:latin typeface="Calibri" pitchFamily="34" charset="0"/>
                <a:cs typeface="Calibri" pitchFamily="34" charset="0"/>
              </a:rPr>
              <a:t>Charakteristické rysy kronik</a:t>
            </a:r>
            <a:endParaRPr lang="cs-CZ" dirty="0"/>
          </a:p>
        </p:txBody>
      </p:sp>
      <p:sp>
        <p:nvSpPr>
          <p:cNvPr id="3" name="Zástupný symbol pro obsah 2"/>
          <p:cNvSpPr>
            <a:spLocks noGrp="1"/>
          </p:cNvSpPr>
          <p:nvPr>
            <p:ph idx="1"/>
          </p:nvPr>
        </p:nvSpPr>
        <p:spPr>
          <a:xfrm>
            <a:off x="611560" y="1600200"/>
            <a:ext cx="7920880" cy="4781128"/>
          </a:xfrm>
        </p:spPr>
        <p:txBody>
          <a:bodyPr/>
          <a:lstStyle/>
          <a:p>
            <a:r>
              <a:rPr lang="cs-CZ" sz="3600" dirty="0">
                <a:latin typeface="Calibri" pitchFamily="34" charset="0"/>
                <a:cs typeface="Calibri" pitchFamily="34" charset="0"/>
              </a:rPr>
              <a:t>chronologické uspořádání</a:t>
            </a:r>
          </a:p>
          <a:p>
            <a:r>
              <a:rPr lang="cs-CZ" sz="3600" dirty="0">
                <a:latin typeface="Calibri" pitchFamily="34" charset="0"/>
                <a:cs typeface="Calibri" pitchFamily="34" charset="0"/>
              </a:rPr>
              <a:t>jednoduchý styl</a:t>
            </a:r>
          </a:p>
          <a:p>
            <a:r>
              <a:rPr lang="cs-CZ" sz="3600" dirty="0">
                <a:latin typeface="Calibri" pitchFamily="34" charset="0"/>
                <a:cs typeface="Calibri" pitchFamily="34" charset="0"/>
              </a:rPr>
              <a:t>universalismus</a:t>
            </a:r>
          </a:p>
          <a:p>
            <a:r>
              <a:rPr lang="cs-CZ" sz="3600" dirty="0">
                <a:latin typeface="Calibri" pitchFamily="34" charset="0"/>
                <a:cs typeface="Calibri" pitchFamily="34" charset="0"/>
              </a:rPr>
              <a:t>víra v prozřetelnost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84"/>
            <a:ext cx="8229600" cy="1143000"/>
          </a:xfrm>
        </p:spPr>
        <p:txBody>
          <a:bodyPr/>
          <a:lstStyle/>
          <a:p>
            <a:pPr algn="ctr"/>
            <a:r>
              <a:rPr lang="cs-CZ" altLang="cs-CZ" b="1" dirty="0">
                <a:solidFill>
                  <a:srgbClr val="FF0000"/>
                </a:solidFill>
                <a:latin typeface="Calibri" pitchFamily="34" charset="0"/>
                <a:cs typeface="Calibri" pitchFamily="34" charset="0"/>
              </a:rPr>
              <a:t>Chronologické uspořádání </a:t>
            </a:r>
            <a:endParaRPr lang="cs-CZ" dirty="0"/>
          </a:p>
        </p:txBody>
      </p:sp>
      <p:sp>
        <p:nvSpPr>
          <p:cNvPr id="3" name="Zástupný symbol pro obsah 2"/>
          <p:cNvSpPr>
            <a:spLocks noGrp="1"/>
          </p:cNvSpPr>
          <p:nvPr>
            <p:ph idx="1"/>
          </p:nvPr>
        </p:nvSpPr>
        <p:spPr>
          <a:xfrm>
            <a:off x="457200" y="1124744"/>
            <a:ext cx="8291264" cy="5400600"/>
          </a:xfrm>
        </p:spPr>
        <p:txBody>
          <a:bodyPr>
            <a:normAutofit/>
          </a:bodyPr>
          <a:lstStyle/>
          <a:p>
            <a:r>
              <a:rPr lang="cs-CZ" sz="3600" dirty="0">
                <a:latin typeface="Calibri" pitchFamily="34" charset="0"/>
                <a:cs typeface="Calibri" pitchFamily="34" charset="0"/>
              </a:rPr>
              <a:t>u prvních kronik byla chronologie nejen prostředkem, jak text uspořádat, ale i vlastním cílem vzniku textu</a:t>
            </a:r>
          </a:p>
          <a:p>
            <a:r>
              <a:rPr lang="cs-CZ" sz="3600" dirty="0">
                <a:latin typeface="Calibri" pitchFamily="34" charset="0"/>
                <a:cs typeface="Calibri" pitchFamily="34" charset="0"/>
              </a:rPr>
              <a:t>pro pozdější kroniky má chronologie hlavně význam strukturální</a:t>
            </a:r>
          </a:p>
          <a:p>
            <a:r>
              <a:rPr lang="cs-CZ" sz="3600" dirty="0">
                <a:latin typeface="Calibri" pitchFamily="34" charset="0"/>
                <a:cs typeface="Calibri" pitchFamily="34" charset="0"/>
              </a:rPr>
              <a:t>kroniky se v otázce času řídí Biblí, počátek vyprávění bývá kladen k okamžiku Stvoření → v právu od Mojžíše (Isidor I.1)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a:solidFill>
                  <a:srgbClr val="FF0000"/>
                </a:solidFill>
                <a:latin typeface="Calibri" pitchFamily="34" charset="0"/>
                <a:cs typeface="Calibri" pitchFamily="34" charset="0"/>
              </a:rPr>
              <a:t>Jednoduchý styl</a:t>
            </a:r>
            <a:endParaRPr lang="cs-CZ" dirty="0"/>
          </a:p>
        </p:txBody>
      </p:sp>
      <p:sp>
        <p:nvSpPr>
          <p:cNvPr id="3" name="Zástupný symbol pro obsah 2"/>
          <p:cNvSpPr>
            <a:spLocks noGrp="1"/>
          </p:cNvSpPr>
          <p:nvPr>
            <p:ph idx="1"/>
          </p:nvPr>
        </p:nvSpPr>
        <p:spPr>
          <a:xfrm>
            <a:off x="539552" y="1447800"/>
            <a:ext cx="8147248" cy="4572000"/>
          </a:xfrm>
        </p:spPr>
        <p:txBody>
          <a:bodyPr/>
          <a:lstStyle/>
          <a:p>
            <a:r>
              <a:rPr lang="cs-CZ" sz="3200" dirty="0">
                <a:latin typeface="Calibri" pitchFamily="34" charset="0"/>
                <a:cs typeface="Calibri" pitchFamily="34" charset="0"/>
              </a:rPr>
              <a:t>kroniky jako žánr postrádají  literární ambice</a:t>
            </a:r>
          </a:p>
          <a:p>
            <a:r>
              <a:rPr lang="cs-CZ" sz="3200" dirty="0">
                <a:latin typeface="Calibri" pitchFamily="34" charset="0"/>
                <a:cs typeface="Calibri" pitchFamily="34" charset="0"/>
              </a:rPr>
              <a:t>jazyková strohost propůjčuje kronikám neosobní charakter a zdání objektivity</a:t>
            </a:r>
          </a:p>
          <a:p>
            <a:r>
              <a:rPr lang="cs-CZ" sz="3200" dirty="0">
                <a:latin typeface="Calibri" pitchFamily="34" charset="0"/>
                <a:cs typeface="Calibri" pitchFamily="34" charset="0"/>
              </a:rPr>
              <a:t>jednoduchost se volí také ve způsobu líčení jednotlivých událostí, které se nekritizují ani nerozebírají → často jen popis </a:t>
            </a:r>
          </a:p>
          <a:p>
            <a:endParaRPr lang="cs-CZ" sz="3200" dirty="0">
              <a:latin typeface="Calibri" pitchFamily="34" charset="0"/>
              <a:cs typeface="Calibri" pitchFamily="34" charset="0"/>
            </a:endParaRPr>
          </a:p>
          <a:p>
            <a:endParaRPr lang="cs-CZ" sz="3200" dirty="0">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772400" cy="1143000"/>
          </a:xfrm>
        </p:spPr>
        <p:txBody>
          <a:bodyPr/>
          <a:lstStyle/>
          <a:p>
            <a:pPr algn="ctr"/>
            <a:r>
              <a:rPr lang="cs-CZ" altLang="cs-CZ" b="1" dirty="0">
                <a:solidFill>
                  <a:srgbClr val="FF0000"/>
                </a:solidFill>
                <a:latin typeface="Calibri" pitchFamily="34" charset="0"/>
                <a:cs typeface="Calibri" pitchFamily="34" charset="0"/>
              </a:rPr>
              <a:t>Universalismus </a:t>
            </a:r>
            <a:endParaRPr lang="cs-CZ" dirty="0"/>
          </a:p>
        </p:txBody>
      </p:sp>
      <p:sp>
        <p:nvSpPr>
          <p:cNvPr id="3" name="Zástupný symbol pro obsah 2"/>
          <p:cNvSpPr>
            <a:spLocks noGrp="1"/>
          </p:cNvSpPr>
          <p:nvPr>
            <p:ph idx="1"/>
          </p:nvPr>
        </p:nvSpPr>
        <p:spPr/>
        <p:txBody>
          <a:bodyPr>
            <a:normAutofit/>
          </a:bodyPr>
          <a:lstStyle/>
          <a:p>
            <a:r>
              <a:rPr lang="cs-CZ" sz="3600" dirty="0">
                <a:latin typeface="Calibri" pitchFamily="34" charset="0"/>
                <a:cs typeface="Calibri" pitchFamily="34" charset="0"/>
              </a:rPr>
              <a:t>universalisticky pojednaná historie stojí v kontrastu k dějinám národním, regionálním či zaměřeným na vybrané události či jedince</a:t>
            </a:r>
          </a:p>
          <a:p>
            <a:r>
              <a:rPr lang="cs-CZ" sz="3600" dirty="0">
                <a:latin typeface="Calibri" pitchFamily="34" charset="0"/>
                <a:cs typeface="Calibri" pitchFamily="34" charset="0"/>
              </a:rPr>
              <a:t>křesťanství říká, že celý svět a všem v něm je dílem jediného Boha, tvoří jednotu a existují tedy jen jedny dějiny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2016</TotalTime>
  <Words>3061</Words>
  <Application>Microsoft Office PowerPoint</Application>
  <PresentationFormat>Předvádění na obrazovce (4:3)</PresentationFormat>
  <Paragraphs>223</Paragraphs>
  <Slides>51</Slides>
  <Notes>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51</vt:i4>
      </vt:variant>
    </vt:vector>
  </HeadingPairs>
  <TitlesOfParts>
    <vt:vector size="58" baseType="lpstr">
      <vt:lpstr>Arial</vt:lpstr>
      <vt:lpstr>Calibri</vt:lpstr>
      <vt:lpstr>Franklin Gothic Book</vt:lpstr>
      <vt:lpstr>Perpetua</vt:lpstr>
      <vt:lpstr>Wingdings</vt:lpstr>
      <vt:lpstr>Wingdings 2</vt:lpstr>
      <vt:lpstr>Jmění</vt:lpstr>
      <vt:lpstr>Isidor: Etymologiae V, kap. 1 – 27  </vt:lpstr>
      <vt:lpstr>Doba po r. 476 až 8. století</vt:lpstr>
      <vt:lpstr>Historie je věda o prostoru a čase</vt:lpstr>
      <vt:lpstr>Prezentace aplikace PowerPoint</vt:lpstr>
      <vt:lpstr>Co je to kronika?</vt:lpstr>
      <vt:lpstr>Charakteristické rysy kronik</vt:lpstr>
      <vt:lpstr>Chronologické uspořádání </vt:lpstr>
      <vt:lpstr>Jednoduchý styl</vt:lpstr>
      <vt:lpstr>Universalismus </vt:lpstr>
      <vt:lpstr>Víra v Prozřetelnost </vt:lpstr>
      <vt:lpstr>Prezentace aplikace PowerPoint</vt:lpstr>
      <vt:lpstr>Co Isidor a jeho dílo  ?</vt:lpstr>
      <vt:lpstr>Otázky </vt:lpstr>
      <vt:lpstr>Teritorialita práva</vt:lpstr>
      <vt:lpstr>Personalita práva</vt:lpstr>
      <vt:lpstr>Prezentace aplikace PowerPoint</vt:lpstr>
      <vt:lpstr>Prezentace aplikace PowerPoint</vt:lpstr>
      <vt:lpstr>PRIMÁRNÍ RECEPCE </vt:lpstr>
      <vt:lpstr>Barbaři a římské právo. Vulgarizace práva – tzv. vulgární právo</vt:lpstr>
      <vt:lpstr>Otázka tradice </vt:lpstr>
      <vt:lpstr>Dovětek listiny </vt:lpstr>
      <vt:lpstr>Narozen kolem r. 560 - Cartagena  Zemřel 4. dubna 636 - Sevilla </vt:lpstr>
      <vt:lpstr>Pyrenejský poloostrov a Římské imperium  </vt:lpstr>
      <vt:lpstr>Hispanie a konec římského impéria </vt:lpstr>
      <vt:lpstr>Prezentace aplikace PowerPoint</vt:lpstr>
      <vt:lpstr>Prezentace aplikace PowerPoint</vt:lpstr>
      <vt:lpstr>Vizigóti </vt:lpstr>
      <vt:lpstr>Prameny vizigótského soupisu </vt:lpstr>
      <vt:lpstr>Prameny V. knihy Isidorových Etymologií  </vt:lpstr>
      <vt:lpstr>Uvedené prameny </vt:lpstr>
      <vt:lpstr>Etymol. V, 20 – Proč byl vytvořen zákon  </vt:lpstr>
      <vt:lpstr>Etymol. V, 10 – Co je zákon  </vt:lpstr>
      <vt:lpstr>Etymol. V, 8 – Co je veřejné právo  </vt:lpstr>
      <vt:lpstr>Etymol. V, 6 – Co je mezinárodní právo  </vt:lpstr>
      <vt:lpstr>Etymol. V, 12 – Co je usnesení senátu  </vt:lpstr>
      <vt:lpstr>Etymol. V, 11 – Co je usnesení plebejského shromáždění   </vt:lpstr>
      <vt:lpstr>Etymol. V, 14 – Co jsou dobrozdání právních znalců  </vt:lpstr>
      <vt:lpstr>Prezentace aplikace PowerPoint</vt:lpstr>
      <vt:lpstr>Prezentace aplikace PowerPoint</vt:lpstr>
      <vt:lpstr>Etymol. V, 24, 17  – Fideikomis </vt:lpstr>
      <vt:lpstr>Etymol. V, 26, 18 – Krádež </vt:lpstr>
      <vt:lpstr>Etymol. V, 26, 1 – Co je zločin </vt:lpstr>
      <vt:lpstr>Etymol. V, 27, 2 – Trest </vt:lpstr>
      <vt:lpstr>Etymol. V, 27,4 – Druhy trestů  </vt:lpstr>
      <vt:lpstr>Etymol. V, 27 – pokračování   </vt:lpstr>
      <vt:lpstr>Etymol. V, 27, 32 – otroctví </vt:lpstr>
      <vt:lpstr>Etymol. V, 27, 36 – Poena cullei </vt:lpstr>
      <vt:lpstr>Závěr </vt:lpstr>
      <vt:lpstr>Účel trestu</vt:lpstr>
      <vt:lpstr>Správa obce  -  veřejný zájem  </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Isidor: Etymologiae V Právo v přechodovém období</dc:title>
  <dc:creator>Drobek</dc:creator>
  <cp:lastModifiedBy>PC</cp:lastModifiedBy>
  <cp:revision>197</cp:revision>
  <cp:lastPrinted>2017-04-30T12:05:07Z</cp:lastPrinted>
  <dcterms:created xsi:type="dcterms:W3CDTF">2017-04-17T05:22:16Z</dcterms:created>
  <dcterms:modified xsi:type="dcterms:W3CDTF">2021-05-12T19:36:57Z</dcterms:modified>
</cp:coreProperties>
</file>