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0" r:id="rId3"/>
    <p:sldId id="302" r:id="rId4"/>
    <p:sldId id="303" r:id="rId5"/>
    <p:sldId id="261" r:id="rId6"/>
    <p:sldId id="266" r:id="rId7"/>
    <p:sldId id="265" r:id="rId8"/>
    <p:sldId id="308" r:id="rId9"/>
    <p:sldId id="267" r:id="rId10"/>
    <p:sldId id="305" r:id="rId11"/>
    <p:sldId id="304" r:id="rId12"/>
    <p:sldId id="259" r:id="rId13"/>
    <p:sldId id="311" r:id="rId14"/>
    <p:sldId id="264" r:id="rId15"/>
    <p:sldId id="307" r:id="rId16"/>
    <p:sldId id="306" r:id="rId17"/>
    <p:sldId id="269" r:id="rId18"/>
    <p:sldId id="309" r:id="rId19"/>
    <p:sldId id="270" r:id="rId20"/>
    <p:sldId id="310" r:id="rId21"/>
    <p:sldId id="271" r:id="rId22"/>
    <p:sldId id="312" r:id="rId23"/>
    <p:sldId id="313" r:id="rId24"/>
    <p:sldId id="315" r:id="rId25"/>
    <p:sldId id="316" r:id="rId26"/>
    <p:sldId id="314" r:id="rId27"/>
    <p:sldId id="282" r:id="rId28"/>
    <p:sldId id="273" r:id="rId29"/>
    <p:sldId id="274" r:id="rId30"/>
    <p:sldId id="276" r:id="rId31"/>
    <p:sldId id="300" r:id="rId32"/>
    <p:sldId id="275" r:id="rId33"/>
    <p:sldId id="301" r:id="rId34"/>
    <p:sldId id="283" r:id="rId35"/>
    <p:sldId id="318" r:id="rId36"/>
    <p:sldId id="319" r:id="rId37"/>
    <p:sldId id="285" r:id="rId38"/>
    <p:sldId id="278" r:id="rId39"/>
    <p:sldId id="294" r:id="rId40"/>
    <p:sldId id="286" r:id="rId41"/>
    <p:sldId id="287" r:id="rId42"/>
    <p:sldId id="288" r:id="rId43"/>
    <p:sldId id="291" r:id="rId44"/>
    <p:sldId id="292" r:id="rId45"/>
    <p:sldId id="293" r:id="rId46"/>
    <p:sldId id="295" r:id="rId47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004" autoAdjust="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0"/>
    </p:cViewPr>
  </p:sorterViewPr>
  <p:notesViewPr>
    <p:cSldViewPr>
      <p:cViewPr varScale="1">
        <p:scale>
          <a:sx n="52" d="100"/>
          <a:sy n="52" d="100"/>
        </p:scale>
        <p:origin x="-1956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C43BEA7-8E11-4D25-94CC-5D3F7803C130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6185D79-4B6F-4D08-8E7D-2BC30DAB34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90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DDD17FD-8EA0-40F6-9E74-84C3D46F519A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1887DEA-8E88-47F5-8069-720A6AC748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20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1. 9.11.2009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Název školy</a:t>
            </a:r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1D3AD-B1B1-4187-AC6B-901180AA174B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50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6BEC0-E098-4015-B7F9-C6C1DD2B6736}" type="slidenum">
              <a:rPr lang="cs-CZ" smtClean="0"/>
              <a:pPr/>
              <a:t>19</a:t>
            </a:fld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887DEA-8E88-47F5-8069-720A6AC74856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5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18.Pre vačšinu Romov bola zima obdobím najvačšej nudze a hladu. Na ze položili dostatečně velký kus hadry, podle možností vrecovinu, na to dali vrstvu slamy tak, aby sa dostala predovšetkým pod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Pod podošvu, ktrorou ju hneď pristupili, handru ovinuli okolo nohy a nakoniec zašili.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Kde chodili od dediny k dedine aby sa chránili před zimou, muži nosili so sebou hrst slamy, a kde im iž ruky a nohy omrzali na dlhších cestách, hodili na zem slamu zapalili a takto sa zahriali. Ženy mali lepší sposob. Ešte doma vložili žeravé uhlie do hlineneho hrnca, ktrorý potom niesli před sebou. Je zaujímavé, že tento sposob ohrievania je v niektorých oblastiach Indie bežný aj dnes.</a:t>
            </a:r>
          </a:p>
        </p:txBody>
      </p:sp>
      <p:sp>
        <p:nvSpPr>
          <p:cNvPr id="50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DDF59-BC28-4349-AD52-EC5D0972BE42}" type="slidenum">
              <a:rPr lang="cs-CZ" smtClean="0"/>
              <a:pPr/>
              <a:t>28</a:t>
            </a:fld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19. </a:t>
            </a:r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2F5A6-5AF9-4D3A-BDE8-405D01F8C6FA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21.</a:t>
            </a:r>
          </a:p>
        </p:txBody>
      </p:sp>
      <p:sp>
        <p:nvSpPr>
          <p:cNvPr id="563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3089B-3EE1-4A5F-A6CE-995BE1660E90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20. A často je i dodnes odsuzována i u mladých dívek.</a:t>
            </a:r>
          </a:p>
        </p:txBody>
      </p:sp>
      <p:sp>
        <p:nvSpPr>
          <p:cNvPr id="542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63E2E-F368-46B5-AEF0-956F829A4472}" type="slidenum">
              <a:rPr lang="cs-CZ" smtClean="0"/>
              <a:pPr/>
              <a:t>32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26.Konvice služila při obradoch vo vnutri skupiny, Konvicu holbu, číši lebo pohár používali hlavne kočujúce romske skupiny, ktroé sa riadili vlastnými , na majorite nezávislými normami života, používali ho při v suvislosti s ukončením trestu prasťipen ,teda dočasného vylúčenia člena komunity. romové verili že keby by s týmto vyníkom neprerušili spoločné stolovanie podla zásad rituálnej čistoty jedla nečisté syli by mohli zautočit i na ostatnýchopetovné prijatie do skupiny byvalo potvrdené obradom slavnosti při ktorom muži na znamení očistenia provinilca pili s nim zjedneho pohára.</a:t>
            </a:r>
          </a:p>
        </p:txBody>
      </p:sp>
      <p:sp>
        <p:nvSpPr>
          <p:cNvPr id="665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8CDAA-8C31-4699-BF60-461DFA0C2145}" type="slidenum">
              <a:rPr lang="cs-CZ" smtClean="0"/>
              <a:pPr/>
              <a:t>34</a:t>
            </a:fld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4F6E2-6766-4564-BAC2-8043BFE824B9}" type="slidenum">
              <a:rPr lang="cs-CZ" smtClean="0"/>
              <a:pPr/>
              <a:t>37</a:t>
            </a:fld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27. Protože u dětí oděv neplnil funkci estetickou, ale především ochrannou. V letních měsících pak tynejmenší děti po venku běhaly nahé i bosé. </a:t>
            </a:r>
          </a:p>
        </p:txBody>
      </p:sp>
      <p:sp>
        <p:nvSpPr>
          <p:cNvPr id="716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DD130-22D7-487A-92DC-1DE983F6B7C0}" type="slidenum">
              <a:rPr lang="cs-CZ" smtClean="0"/>
              <a:pPr/>
              <a:t>38</a:t>
            </a:fld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36. Vsedný indický odev ženy ze skupiny Bandžáru Chitaurgarh, Radžastán,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dirty="0" smtClean="0"/>
              <a:t>5.Kronikári a výtvarníci </a:t>
            </a:r>
            <a:r>
              <a:rPr lang="cs-CZ" dirty="0" err="1" smtClean="0"/>
              <a:t>predchádzajúcich</a:t>
            </a:r>
            <a:r>
              <a:rPr lang="cs-CZ" dirty="0" smtClean="0"/>
              <a:t> </a:t>
            </a:r>
            <a:r>
              <a:rPr lang="cs-CZ" dirty="0" err="1" smtClean="0"/>
              <a:t>storočí</a:t>
            </a:r>
            <a:r>
              <a:rPr lang="cs-CZ" dirty="0" smtClean="0"/>
              <a:t> nám zanechali </a:t>
            </a:r>
            <a:r>
              <a:rPr lang="cs-CZ" dirty="0" err="1" smtClean="0"/>
              <a:t>istý</a:t>
            </a:r>
            <a:r>
              <a:rPr lang="cs-CZ" dirty="0" smtClean="0"/>
              <a:t> materiál, na základě </a:t>
            </a:r>
            <a:r>
              <a:rPr lang="cs-CZ" dirty="0" err="1" smtClean="0"/>
              <a:t>ktorého</a:t>
            </a:r>
            <a:r>
              <a:rPr lang="cs-CZ" dirty="0" smtClean="0"/>
              <a:t> </a:t>
            </a:r>
            <a:r>
              <a:rPr lang="cs-CZ" dirty="0" err="1" smtClean="0"/>
              <a:t>možeme</a:t>
            </a:r>
            <a:r>
              <a:rPr lang="cs-CZ" dirty="0" smtClean="0"/>
              <a:t> aspoň sporadicky </a:t>
            </a:r>
            <a:r>
              <a:rPr lang="cs-CZ" dirty="0" err="1" smtClean="0"/>
              <a:t>sledovať</a:t>
            </a:r>
            <a:r>
              <a:rPr lang="cs-CZ" dirty="0" smtClean="0"/>
              <a:t> </a:t>
            </a:r>
            <a:r>
              <a:rPr lang="cs-CZ" dirty="0" err="1" smtClean="0"/>
              <a:t>sposoby</a:t>
            </a:r>
            <a:r>
              <a:rPr lang="cs-CZ" dirty="0" smtClean="0"/>
              <a:t> </a:t>
            </a:r>
            <a:r>
              <a:rPr lang="cs-CZ" dirty="0" err="1" smtClean="0"/>
              <a:t>obliekania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err="1" smtClean="0"/>
              <a:t>Niektorým</a:t>
            </a:r>
            <a:r>
              <a:rPr lang="cs-CZ" dirty="0" smtClean="0"/>
              <a:t> </a:t>
            </a:r>
            <a:r>
              <a:rPr lang="cs-CZ" dirty="0" err="1" smtClean="0"/>
              <a:t>pripomínala</a:t>
            </a:r>
            <a:r>
              <a:rPr lang="cs-CZ" dirty="0" smtClean="0"/>
              <a:t> </a:t>
            </a:r>
            <a:r>
              <a:rPr lang="cs-CZ" dirty="0" err="1" smtClean="0"/>
              <a:t>rímsku</a:t>
            </a:r>
            <a:r>
              <a:rPr lang="cs-CZ" dirty="0" smtClean="0"/>
              <a:t> tógu, Kusy látky </a:t>
            </a:r>
            <a:r>
              <a:rPr lang="cs-CZ" dirty="0" err="1" smtClean="0"/>
              <a:t>boli</a:t>
            </a:r>
            <a:r>
              <a:rPr lang="cs-CZ" dirty="0" smtClean="0"/>
              <a:t> často roztrhané a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nositelia</a:t>
            </a:r>
            <a:r>
              <a:rPr lang="cs-CZ" dirty="0" smtClean="0"/>
              <a:t> </a:t>
            </a:r>
            <a:r>
              <a:rPr lang="cs-CZ" dirty="0" err="1" smtClean="0"/>
              <a:t>boli</a:t>
            </a:r>
            <a:r>
              <a:rPr lang="cs-CZ" dirty="0" smtClean="0"/>
              <a:t> </a:t>
            </a:r>
            <a:r>
              <a:rPr lang="cs-CZ" dirty="0" err="1" smtClean="0"/>
              <a:t>najubohejšími</a:t>
            </a:r>
            <a:r>
              <a:rPr lang="cs-CZ" dirty="0" smtClean="0"/>
              <a:t> </a:t>
            </a:r>
            <a:r>
              <a:rPr lang="cs-CZ" dirty="0" err="1" smtClean="0"/>
              <a:t>ľuďmi</a:t>
            </a:r>
            <a:r>
              <a:rPr lang="cs-CZ" dirty="0" smtClean="0"/>
              <a:t>, </a:t>
            </a:r>
            <a:r>
              <a:rPr lang="cs-CZ" dirty="0" err="1" smtClean="0"/>
              <a:t>akých</a:t>
            </a:r>
            <a:r>
              <a:rPr lang="cs-CZ" dirty="0" smtClean="0"/>
              <a:t> </a:t>
            </a:r>
            <a:r>
              <a:rPr lang="cs-CZ" dirty="0" err="1" smtClean="0"/>
              <a:t>Francuzko</a:t>
            </a:r>
            <a:r>
              <a:rPr lang="cs-CZ" dirty="0" smtClean="0"/>
              <a:t> </a:t>
            </a:r>
            <a:r>
              <a:rPr lang="cs-CZ" dirty="0" err="1" smtClean="0"/>
              <a:t>vobec</a:t>
            </a:r>
            <a:r>
              <a:rPr lang="cs-CZ" dirty="0" smtClean="0"/>
              <a:t> </a:t>
            </a:r>
            <a:r>
              <a:rPr lang="cs-CZ" dirty="0" err="1" smtClean="0"/>
              <a:t>videlo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iba</a:t>
            </a:r>
            <a:r>
              <a:rPr lang="cs-CZ" dirty="0" smtClean="0"/>
              <a:t> </a:t>
            </a:r>
            <a:r>
              <a:rPr lang="cs-CZ" dirty="0" err="1" smtClean="0"/>
              <a:t>tí</a:t>
            </a:r>
            <a:r>
              <a:rPr lang="cs-CZ" dirty="0" smtClean="0"/>
              <a:t>  </a:t>
            </a:r>
            <a:r>
              <a:rPr lang="cs-CZ" dirty="0" err="1" smtClean="0"/>
              <a:t>ktorí</a:t>
            </a:r>
            <a:r>
              <a:rPr lang="cs-CZ" dirty="0" smtClean="0"/>
              <a:t> </a:t>
            </a:r>
            <a:r>
              <a:rPr lang="cs-CZ" dirty="0" err="1" smtClean="0"/>
              <a:t>sa</a:t>
            </a:r>
            <a:r>
              <a:rPr lang="cs-CZ" dirty="0" smtClean="0"/>
              <a:t> vydali za </a:t>
            </a:r>
            <a:r>
              <a:rPr lang="cs-CZ" dirty="0" err="1" smtClean="0"/>
              <a:t>kniežatá</a:t>
            </a:r>
            <a:r>
              <a:rPr lang="cs-CZ" dirty="0" smtClean="0"/>
              <a:t>, </a:t>
            </a:r>
            <a:r>
              <a:rPr lang="cs-CZ" dirty="0" err="1" smtClean="0"/>
              <a:t>grófov</a:t>
            </a:r>
            <a:r>
              <a:rPr lang="cs-CZ" dirty="0" smtClean="0"/>
              <a:t> a </a:t>
            </a:r>
            <a:r>
              <a:rPr lang="cs-CZ" dirty="0" err="1" smtClean="0"/>
              <a:t>vobec</a:t>
            </a:r>
            <a:r>
              <a:rPr lang="cs-CZ" dirty="0" smtClean="0"/>
              <a:t> urozeného </a:t>
            </a:r>
            <a:r>
              <a:rPr lang="cs-CZ" dirty="0" err="1" smtClean="0"/>
              <a:t>povodu</a:t>
            </a:r>
            <a:r>
              <a:rPr lang="cs-CZ" dirty="0" smtClean="0"/>
              <a:t>, </a:t>
            </a:r>
            <a:r>
              <a:rPr lang="cs-CZ" dirty="0" err="1" smtClean="0"/>
              <a:t>boli</a:t>
            </a:r>
            <a:r>
              <a:rPr lang="cs-CZ" dirty="0" smtClean="0"/>
              <a:t> oblečený </a:t>
            </a:r>
            <a:r>
              <a:rPr lang="cs-CZ" dirty="0" err="1" smtClean="0"/>
              <a:t>lepšie</a:t>
            </a:r>
            <a:r>
              <a:rPr lang="cs-CZ" dirty="0" smtClean="0"/>
              <a:t>, mnohý v </a:t>
            </a:r>
            <a:r>
              <a:rPr lang="cs-CZ" dirty="0" err="1" smtClean="0"/>
              <a:t>krojoch</a:t>
            </a:r>
            <a:r>
              <a:rPr lang="cs-CZ" dirty="0" smtClean="0"/>
              <a:t> </a:t>
            </a:r>
            <a:r>
              <a:rPr lang="cs-CZ" dirty="0" err="1" smtClean="0"/>
              <a:t>rumunskej</a:t>
            </a:r>
            <a:r>
              <a:rPr lang="cs-CZ" dirty="0" smtClean="0"/>
              <a:t> a </a:t>
            </a:r>
            <a:r>
              <a:rPr lang="cs-CZ" dirty="0" err="1" smtClean="0"/>
              <a:t>uhorskej</a:t>
            </a:r>
            <a:r>
              <a:rPr lang="cs-CZ" dirty="0" smtClean="0"/>
              <a:t> </a:t>
            </a:r>
            <a:r>
              <a:rPr lang="cs-CZ" dirty="0" err="1" smtClean="0"/>
              <a:t>šlachty</a:t>
            </a:r>
            <a:endParaRPr lang="cs-CZ" dirty="0" smtClean="0"/>
          </a:p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ED2D1-C18E-4F42-A2B4-BB18195C834D}" type="slidenum">
              <a:rPr lang="cs-CZ" smtClean="0"/>
              <a:pPr/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Odívání romů subetníckých skupin je ovlyvneno už spomínanými faktormi, ktroé určuju charakteriský styl. Vplyv prostredia v ktorom žiju viditelné je padatelný na týchto fotografiach.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47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E9753-70F0-4912-A718-4C852AFDA7E5}" type="slidenum">
              <a:rPr lang="cs-CZ" smtClean="0"/>
              <a:pPr/>
              <a:t>40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6.Scan zena z deckom omotaná v kuse látky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 </a:t>
            </a:r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860EE-C447-415C-8BCE-0A062AA820F9}" type="slidenum">
              <a:rPr lang="cs-CZ" smtClean="0"/>
              <a:pPr/>
              <a:t>5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90254-1B85-4466-9F53-A0D0B67B8899}" type="slidenum">
              <a:rPr lang="cs-CZ" smtClean="0"/>
              <a:pPr/>
              <a:t>6</a:t>
            </a:fld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9. Vymenovat skupiny, remeselnici, hudobníci, vestice, lovári,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Kočovné skupiny nedostatočná udržba oděvov, rýchle opotrebenie, dediny lepsie vztahy s obyvatelstvom lepsia uroven zivota, Prisposobovali sa sposobu odievania vo svojom okolí.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izolované vetšinou skupiny žijuce v mestách, a kočovným sposobom života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Tradicie urcovali sposob odievania ženy dlhé sukne hlavne u kocovných olaských skupín, muž ma klobuk, vjdovská palica, žena šátek na hlave vydstá žena, cez ramena šátek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Ženy dlhé vlasy, muži dlhé vlasy, sperky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Nahladajnejsie boli lesklé nelomené látky, naviac s velkými podla možností kvetinovými vzormi.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Vlašské ženy sa oblikali pestrejsie jako ženy usadlých Romov.</a:t>
            </a:r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8D8D2-1872-4660-A0C7-BAE858BF1C06}" type="slidenum">
              <a:rPr lang="cs-CZ" smtClean="0"/>
              <a:pPr/>
              <a:t>7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 Přesto se vyvinul charakteristický celek jejich oděvu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U tradičně usedlých  ze skupiny Romů slovenských, českých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66641-3951-489B-A5DC-C1739930C229}" type="slidenum">
              <a:rPr lang="cs-CZ" smtClean="0"/>
              <a:pPr/>
              <a:t>9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4. Nazev foto.</a:t>
            </a:r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446E5-126F-419D-8EAC-D3C5376442D5}" type="slidenum">
              <a:rPr lang="cs-CZ" smtClean="0"/>
              <a:pPr/>
              <a:t>12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11.Obvykle nad kotníky, </a:t>
            </a:r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A8818-5DB3-45A1-B07F-A0AA82540C8C}" type="slidenum">
              <a:rPr lang="cs-CZ" smtClean="0"/>
              <a:pPr/>
              <a:t>14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30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CCD42-C3DD-43E5-BE56-DCBBD94ADE79}" type="slidenum">
              <a:rPr lang="cs-CZ" smtClean="0"/>
              <a:pPr/>
              <a:t>17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78B1-F39D-45D5-A755-1394D188D57B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08EF6-1AE6-45D0-9570-1C369BE9AE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EB30A-0068-4F9D-B09D-4FC6712F4BFB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93BC0-3B0F-4777-BE68-6FF1BA6A8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E3464-BD48-407D-85E4-7F23ACD1F308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0B4E-9C22-4E8A-AA92-4AED369B6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ADAC9-69A1-4E0A-85CA-D12F582A0423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5E6A6-494E-4D10-ACE7-9CBFC8A6C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0EEB5-1FD0-4808-9EC2-39C57671E601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DEA1F-8697-47E9-BDCB-8057967346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2210-6C3F-4C7D-A700-21AB43E73D9D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949D1-8C1A-4514-851F-5D7935F815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B9B3-D34F-4A8A-97E7-245D11EAB661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4F5CE-F391-4D6F-A238-8D1AC80621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9DA29-D14A-48BB-B9E7-9A66E66C0E4C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5E2D-6B73-40CE-BA79-CA6D39961C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428BC-4B5C-4758-B509-F11778C15B02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562E9-14A6-403B-B23D-CD3E908EE9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321A9-B498-45F0-A900-C1C98F1DF3BF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B50B-5829-4C7F-939E-E0AE21E7F8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10BC-3D15-40F2-9AB6-26DD56069D64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83282-21E4-4636-BDDC-ADBAB05834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A3B0894-DFD2-4092-9442-912809CEF918}" type="datetimeFigureOut">
              <a:rPr lang="cs-CZ"/>
              <a:pPr>
                <a:defRPr/>
              </a:pPr>
              <a:t>05.05.2021</a:t>
            </a:fld>
            <a:endParaRPr lang="cs-CZ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3B816A7-688F-4FBA-8450-9CEA19B057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jpe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 idx="4294967295"/>
          </p:nvPr>
        </p:nvSpPr>
        <p:spPr>
          <a:xfrm>
            <a:off x="642938" y="1643063"/>
            <a:ext cx="7772400" cy="1470025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Tradiční oděv Romů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592"/>
            <a:ext cx="9144000" cy="61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515"/>
          <a:stretch/>
        </p:blipFill>
        <p:spPr bwMode="auto">
          <a:xfrm>
            <a:off x="0" y="0"/>
            <a:ext cx="4788023" cy="686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 descr="0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430" y="0"/>
            <a:ext cx="4435570" cy="686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493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7" name="Zástupný symbol pro obsah 6" descr="09c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08520" y="1"/>
            <a:ext cx="9252520" cy="6858000"/>
          </a:xfrm>
        </p:spPr>
      </p:pic>
      <p:sp>
        <p:nvSpPr>
          <p:cNvPr id="21508" name="TextovéPole 4"/>
          <p:cNvSpPr txBox="1">
            <a:spLocks noChangeArrowheads="1"/>
          </p:cNvSpPr>
          <p:nvPr/>
        </p:nvSpPr>
        <p:spPr bwMode="auto">
          <a:xfrm>
            <a:off x="428625" y="6519863"/>
            <a:ext cx="1285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 descr="0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640"/>
            <a:ext cx="9144000" cy="63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524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 idx="4294967295"/>
          </p:nvPr>
        </p:nvSpPr>
        <p:spPr>
          <a:xfrm>
            <a:off x="457200" y="142875"/>
            <a:ext cx="8229600" cy="1000125"/>
          </a:xfrm>
        </p:spPr>
        <p:txBody>
          <a:bodyPr/>
          <a:lstStyle/>
          <a:p>
            <a:pPr eaLnBrk="1" hangingPunct="1"/>
            <a:r>
              <a:rPr lang="cs-CZ" b="1" dirty="0" smtClean="0"/>
              <a:t>Oděv ženský</a:t>
            </a:r>
          </a:p>
        </p:txBody>
      </p:sp>
      <p:sp>
        <p:nvSpPr>
          <p:cNvPr id="37890" name="Zástupný symbol pro obsah 5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2863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Sukně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dvouzástěrový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>
                <a:latin typeface="Calibri" panose="020F0502020204030204" pitchFamily="34" charset="0"/>
              </a:rPr>
              <a:t>(= přední a zadní </a:t>
            </a:r>
            <a:r>
              <a:rPr lang="cs-CZ" sz="2800" dirty="0" smtClean="0">
                <a:latin typeface="Calibri" panose="020F0502020204030204" pitchFamily="34" charset="0"/>
              </a:rPr>
              <a:t>sukně)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jednozástěrový</a:t>
            </a:r>
            <a:r>
              <a:rPr lang="cs-CZ" sz="2800" dirty="0" smtClean="0">
                <a:latin typeface="Calibri" panose="020F0502020204030204" pitchFamily="34" charset="0"/>
              </a:rPr>
              <a:t> typ (vepředu sešité na zavazování, pouzdrový, kolový střih)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zdobeno volány, všitými klíny, z různých druhů a typů látek, textilními aplikacemi, flitry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usedlí – minimální délka pod kolena, libovolný střih = </a:t>
            </a:r>
            <a:r>
              <a:rPr lang="cs-CZ" sz="2800" i="1" dirty="0" err="1" smtClean="0">
                <a:latin typeface="Calibri" panose="020F0502020204030204" pitchFamily="34" charset="0"/>
              </a:rPr>
              <a:t>rokľa</a:t>
            </a:r>
            <a:r>
              <a:rPr lang="cs-CZ" sz="2800" i="1" dirty="0" smtClean="0">
                <a:latin typeface="Calibri" panose="020F050202020403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kočovní – široká, po kotníky = </a:t>
            </a:r>
            <a:r>
              <a:rPr lang="cs-CZ" sz="2800" i="1" dirty="0" err="1" smtClean="0">
                <a:latin typeface="Calibri" panose="020F0502020204030204" pitchFamily="34" charset="0"/>
              </a:rPr>
              <a:t>cocha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	  několik vrstev na sobě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Vnitřní kapsa = </a:t>
            </a:r>
            <a:r>
              <a:rPr lang="cs-CZ" sz="2800" i="1" dirty="0" err="1" smtClean="0">
                <a:latin typeface="Calibri" panose="020F0502020204030204" pitchFamily="34" charset="0"/>
              </a:rPr>
              <a:t>posoť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žeba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kočovné Romky</a:t>
            </a: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všitá nebo na zavázání</a:t>
            </a:r>
          </a:p>
          <a:p>
            <a:pPr algn="just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a vše potřebné, tj. karty, cigarety, peníze, byliny, hrníček, ale i slepice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62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4" descr="skenovat0049.jpg"/>
          <p:cNvPicPr>
            <a:picLocks noChangeAspect="1"/>
          </p:cNvPicPr>
          <p:nvPr/>
        </p:nvPicPr>
        <p:blipFill rotWithShape="1">
          <a:blip r:embed="rId2"/>
          <a:srcRect l="10931" t="7621" r="22433" b="11615"/>
          <a:stretch/>
        </p:blipFill>
        <p:spPr bwMode="auto">
          <a:xfrm>
            <a:off x="1734479" y="0"/>
            <a:ext cx="5756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1046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Zástupný symbol pro obsah 3" descr="Scan0131.tif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480" t="288" r="2974" b="1606"/>
          <a:stretch/>
        </p:blipFill>
        <p:spPr>
          <a:xfrm>
            <a:off x="4583765" y="0"/>
            <a:ext cx="4919463" cy="6862192"/>
          </a:xfrm>
        </p:spPr>
      </p:pic>
      <p:sp>
        <p:nvSpPr>
          <p:cNvPr id="41987" name="TextovéPole 4"/>
          <p:cNvSpPr txBox="1">
            <a:spLocks noChangeArrowheads="1"/>
          </p:cNvSpPr>
          <p:nvPr/>
        </p:nvSpPr>
        <p:spPr bwMode="auto">
          <a:xfrm flipH="1">
            <a:off x="366713" y="260648"/>
            <a:ext cx="528637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Halenka = </a:t>
            </a:r>
            <a:r>
              <a:rPr lang="cs-CZ" sz="2800" i="1" dirty="0" smtClean="0">
                <a:latin typeface="Calibri" pitchFamily="34" charset="0"/>
              </a:rPr>
              <a:t>vizitka, </a:t>
            </a:r>
            <a:r>
              <a:rPr lang="cs-CZ" sz="2800" i="1" dirty="0" err="1" smtClean="0">
                <a:latin typeface="Calibri" pitchFamily="34" charset="0"/>
              </a:rPr>
              <a:t>gad</a:t>
            </a:r>
            <a:endParaRPr lang="cs-CZ" sz="2800" i="1" dirty="0" smtClean="0">
              <a:latin typeface="Calibri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2800" dirty="0">
                <a:latin typeface="Calibri" pitchFamily="34" charset="0"/>
              </a:rPr>
              <a:t>s</a:t>
            </a:r>
            <a:r>
              <a:rPr lang="cs-CZ" sz="2800" dirty="0" smtClean="0">
                <a:latin typeface="Calibri" pitchFamily="34" charset="0"/>
              </a:rPr>
              <a:t>třih podélné i příčné pončo,</a:t>
            </a:r>
          </a:p>
          <a:p>
            <a:r>
              <a:rPr lang="cs-CZ" sz="2800" dirty="0" smtClean="0">
                <a:latin typeface="Calibri" pitchFamily="34" charset="0"/>
              </a:rPr>
              <a:t>      raglán (Balkán)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dlouhý rukáv, široký, nabíraný </a:t>
            </a:r>
            <a:r>
              <a:rPr lang="cs-CZ" sz="2800" dirty="0">
                <a:latin typeface="Calibri" pitchFamily="34" charset="0"/>
              </a:rPr>
              <a:t>do </a:t>
            </a:r>
            <a:r>
              <a:rPr lang="cs-CZ" sz="2800" dirty="0" smtClean="0">
                <a:latin typeface="Calibri" pitchFamily="34" charset="0"/>
              </a:rPr>
              <a:t>manžety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zapínání ke krku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výrazné barvy </a:t>
            </a:r>
            <a:r>
              <a:rPr lang="cs-CZ" sz="2800" dirty="0">
                <a:latin typeface="Calibri" pitchFamily="34" charset="0"/>
              </a:rPr>
              <a:t>a </a:t>
            </a:r>
            <a:r>
              <a:rPr lang="cs-CZ" sz="2800" dirty="0" smtClean="0">
                <a:latin typeface="Calibri" pitchFamily="34" charset="0"/>
              </a:rPr>
              <a:t>vzory</a:t>
            </a:r>
          </a:p>
          <a:p>
            <a:pPr marL="457200" indent="-457200">
              <a:buFontTx/>
              <a:buChar char="-"/>
            </a:pPr>
            <a:endParaRPr lang="cs-CZ" sz="2800" dirty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Vesta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Balkán dlouhé, zdobené </a:t>
            </a:r>
          </a:p>
          <a:p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     korálky a textilní aplikací</a:t>
            </a:r>
            <a:endParaRPr lang="cs-CZ" sz="2800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 descr="FIL156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" y="764704"/>
            <a:ext cx="9116083" cy="560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85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865515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Šátek 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s třásněmi i bez třásní, Balkán – zdobení penízky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obvykle rostlinný vzor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na přehození větší </a:t>
            </a:r>
            <a:r>
              <a:rPr lang="cs-CZ" sz="2800" dirty="0" smtClean="0">
                <a:latin typeface="Calibri" panose="020F0502020204030204" pitchFamily="34" charset="0"/>
              </a:rPr>
              <a:t>rozměr, kašmír, vlna </a:t>
            </a:r>
            <a:r>
              <a:rPr lang="cs-CZ" sz="2800" dirty="0">
                <a:latin typeface="Calibri" panose="020F0502020204030204" pitchFamily="34" charset="0"/>
              </a:rPr>
              <a:t>= </a:t>
            </a:r>
            <a:r>
              <a:rPr lang="cs-CZ" sz="2800" i="1" dirty="0" err="1">
                <a:latin typeface="Calibri" panose="020F0502020204030204" pitchFamily="34" charset="0"/>
              </a:rPr>
              <a:t>dikhlo</a:t>
            </a:r>
            <a:endParaRPr lang="cs-CZ" sz="2800" i="1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na hlavu menší rozměr, kašmír, umělé vlákno = </a:t>
            </a:r>
            <a:r>
              <a:rPr lang="cs-CZ" sz="2800" i="1" dirty="0" err="1" smtClean="0">
                <a:latin typeface="Calibri" panose="020F0502020204030204" pitchFamily="34" charset="0"/>
              </a:rPr>
              <a:t>khosno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10" name="Zástupný symbol pro obsah 5" descr="skenovat0016.jpg"/>
          <p:cNvPicPr>
            <a:picLocks noChangeAspect="1"/>
          </p:cNvPicPr>
          <p:nvPr/>
        </p:nvPicPr>
        <p:blipFill rotWithShape="1">
          <a:blip r:embed="rId3"/>
          <a:srcRect l="2177"/>
          <a:stretch/>
        </p:blipFill>
        <p:spPr bwMode="auto">
          <a:xfrm>
            <a:off x="3290934" y="2980716"/>
            <a:ext cx="5853066" cy="387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Příchod do Evropy – oděv s orientálním vlivem: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turbany, ovinuté kusy látky, šperky v uších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16. století vliv evropské módy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20. století velký vliv komerčního oděvu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Ženy nosí kalhoty, oblíbené pestré lesklé oděvy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Obecné charakteristické rysy romského oděvu: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získávání obnošených šatů a jejich úprava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pestrost barev i vzorů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 smtClean="0">
                <a:latin typeface="Calibri" panose="020F0502020204030204" pitchFamily="34" charset="0"/>
              </a:rPr>
              <a:t>NELZE POUŽÍVAT TERMÍN TRADIČNÍ KROJ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5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 descr="XXII.1.6. Fbn 230.tif"/>
          <p:cNvPicPr>
            <a:picLocks noChangeAspect="1"/>
          </p:cNvPicPr>
          <p:nvPr/>
        </p:nvPicPr>
        <p:blipFill rotWithShape="1">
          <a:blip r:embed="rId2"/>
          <a:srcRect l="3413" t="2104" b="1673"/>
          <a:stretch/>
        </p:blipFill>
        <p:spPr bwMode="auto">
          <a:xfrm>
            <a:off x="4740165" y="-1"/>
            <a:ext cx="4403835" cy="64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ástupný symbol pro obsah 3" descr="skenovat0009.jp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0" y="-1"/>
            <a:ext cx="474016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635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Zástěra = </a:t>
            </a:r>
            <a:r>
              <a:rPr lang="cs-CZ" sz="2800" i="1" dirty="0" err="1" smtClean="0">
                <a:latin typeface="Calibri" panose="020F0502020204030204" pitchFamily="34" charset="0"/>
              </a:rPr>
              <a:t>leketa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přes sukni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u</a:t>
            </a:r>
            <a:r>
              <a:rPr lang="cs-CZ" sz="2800" dirty="0" smtClean="0">
                <a:latin typeface="Calibri" panose="020F0502020204030204" pitchFamily="34" charset="0"/>
              </a:rPr>
              <a:t> vdaných žen </a:t>
            </a:r>
            <a:r>
              <a:rPr lang="cs-CZ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sz="2800" dirty="0" smtClean="0">
                <a:latin typeface="Calibri" panose="020F0502020204030204" pitchFamily="34" charset="0"/>
              </a:rPr>
              <a:t>vaření, těhotenství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třih rovný i zakulacený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bvykle do pasu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zdobné prvky, volány,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    kapsy</a:t>
            </a:r>
          </a:p>
        </p:txBody>
      </p:sp>
      <p:pic>
        <p:nvPicPr>
          <p:cNvPr id="8" name="Zástupný symbol pro obsah 3" descr="01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314575"/>
            <a:ext cx="47244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Plachta = </a:t>
            </a:r>
            <a:r>
              <a:rPr lang="cs-CZ" sz="2800" i="1" dirty="0" err="1" smtClean="0">
                <a:latin typeface="Calibri" panose="020F0502020204030204" pitchFamily="34" charset="0"/>
              </a:rPr>
              <a:t>zajda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lepeda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p</a:t>
            </a:r>
            <a:r>
              <a:rPr lang="cs-CZ" sz="2800" dirty="0" smtClean="0">
                <a:latin typeface="Calibri" panose="020F0502020204030204" pitchFamily="34" charset="0"/>
              </a:rPr>
              <a:t>ruh látky uvazovaný na hrudi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ošení malých dětí, topiva, nákupu, zboží na prodej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j</a:t>
            </a:r>
            <a:r>
              <a:rPr lang="cs-CZ" sz="2800" dirty="0" smtClean="0">
                <a:latin typeface="Calibri" panose="020F0502020204030204" pitchFamily="34" charset="0"/>
              </a:rPr>
              <a:t>ako ochrana proti počasí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9" descr="skenovat0001.jpg"/>
          <p:cNvPicPr>
            <a:picLocks noChangeAspect="1"/>
          </p:cNvPicPr>
          <p:nvPr/>
        </p:nvPicPr>
        <p:blipFill>
          <a:blip r:embed="rId3">
            <a:lum bright="-10000" contrast="-10000"/>
          </a:blip>
          <a:srcRect/>
          <a:stretch>
            <a:fillRect/>
          </a:stretch>
        </p:blipFill>
        <p:spPr bwMode="auto">
          <a:xfrm>
            <a:off x="5072062" y="2079192"/>
            <a:ext cx="407193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09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4354"/>
            <a:ext cx="5072062" cy="3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76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Mužský oděv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Více vliv majority =&gt; méně tradičních součástí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r>
              <a:rPr lang="cs-CZ" sz="2800" dirty="0" smtClean="0">
                <a:latin typeface="Calibri" panose="020F0502020204030204" pitchFamily="34" charset="0"/>
              </a:rPr>
              <a:t>Košile = </a:t>
            </a:r>
            <a:r>
              <a:rPr lang="cs-CZ" sz="2800" i="1" dirty="0" err="1" smtClean="0">
                <a:latin typeface="Calibri" panose="020F0502020204030204" pitchFamily="34" charset="0"/>
              </a:rPr>
              <a:t>gad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různé střihy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Balkán vliv lidového oděvu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červená, zlatá barva</a:t>
            </a:r>
          </a:p>
          <a:p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420888"/>
            <a:ext cx="2969100" cy="42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6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Vesta 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d</a:t>
            </a:r>
            <a:r>
              <a:rPr lang="cs-CZ" sz="2800" dirty="0" smtClean="0">
                <a:latin typeface="Calibri" panose="020F0502020204030204" pitchFamily="34" charset="0"/>
              </a:rPr>
              <a:t>o pasu nebo dlouhá (Balkán, zdobená textilní aplikací)</a:t>
            </a:r>
          </a:p>
          <a:p>
            <a:pPr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vajdovská</a:t>
            </a:r>
            <a:r>
              <a:rPr lang="cs-CZ" sz="2800" dirty="0" smtClean="0">
                <a:latin typeface="Calibri" panose="020F0502020204030204" pitchFamily="34" charset="0"/>
              </a:rPr>
              <a:t> s odznaky moci: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	předávaná generačně</a:t>
            </a: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48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a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rcRect t="12801" b="15738"/>
          <a:stretch/>
        </p:blipFill>
        <p:spPr bwMode="auto">
          <a:xfrm>
            <a:off x="1835696" y="-21164"/>
            <a:ext cx="5618991" cy="684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89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r>
              <a:rPr lang="cs-CZ" sz="2600" dirty="0" smtClean="0">
                <a:latin typeface="Calibri" panose="020F0502020204030204" pitchFamily="34" charset="0"/>
              </a:rPr>
              <a:t>Kalhoty = </a:t>
            </a:r>
            <a:r>
              <a:rPr lang="cs-CZ" sz="2600" i="1" dirty="0" err="1" smtClean="0">
                <a:latin typeface="Calibri" panose="020F0502020204030204" pitchFamily="34" charset="0"/>
              </a:rPr>
              <a:t>cholov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 vysokých bot, u koňských handlířů často rajtky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Zdobení textilní aplikací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b</a:t>
            </a:r>
            <a:r>
              <a:rPr lang="cs-CZ" sz="2600" dirty="0" smtClean="0">
                <a:latin typeface="Calibri" panose="020F0502020204030204" pitchFamily="34" charset="0"/>
              </a:rPr>
              <a:t>arva modrá, černá, hnědá, zelená, červená</a:t>
            </a:r>
          </a:p>
          <a:p>
            <a:pPr>
              <a:buFontTx/>
              <a:buChar char="-"/>
            </a:pPr>
            <a:endParaRPr lang="cs-CZ" sz="26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Klobouk = </a:t>
            </a:r>
            <a:r>
              <a:rPr lang="cs-CZ" sz="2600" i="1" dirty="0" err="1" smtClean="0">
                <a:latin typeface="Calibri" panose="020F0502020204030204" pitchFamily="34" charset="0"/>
              </a:rPr>
              <a:t>kalapa</a:t>
            </a:r>
            <a:r>
              <a:rPr lang="cs-CZ" sz="2600" i="1" dirty="0" smtClean="0">
                <a:latin typeface="Calibri" panose="020F0502020204030204" pitchFamily="34" charset="0"/>
              </a:rPr>
              <a:t>, </a:t>
            </a:r>
            <a:r>
              <a:rPr lang="cs-CZ" sz="2600" i="1" dirty="0" err="1" smtClean="0">
                <a:latin typeface="Calibri" panose="020F0502020204030204" pitchFamily="34" charset="0"/>
              </a:rPr>
              <a:t>staďi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symbol muže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dodnes u nás nejstarší generace, v Rumunsku velmi obvyklé i u chlapců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Šátek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kolem krku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v</a:t>
            </a:r>
            <a:r>
              <a:rPr lang="cs-CZ" sz="2600" dirty="0" smtClean="0">
                <a:latin typeface="Calibri" panose="020F0502020204030204" pitchFamily="34" charset="0"/>
              </a:rPr>
              <a:t> pasu a na hlavě – romantizující vlivy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1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Obrázek 2" descr="skenovat0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-9703"/>
            <a:ext cx="4410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kenovat0026.jpg"/>
          <p:cNvPicPr>
            <a:picLocks noChangeAspect="1"/>
          </p:cNvPicPr>
          <p:nvPr/>
        </p:nvPicPr>
        <p:blipFill rotWithShape="1">
          <a:blip r:embed="rId3"/>
          <a:srcRect b="1276"/>
          <a:stretch/>
        </p:blipFill>
        <p:spPr bwMode="auto">
          <a:xfrm>
            <a:off x="197510" y="-1"/>
            <a:ext cx="4302482" cy="683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Obrázek 3" descr="skenovat0002.jpg"/>
          <p:cNvPicPr>
            <a:picLocks noChangeAspect="1"/>
          </p:cNvPicPr>
          <p:nvPr/>
        </p:nvPicPr>
        <p:blipFill rotWithShape="1">
          <a:blip r:embed="rId3"/>
          <a:srcRect l="1882" r="1963" b="4198"/>
          <a:stretch/>
        </p:blipFill>
        <p:spPr bwMode="auto">
          <a:xfrm>
            <a:off x="3635896" y="2125747"/>
            <a:ext cx="5519801" cy="473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Obuv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1"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V letních měsících bosí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Pevné kožené boty (= 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čižmy</a:t>
            </a: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Provizorní obuv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cs-CZ" i="1" kern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bočkora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kern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cerula</a:t>
            </a:r>
            <a:endParaRPr lang="cs-CZ" i="1" kern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bal z hadry nebo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pytloviny, vnitřek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vycpaný slámou</a:t>
            </a:r>
            <a:endParaRPr lang="cs-CZ" i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kern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Úprava vlasů</a:t>
            </a:r>
          </a:p>
        </p:txBody>
      </p:sp>
      <p:sp>
        <p:nvSpPr>
          <p:cNvPr id="51202" name="TextovéPole 6"/>
          <p:cNvSpPr txBox="1">
            <a:spLocks noChangeArrowheads="1"/>
          </p:cNvSpPr>
          <p:nvPr/>
        </p:nvSpPr>
        <p:spPr bwMode="auto">
          <a:xfrm>
            <a:off x="785812" y="1214438"/>
            <a:ext cx="486630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Ženy 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Dlouhé vlasy zapletené do jednoho nebo dvou copů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Krátké vlasy symbolem smutku nebo nevěry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Vpletené stužky nebo provázky      s mincemi, dnes výrazné spony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Květina ve vlasech = </a:t>
            </a:r>
            <a:r>
              <a:rPr lang="cs-CZ" sz="2400" dirty="0" err="1" smtClean="0">
                <a:latin typeface="Calibri" pitchFamily="34" charset="0"/>
              </a:rPr>
              <a:t>luluďi</a:t>
            </a:r>
            <a:endParaRPr lang="cs-CZ" sz="2400" dirty="0" smtClean="0">
              <a:latin typeface="Calibri" pitchFamily="34" charset="0"/>
            </a:endParaRPr>
          </a:p>
          <a:p>
            <a:pPr marL="342900" indent="-342900">
              <a:buFontTx/>
              <a:buChar char="-"/>
            </a:pPr>
            <a:endParaRPr lang="cs-CZ" sz="24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Muži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d</a:t>
            </a:r>
            <a:r>
              <a:rPr lang="cs-CZ" sz="2400" dirty="0" smtClean="0">
                <a:latin typeface="Calibri" pitchFamily="34" charset="0"/>
              </a:rPr>
              <a:t>louhé nebo polodlouhé vlasy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v</a:t>
            </a:r>
            <a:r>
              <a:rPr lang="cs-CZ" sz="2400" dirty="0" smtClean="0">
                <a:latin typeface="Calibri" pitchFamily="34" charset="0"/>
              </a:rPr>
              <a:t>ousy – symbol muže</a:t>
            </a:r>
          </a:p>
          <a:p>
            <a:endParaRPr lang="cs-CZ" sz="2400" dirty="0" smtClean="0">
              <a:latin typeface="Calibri" pitchFamily="34" charset="0"/>
            </a:endParaRPr>
          </a:p>
        </p:txBody>
      </p:sp>
      <p:pic>
        <p:nvPicPr>
          <p:cNvPr id="51203" name="Zástupný symbol pro obsah 8" descr="02a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643562" y="1868487"/>
            <a:ext cx="3500438" cy="4989513"/>
          </a:xfr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21 cap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2497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Zástupný symbol pro obsah 3" descr="XXII.1.14. květ vlasy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297" r="3320" b="5430"/>
          <a:stretch/>
        </p:blipFill>
        <p:spPr>
          <a:xfrm>
            <a:off x="3950787" y="0"/>
            <a:ext cx="5188007" cy="5741232"/>
          </a:xfrm>
        </p:spPr>
      </p:pic>
      <p:pic>
        <p:nvPicPr>
          <p:cNvPr id="55298" name="Obrázek 4" descr="XXII.1.14.ozdoba vlasy.jpg"/>
          <p:cNvPicPr>
            <a:picLocks noChangeAspect="1"/>
          </p:cNvPicPr>
          <p:nvPr/>
        </p:nvPicPr>
        <p:blipFill rotWithShape="1">
          <a:blip r:embed="rId4"/>
          <a:srcRect t="1538" r="3116"/>
          <a:stretch/>
        </p:blipFill>
        <p:spPr bwMode="auto">
          <a:xfrm>
            <a:off x="0" y="0"/>
            <a:ext cx="3800467" cy="57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48680"/>
            <a:ext cx="9144000" cy="5803294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Šperky, ozdoby</a:t>
            </a:r>
          </a:p>
        </p:txBody>
      </p:sp>
      <p:sp>
        <p:nvSpPr>
          <p:cNvPr id="53250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Kočovní Romové – zlato, dědičné kusy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Náušnice (= </a:t>
            </a:r>
            <a:r>
              <a:rPr lang="cs-CZ" sz="2800" dirty="0" err="1" smtClean="0">
                <a:latin typeface="Calibri" panose="020F0502020204030204" pitchFamily="34" charset="0"/>
              </a:rPr>
              <a:t>čeňa</a:t>
            </a:r>
            <a:r>
              <a:rPr lang="cs-CZ" sz="2800" dirty="0" smtClean="0">
                <a:latin typeface="Calibri" panose="020F0502020204030204" pitchFamily="34" charset="0"/>
              </a:rPr>
              <a:t>): </a:t>
            </a:r>
            <a:r>
              <a:rPr lang="cs-CZ" sz="2800" dirty="0">
                <a:latin typeface="Calibri" panose="020F0502020204030204" pitchFamily="34" charset="0"/>
              </a:rPr>
              <a:t>kruhové, závěsné, </a:t>
            </a:r>
            <a:r>
              <a:rPr lang="cs-CZ" sz="2800" dirty="0" smtClean="0">
                <a:latin typeface="Calibri" panose="020F0502020204030204" pitchFamily="34" charset="0"/>
              </a:rPr>
              <a:t>mincové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Řetězy a řetízky (= </a:t>
            </a:r>
            <a:r>
              <a:rPr lang="cs-CZ" sz="2800" dirty="0" err="1" smtClean="0">
                <a:latin typeface="Calibri" panose="020F0502020204030204" pitchFamily="34" charset="0"/>
              </a:rPr>
              <a:t>lanca</a:t>
            </a:r>
            <a:r>
              <a:rPr lang="cs-CZ" sz="2800" dirty="0" smtClean="0">
                <a:latin typeface="Calibri" panose="020F0502020204030204" pitchFamily="34" charset="0"/>
              </a:rPr>
              <a:t>): mincové, náboženské motivy, tzv. ramena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Prsteny (= </a:t>
            </a:r>
            <a:r>
              <a:rPr lang="cs-CZ" sz="2800" dirty="0" err="1" smtClean="0">
                <a:latin typeface="Calibri" panose="020F0502020204030204" pitchFamily="34" charset="0"/>
              </a:rPr>
              <a:t>angrušťa</a:t>
            </a:r>
            <a:r>
              <a:rPr lang="cs-CZ" sz="2800" dirty="0" smtClean="0">
                <a:latin typeface="Calibri" panose="020F0502020204030204" pitchFamily="34" charset="0"/>
              </a:rPr>
              <a:t>): mincové, velké kameny</a:t>
            </a:r>
            <a:endParaRPr lang="cs-CZ" sz="28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Usedlí Romové – minimum šperků, bižuterie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korálky </a:t>
            </a:r>
            <a:r>
              <a:rPr lang="cs-CZ" sz="2800" dirty="0">
                <a:latin typeface="Calibri" panose="020F0502020204030204" pitchFamily="34" charset="0"/>
              </a:rPr>
              <a:t>(= </a:t>
            </a:r>
            <a:r>
              <a:rPr lang="cs-CZ" sz="2800" i="1" dirty="0" err="1">
                <a:latin typeface="Calibri" panose="020F0502020204030204" pitchFamily="34" charset="0"/>
              </a:rPr>
              <a:t>mirikle</a:t>
            </a:r>
            <a:r>
              <a:rPr lang="cs-CZ" sz="2800" dirty="0">
                <a:latin typeface="Calibri" panose="020F0502020204030204" pitchFamily="34" charset="0"/>
              </a:rPr>
              <a:t>): ručně navlékaná bižuterie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i="1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052513"/>
            <a:ext cx="7570788" cy="633412"/>
          </a:xfrm>
        </p:spPr>
        <p:txBody>
          <a:bodyPr/>
          <a:lstStyle/>
          <a:p>
            <a:pPr eaLnBrk="1" hangingPunct="1"/>
            <a:endParaRPr lang="cs-CZ" sz="4000" smtClean="0"/>
          </a:p>
        </p:txBody>
      </p:sp>
      <p:pic>
        <p:nvPicPr>
          <p:cNvPr id="583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640763" cy="590391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Zástupný symbol pro obsah 15" descr="05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95736" y="0"/>
            <a:ext cx="4424517" cy="6858001"/>
          </a:xfr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Symboly moci – </a:t>
            </a:r>
            <a:r>
              <a:rPr lang="cs-CZ" dirty="0" err="1" smtClean="0"/>
              <a:t>vajda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stříbrné </a:t>
            </a:r>
            <a:r>
              <a:rPr lang="cs-CZ" dirty="0">
                <a:latin typeface="Calibri" panose="020F0502020204030204" pitchFamily="34" charset="0"/>
              </a:rPr>
              <a:t>ozdoby </a:t>
            </a:r>
            <a:r>
              <a:rPr lang="cs-CZ" dirty="0" smtClean="0">
                <a:latin typeface="Calibri" panose="020F0502020204030204" pitchFamily="34" charset="0"/>
              </a:rPr>
              <a:t>a mince na vestě nebo kabátu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ř</a:t>
            </a:r>
            <a:r>
              <a:rPr lang="cs-CZ" dirty="0" smtClean="0">
                <a:latin typeface="Calibri" panose="020F0502020204030204" pitchFamily="34" charset="0"/>
              </a:rPr>
              <a:t>etězy na krk, </a:t>
            </a:r>
            <a:r>
              <a:rPr lang="cs-CZ" dirty="0">
                <a:latin typeface="Calibri" panose="020F0502020204030204" pitchFamily="34" charset="0"/>
              </a:rPr>
              <a:t>hodinkové </a:t>
            </a:r>
            <a:r>
              <a:rPr lang="cs-CZ" dirty="0" smtClean="0">
                <a:latin typeface="Calibri" panose="020F0502020204030204" pitchFamily="34" charset="0"/>
              </a:rPr>
              <a:t>řetízky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knoflíky (= </a:t>
            </a:r>
            <a:r>
              <a:rPr lang="cs-CZ" i="1" dirty="0" err="1" smtClean="0">
                <a:latin typeface="Calibri" panose="020F0502020204030204" pitchFamily="34" charset="0"/>
              </a:rPr>
              <a:t>kočaka</a:t>
            </a:r>
            <a:r>
              <a:rPr lang="cs-CZ" i="1" dirty="0" smtClean="0">
                <a:latin typeface="Calibri" panose="020F0502020204030204" pitchFamily="34" charset="0"/>
              </a:rPr>
              <a:t>)</a:t>
            </a:r>
            <a:r>
              <a:rPr lang="cs-CZ" dirty="0" smtClean="0">
                <a:latin typeface="Calibri" panose="020F0502020204030204" pitchFamily="34" charset="0"/>
              </a:rPr>
              <a:t> na vestě nebo kabátu, obvykle funkce pouze estetická, zdobené </a:t>
            </a:r>
            <a:r>
              <a:rPr lang="cs-CZ" dirty="0">
                <a:latin typeface="Calibri" panose="020F0502020204030204" pitchFamily="34" charset="0"/>
              </a:rPr>
              <a:t>filigrány, </a:t>
            </a:r>
            <a:r>
              <a:rPr lang="cs-CZ" dirty="0" smtClean="0">
                <a:latin typeface="Calibri" panose="020F0502020204030204" pitchFamily="34" charset="0"/>
              </a:rPr>
              <a:t>rostlinné </a:t>
            </a:r>
            <a:r>
              <a:rPr lang="cs-CZ" dirty="0">
                <a:latin typeface="Calibri" panose="020F0502020204030204" pitchFamily="34" charset="0"/>
              </a:rPr>
              <a:t>i zvířecí </a:t>
            </a:r>
            <a:r>
              <a:rPr lang="cs-CZ" dirty="0" smtClean="0">
                <a:latin typeface="Calibri" panose="020F0502020204030204" pitchFamily="34" charset="0"/>
              </a:rPr>
              <a:t>motivy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hůl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t</a:t>
            </a:r>
            <a:r>
              <a:rPr lang="cs-CZ" dirty="0" smtClean="0">
                <a:latin typeface="Calibri" panose="020F0502020204030204" pitchFamily="34" charset="0"/>
              </a:rPr>
              <a:t>zv. pokál – obřadní konvice nebo pohár</a:t>
            </a:r>
            <a:endParaRPr lang="cs-CZ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168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2" descr="12.jpg"/>
          <p:cNvPicPr>
            <a:picLocks noChangeAspect="1"/>
          </p:cNvPicPr>
          <p:nvPr/>
        </p:nvPicPr>
        <p:blipFill rotWithShape="1">
          <a:blip r:embed="rId2"/>
          <a:srcRect t="3368" r="14606" b="3026"/>
          <a:stretch/>
        </p:blipFill>
        <p:spPr bwMode="auto">
          <a:xfrm>
            <a:off x="3635895" y="-1825"/>
            <a:ext cx="551459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6" descr="FIL62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r="2941"/>
          <a:stretch/>
        </p:blipFill>
        <p:spPr bwMode="auto">
          <a:xfrm>
            <a:off x="3639074" y="3643199"/>
            <a:ext cx="5514591" cy="32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89" name="Obrázek 1" descr="10e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rcRect r="3937"/>
          <a:stretch/>
        </p:blipFill>
        <p:spPr bwMode="auto">
          <a:xfrm>
            <a:off x="-31643" y="0"/>
            <a:ext cx="3667539" cy="572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33690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7" descr="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0"/>
            <a:ext cx="36195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Zástupný symbol pro obsah 5" descr="FIL62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41" y="0"/>
            <a:ext cx="4449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8" descr="11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3272212"/>
            <a:ext cx="3131840" cy="3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Oděv dětský </a:t>
            </a:r>
          </a:p>
        </p:txBody>
      </p:sp>
      <p:sp>
        <p:nvSpPr>
          <p:cNvPr id="70658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Staré kusy různé velikosti a vzhledu: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košile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 letních měsících nahé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Obuv jen minimálně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Od 2. poloviny 20. století postupné srovnávání           s majoritou, křestní oděvy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Indie</a:t>
            </a:r>
          </a:p>
        </p:txBody>
      </p:sp>
      <p:pic>
        <p:nvPicPr>
          <p:cNvPr id="80898" name="Zástupný symbol pro obsah 5" descr="skenovat0010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4552" t="21146"/>
          <a:stretch/>
        </p:blipFill>
        <p:spPr>
          <a:xfrm>
            <a:off x="467544" y="1095588"/>
            <a:ext cx="3316763" cy="5762412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2729" r="-3198" b="4700"/>
          <a:stretch/>
        </p:blipFill>
        <p:spPr>
          <a:xfrm>
            <a:off x="5292080" y="980728"/>
            <a:ext cx="2635316" cy="57356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erver\shared\Složky zaměstnanců\Schuster Michal\DĚJINY\FOTO\DĚJINY ROMŮ DO 1989 fota-přednáška ZKRÁCENÉ\01 Fota do 1939 - prednaska\20 Munster Kosmografia výřez 1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31825"/>
            <a:ext cx="7700963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Finsko</a:t>
            </a:r>
          </a:p>
        </p:txBody>
      </p:sp>
      <p:pic>
        <p:nvPicPr>
          <p:cNvPr id="73730" name="Zástupný symbol pro obsah 3" descr="07a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857250"/>
            <a:ext cx="3848100" cy="5819775"/>
          </a:xfrm>
        </p:spPr>
      </p:pic>
      <p:pic>
        <p:nvPicPr>
          <p:cNvPr id="73731" name="Obrázek 4" descr="a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857250"/>
            <a:ext cx="3795713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Obdélník 5"/>
          <p:cNvSpPr>
            <a:spLocks noChangeArrowheads="1"/>
          </p:cNvSpPr>
          <p:nvPr/>
        </p:nvSpPr>
        <p:spPr bwMode="auto">
          <a:xfrm>
            <a:off x="285750" y="6215063"/>
            <a:ext cx="88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35</a:t>
            </a:r>
          </a:p>
        </p:txBody>
      </p:sp>
      <p:sp>
        <p:nvSpPr>
          <p:cNvPr id="73733" name="Obdélník 6"/>
          <p:cNvSpPr>
            <a:spLocks noChangeArrowheads="1"/>
          </p:cNvSpPr>
          <p:nvPr/>
        </p:nvSpPr>
        <p:spPr bwMode="auto">
          <a:xfrm>
            <a:off x="4714875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36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adpis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err="1" smtClean="0"/>
              <a:t>Sinti</a:t>
            </a:r>
            <a:endParaRPr lang="cs-CZ" dirty="0" smtClean="0"/>
          </a:p>
        </p:txBody>
      </p:sp>
      <p:pic>
        <p:nvPicPr>
          <p:cNvPr id="75778" name="Zástupný symbol pro obsah 3" descr="d0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143000"/>
            <a:ext cx="3108325" cy="5510213"/>
          </a:xfrm>
        </p:spPr>
      </p:pic>
      <p:pic>
        <p:nvPicPr>
          <p:cNvPr id="75779" name="Zástupný symbol pro obsah 3" descr="0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3540125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Obdélník 6"/>
          <p:cNvSpPr>
            <a:spLocks noChangeArrowheads="1"/>
          </p:cNvSpPr>
          <p:nvPr/>
        </p:nvSpPr>
        <p:spPr bwMode="auto">
          <a:xfrm>
            <a:off x="4572000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38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Rumunsko</a:t>
            </a:r>
          </a:p>
        </p:txBody>
      </p:sp>
      <p:pic>
        <p:nvPicPr>
          <p:cNvPr id="76802" name="Zástupný symbol pro obsah 4" descr="scan000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268413"/>
            <a:ext cx="3352800" cy="5310187"/>
          </a:xfrm>
        </p:spPr>
      </p:pic>
      <p:sp>
        <p:nvSpPr>
          <p:cNvPr id="76804" name="Obdélník 5"/>
          <p:cNvSpPr>
            <a:spLocks noChangeArrowheads="1"/>
          </p:cNvSpPr>
          <p:nvPr/>
        </p:nvSpPr>
        <p:spPr bwMode="auto">
          <a:xfrm>
            <a:off x="7858125" y="6143625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40</a:t>
            </a:r>
          </a:p>
        </p:txBody>
      </p:sp>
      <p:pic>
        <p:nvPicPr>
          <p:cNvPr id="76805" name="Obrázek 6" descr="CRW_6995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96975"/>
            <a:ext cx="226060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Obrázek 7" descr="CRW_6984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3500" y="1196975"/>
            <a:ext cx="24447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Španělsko</a:t>
            </a:r>
          </a:p>
        </p:txBody>
      </p:sp>
      <p:pic>
        <p:nvPicPr>
          <p:cNvPr id="8397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92213"/>
            <a:ext cx="8351838" cy="5251450"/>
          </a:xfr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Rusko</a:t>
            </a:r>
          </a:p>
        </p:txBody>
      </p:sp>
      <p:pic>
        <p:nvPicPr>
          <p:cNvPr id="84994" name="Zástupný symbol pro obsah 2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3673475" cy="4895850"/>
          </a:xfrm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12875"/>
            <a:ext cx="33115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Literatura</a:t>
            </a:r>
          </a:p>
        </p:txBody>
      </p:sp>
      <p:sp>
        <p:nvSpPr>
          <p:cNvPr id="86018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301038" cy="52149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1800" dirty="0" smtClean="0">
                <a:latin typeface="Calibri" panose="020F0502020204030204" pitchFamily="34" charset="0"/>
              </a:rPr>
              <a:t> </a:t>
            </a:r>
            <a:r>
              <a:rPr lang="cs-CZ" sz="2400" b="1" dirty="0" smtClean="0">
                <a:latin typeface="Calibri" panose="020F0502020204030204" pitchFamily="34" charset="0"/>
              </a:rPr>
              <a:t>Augustini, S., ab </a:t>
            </a:r>
            <a:r>
              <a:rPr lang="cs-CZ" sz="2400" b="1" dirty="0" err="1" smtClean="0">
                <a:latin typeface="Calibri" panose="020F0502020204030204" pitchFamily="34" charset="0"/>
              </a:rPr>
              <a:t>Hortis</a:t>
            </a:r>
            <a:r>
              <a:rPr lang="cs-CZ" sz="2400" b="1" dirty="0" smtClean="0">
                <a:latin typeface="Calibri" panose="020F0502020204030204" pitchFamily="34" charset="0"/>
              </a:rPr>
              <a:t>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v </a:t>
            </a:r>
            <a:r>
              <a:rPr lang="cs-CZ" sz="2400" dirty="0" err="1" smtClean="0">
                <a:latin typeface="Calibri" panose="020F0502020204030204" pitchFamily="34" charset="0"/>
              </a:rPr>
              <a:t>Uhorsku</a:t>
            </a:r>
            <a:r>
              <a:rPr lang="cs-CZ" sz="2400" dirty="0" smtClean="0">
                <a:latin typeface="Calibri" panose="020F0502020204030204" pitchFamily="34" charset="0"/>
              </a:rPr>
              <a:t> 1775. </a:t>
            </a:r>
            <a:r>
              <a:rPr lang="cs-CZ" sz="2400" dirty="0" err="1" smtClean="0">
                <a:latin typeface="Calibri" panose="020F0502020204030204" pitchFamily="34" charset="0"/>
              </a:rPr>
              <a:t>Zigeuner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Ungarn</a:t>
            </a:r>
            <a:r>
              <a:rPr lang="cs-CZ" sz="2400" dirty="0" smtClean="0">
                <a:latin typeface="Calibri" panose="020F0502020204030204" pitchFamily="34" charset="0"/>
              </a:rPr>
              <a:t> 1775. Bratislava: </a:t>
            </a:r>
            <a:r>
              <a:rPr lang="cs-CZ" sz="2400" dirty="0" err="1" smtClean="0">
                <a:latin typeface="Calibri" panose="020F0502020204030204" pitchFamily="34" charset="0"/>
              </a:rPr>
              <a:t>Štúdio</a:t>
            </a:r>
            <a:r>
              <a:rPr lang="cs-CZ" sz="2400" dirty="0" smtClean="0">
                <a:latin typeface="Calibri" panose="020F0502020204030204" pitchFamily="34" charset="0"/>
              </a:rPr>
              <a:t> -</a:t>
            </a:r>
            <a:r>
              <a:rPr lang="cs-CZ" sz="2400" dirty="0" err="1" smtClean="0">
                <a:latin typeface="Calibri" panose="020F0502020204030204" pitchFamily="34" charset="0"/>
              </a:rPr>
              <a:t>dd</a:t>
            </a:r>
            <a:r>
              <a:rPr lang="cs-CZ" sz="2400" dirty="0" smtClean="0">
                <a:latin typeface="Calibri" panose="020F0502020204030204" pitchFamily="34" charset="0"/>
              </a:rPr>
              <a:t>-, 1995, s. 30-31.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Davidová, E.: </a:t>
            </a:r>
            <a:r>
              <a:rPr lang="cs-CZ" sz="2400" dirty="0" smtClean="0">
                <a:latin typeface="Calibri" panose="020F0502020204030204" pitchFamily="34" charset="0"/>
              </a:rPr>
              <a:t>Romano drom – Cesty Romů 1945-1990. Olomouc: Vydavatelství </a:t>
            </a:r>
            <a:r>
              <a:rPr lang="cs-CZ" sz="2400" dirty="0">
                <a:latin typeface="Calibri" panose="020F0502020204030204" pitchFamily="34" charset="0"/>
              </a:rPr>
              <a:t>Univerzity Palackého v Olomouci, </a:t>
            </a:r>
            <a:r>
              <a:rPr lang="cs-CZ" sz="2400" dirty="0" smtClean="0">
                <a:latin typeface="Calibri" panose="020F0502020204030204" pitchFamily="34" charset="0"/>
              </a:rPr>
              <a:t>1995, s. 88-93.</a:t>
            </a:r>
          </a:p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Dečeva</a:t>
            </a:r>
            <a:r>
              <a:rPr lang="cs-CZ" sz="2400" b="1" dirty="0" smtClean="0">
                <a:latin typeface="Calibri" panose="020F0502020204030204" pitchFamily="34" charset="0"/>
              </a:rPr>
              <a:t>, M.: </a:t>
            </a:r>
            <a:r>
              <a:rPr lang="cs-CZ" sz="2400" dirty="0" err="1" smtClean="0">
                <a:latin typeface="Calibri" panose="020F0502020204030204" pitchFamily="34" charset="0"/>
              </a:rPr>
              <a:t>Me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bala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šukar</a:t>
            </a:r>
            <a:r>
              <a:rPr lang="cs-CZ" sz="2400" dirty="0" smtClean="0">
                <a:latin typeface="Calibri" panose="020F0502020204030204" pitchFamily="34" charset="0"/>
              </a:rPr>
              <a:t>, </a:t>
            </a:r>
            <a:r>
              <a:rPr lang="cs-CZ" sz="2400" dirty="0" err="1" smtClean="0">
                <a:latin typeface="Calibri" panose="020F0502020204030204" pitchFamily="34" charset="0"/>
              </a:rPr>
              <a:t>mo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diklo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lolo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Oblekloto</a:t>
            </a:r>
            <a:r>
              <a:rPr lang="cs-CZ" sz="2400" dirty="0" smtClean="0">
                <a:latin typeface="Calibri" panose="020F0502020204030204" pitchFamily="34" charset="0"/>
              </a:rPr>
              <a:t> na </a:t>
            </a:r>
            <a:r>
              <a:rPr lang="cs-CZ" sz="2400" dirty="0" err="1" smtClean="0">
                <a:latin typeface="Calibri" panose="020F0502020204030204" pitchFamily="34" charset="0"/>
              </a:rPr>
              <a:t>Ciganite</a:t>
            </a:r>
            <a:r>
              <a:rPr lang="cs-CZ" sz="2400" dirty="0" smtClean="0">
                <a:latin typeface="Calibri" panose="020F0502020204030204" pitchFamily="34" charset="0"/>
              </a:rPr>
              <a:t>/Roma v </a:t>
            </a:r>
            <a:r>
              <a:rPr lang="cs-CZ" sz="2400" dirty="0" err="1" smtClean="0">
                <a:latin typeface="Calibri" panose="020F0502020204030204" pitchFamily="34" charset="0"/>
              </a:rPr>
              <a:t>Bulgarii</a:t>
            </a:r>
            <a:r>
              <a:rPr lang="cs-CZ" sz="2400" dirty="0" smtClean="0">
                <a:latin typeface="Calibri" panose="020F0502020204030204" pitchFamily="34" charset="0"/>
              </a:rPr>
              <a:t>. Gypsy/Roma </a:t>
            </a:r>
            <a:r>
              <a:rPr lang="cs-CZ" sz="2400" dirty="0" err="1" smtClean="0">
                <a:latin typeface="Calibri" panose="020F0502020204030204" pitchFamily="34" charset="0"/>
              </a:rPr>
              <a:t>Dress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Bulgaria</a:t>
            </a:r>
            <a:r>
              <a:rPr lang="cs-CZ" sz="2400" dirty="0" smtClean="0">
                <a:latin typeface="Calibri" panose="020F0502020204030204" pitchFamily="34" charset="0"/>
              </a:rPr>
              <a:t>. Sofia: 2004.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Horváthová, E.: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na Slovensku. Bratislava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err="1">
                <a:latin typeface="Calibri" panose="020F0502020204030204" pitchFamily="34" charset="0"/>
              </a:rPr>
              <a:t>Vydavateľstvo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Slovenskej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akadémie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vied,1964, s. 249-260.</a:t>
            </a:r>
          </a:p>
          <a:p>
            <a:pPr eaLnBrk="1" hangingPunct="1">
              <a:buNone/>
            </a:pPr>
            <a:r>
              <a:rPr lang="cs-CZ" sz="2400" b="1" dirty="0">
                <a:latin typeface="Calibri" panose="020F0502020204030204" pitchFamily="34" charset="0"/>
              </a:rPr>
              <a:t>Horváthová, J.: </a:t>
            </a:r>
            <a:r>
              <a:rPr lang="cs-CZ" sz="2400" dirty="0" err="1">
                <a:latin typeface="Calibri" panose="020F0502020204030204" pitchFamily="34" charset="0"/>
              </a:rPr>
              <a:t>Devleskere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čhave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err="1">
                <a:latin typeface="Calibri" panose="020F0502020204030204" pitchFamily="34" charset="0"/>
              </a:rPr>
              <a:t>Svedectvom</a:t>
            </a:r>
            <a:r>
              <a:rPr lang="cs-CZ" sz="2400" dirty="0">
                <a:latin typeface="Calibri" panose="020F0502020204030204" pitchFamily="34" charset="0"/>
              </a:rPr>
              <a:t> starých </a:t>
            </a:r>
            <a:r>
              <a:rPr lang="cs-CZ" sz="2400" dirty="0" err="1">
                <a:latin typeface="Calibri" panose="020F0502020204030204" pitchFamily="34" charset="0"/>
              </a:rPr>
              <a:t>pohľadníc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Poprad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smtClean="0">
                <a:latin typeface="Calibri" panose="020F0502020204030204" pitchFamily="34" charset="0"/>
              </a:rPr>
              <a:t>Region Poprad</a:t>
            </a:r>
            <a:r>
              <a:rPr lang="cs-CZ" sz="2400" dirty="0">
                <a:latin typeface="Calibri" panose="020F0502020204030204" pitchFamily="34" charset="0"/>
              </a:rPr>
              <a:t>, 2006, str. </a:t>
            </a:r>
            <a:r>
              <a:rPr lang="cs-CZ" sz="2400" dirty="0" smtClean="0">
                <a:latin typeface="Calibri" panose="020F0502020204030204" pitchFamily="34" charset="0"/>
              </a:rPr>
              <a:t>52-69.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642938"/>
            <a:ext cx="8372475" cy="5072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Ficowski</a:t>
            </a:r>
            <a:r>
              <a:rPr lang="cs-CZ" sz="2400" b="1" dirty="0" smtClean="0">
                <a:latin typeface="Calibri" panose="020F0502020204030204" pitchFamily="34" charset="0"/>
              </a:rPr>
              <a:t>, J.: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Cyganie</a:t>
            </a:r>
            <a:r>
              <a:rPr lang="cs-CZ" sz="2400" dirty="0" smtClean="0">
                <a:latin typeface="Calibri" panose="020F0502020204030204" pitchFamily="34" charset="0"/>
              </a:rPr>
              <a:t> w </a:t>
            </a:r>
            <a:r>
              <a:rPr lang="cs-CZ" sz="2400" dirty="0" err="1" smtClean="0">
                <a:latin typeface="Calibri" panose="020F0502020204030204" pitchFamily="34" charset="0"/>
              </a:rPr>
              <a:t>Polsce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Dzieje</a:t>
            </a:r>
            <a:r>
              <a:rPr lang="cs-CZ" sz="2400" dirty="0" smtClean="0">
                <a:latin typeface="Calibri" panose="020F0502020204030204" pitchFamily="34" charset="0"/>
              </a:rPr>
              <a:t> i </a:t>
            </a:r>
            <a:r>
              <a:rPr lang="cs-CZ" sz="2400" dirty="0" err="1" smtClean="0">
                <a:latin typeface="Calibri" panose="020F0502020204030204" pitchFamily="34" charset="0"/>
              </a:rPr>
              <a:t>obyczaje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>
                <a:latin typeface="Calibri" panose="020F0502020204030204" pitchFamily="34" charset="0"/>
              </a:rPr>
              <a:t>Varšava: </a:t>
            </a:r>
            <a:r>
              <a:rPr lang="cs-CZ" sz="2400" dirty="0" err="1" smtClean="0">
                <a:latin typeface="Calibri" panose="020F0502020204030204" pitchFamily="34" charset="0"/>
              </a:rPr>
              <a:t>Interpress</a:t>
            </a:r>
            <a:r>
              <a:rPr lang="cs-CZ" sz="2400" dirty="0">
                <a:latin typeface="Calibri" panose="020F0502020204030204" pitchFamily="34" charset="0"/>
              </a:rPr>
              <a:t>,</a:t>
            </a:r>
            <a:r>
              <a:rPr lang="cs-CZ" sz="2400" dirty="0" smtClean="0">
                <a:latin typeface="Calibri" panose="020F0502020204030204" pitchFamily="34" charset="0"/>
              </a:rPr>
              <a:t> 1989, s. 54-59.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Romové – O Roma. Tradice a současnost. </a:t>
            </a:r>
            <a:r>
              <a:rPr lang="cs-CZ" sz="2400" b="1" dirty="0" err="1" smtClean="0">
                <a:latin typeface="Calibri" panose="020F0502020204030204" pitchFamily="34" charset="0"/>
              </a:rPr>
              <a:t>Angoder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the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akának</a:t>
            </a:r>
            <a:r>
              <a:rPr lang="cs-CZ" sz="2400" b="1" dirty="0" smtClean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Brno: Moravské </a:t>
            </a:r>
            <a:r>
              <a:rPr lang="cs-CZ" sz="2400" dirty="0">
                <a:latin typeface="Calibri" panose="020F0502020204030204" pitchFamily="34" charset="0"/>
              </a:rPr>
              <a:t>zemské muzeum, SVAN, Muzeum romské kultury, </a:t>
            </a:r>
            <a:r>
              <a:rPr lang="cs-CZ" sz="2400" dirty="0" smtClean="0">
                <a:latin typeface="Calibri" panose="020F0502020204030204" pitchFamily="34" charset="0"/>
              </a:rPr>
              <a:t>1999, str. 44-46.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Stojka, P., </a:t>
            </a:r>
            <a:r>
              <a:rPr lang="cs-CZ" sz="2400" b="1" dirty="0" err="1" smtClean="0">
                <a:latin typeface="Calibri" panose="020F0502020204030204" pitchFamily="34" charset="0"/>
              </a:rPr>
              <a:t>Pivoň</a:t>
            </a:r>
            <a:r>
              <a:rPr lang="cs-CZ" sz="2400" b="1" dirty="0" smtClean="0">
                <a:latin typeface="Calibri" panose="020F0502020204030204" pitchFamily="34" charset="0"/>
              </a:rPr>
              <a:t> R.:</a:t>
            </a:r>
            <a:r>
              <a:rPr lang="cs-CZ" sz="2400" dirty="0" smtClean="0">
                <a:latin typeface="Calibri" panose="020F0502020204030204" pitchFamily="34" charset="0"/>
              </a:rPr>
              <a:t> Náš život. </a:t>
            </a:r>
            <a:r>
              <a:rPr lang="cs-CZ" sz="2400" dirty="0" err="1" smtClean="0">
                <a:latin typeface="Calibri" panose="020F0502020204030204" pitchFamily="34" charset="0"/>
              </a:rPr>
              <a:t>Amáro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trajo</a:t>
            </a:r>
            <a:r>
              <a:rPr lang="cs-CZ" sz="2400" dirty="0" smtClean="0">
                <a:latin typeface="Calibri" panose="020F0502020204030204" pitchFamily="34" charset="0"/>
              </a:rPr>
              <a:t>. Bratislava: Slavomír </a:t>
            </a:r>
            <a:r>
              <a:rPr lang="cs-CZ" sz="2400" dirty="0">
                <a:latin typeface="Calibri" panose="020F0502020204030204" pitchFamily="34" charset="0"/>
              </a:rPr>
              <a:t>Drozd studio</a:t>
            </a:r>
            <a:r>
              <a:rPr lang="cs-CZ" sz="2400" dirty="0" smtClean="0">
                <a:latin typeface="Calibri" panose="020F0502020204030204" pitchFamily="34" charset="0"/>
              </a:rPr>
              <a:t>, 2003, str. 92-101.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Danielová, H. (</a:t>
            </a:r>
            <a:r>
              <a:rPr lang="cs-CZ" sz="2400" b="1" dirty="0" err="1" smtClean="0">
                <a:latin typeface="Calibri" panose="020F0502020204030204" pitchFamily="34" charset="0"/>
              </a:rPr>
              <a:t>ed</a:t>
            </a:r>
            <a:r>
              <a:rPr lang="cs-CZ" sz="2400" b="1" dirty="0" smtClean="0">
                <a:latin typeface="Calibri" panose="020F0502020204030204" pitchFamily="34" charset="0"/>
              </a:rPr>
              <a:t>.)</a:t>
            </a:r>
            <a:r>
              <a:rPr lang="cs-CZ" sz="2400" dirty="0" smtClean="0">
                <a:latin typeface="Calibri" panose="020F0502020204030204" pitchFamily="34" charset="0"/>
              </a:rPr>
              <a:t>: Sbírky Muzea romské kultury. Textil. Šperk. Přírůstky 1991-2006. Brno: Muzeum romské kultury, 2007.</a:t>
            </a:r>
          </a:p>
          <a:p>
            <a:pPr eaLnBrk="1" hangingPunct="1"/>
            <a:endParaRPr lang="cs-CZ" sz="20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Zástupný symbol pro obsah 4" descr="35.I2 tabule slezská_08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285750"/>
            <a:ext cx="8175625" cy="6189663"/>
          </a:xfrm>
        </p:spPr>
      </p:pic>
      <p:sp>
        <p:nvSpPr>
          <p:cNvPr id="25602" name="TextovéPole 3"/>
          <p:cNvSpPr txBox="1">
            <a:spLocks noChangeArrowheads="1"/>
          </p:cNvSpPr>
          <p:nvPr/>
        </p:nvSpPr>
        <p:spPr bwMode="auto">
          <a:xfrm>
            <a:off x="500063" y="6143625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i="1">
                <a:latin typeface="Calibri" pitchFamily="34" charset="0"/>
              </a:rPr>
              <a:t>Foto 02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3" descr="09b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9069" y="-1"/>
            <a:ext cx="8893493" cy="6830989"/>
          </a:xfrm>
        </p:spPr>
      </p:pic>
      <p:sp>
        <p:nvSpPr>
          <p:cNvPr id="33797" name="TextovéPole 7"/>
          <p:cNvSpPr txBox="1">
            <a:spLocks noChangeArrowheads="1"/>
          </p:cNvSpPr>
          <p:nvPr/>
        </p:nvSpPr>
        <p:spPr bwMode="auto">
          <a:xfrm rot="-5400000">
            <a:off x="-545306" y="5688806"/>
            <a:ext cx="142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 idx="4294967295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Faktory ovlivňující specifika </a:t>
            </a:r>
            <a:br>
              <a:rPr lang="cs-CZ" b="1" dirty="0" smtClean="0">
                <a:latin typeface="Calibri" panose="020F0502020204030204" pitchFamily="34" charset="0"/>
              </a:rPr>
            </a:br>
            <a:r>
              <a:rPr lang="cs-CZ" b="1" dirty="0" smtClean="0">
                <a:latin typeface="Calibri" panose="020F0502020204030204" pitchFamily="34" charset="0"/>
              </a:rPr>
              <a:t>romského oděvu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18487" cy="5159375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způsob života (kočovný, usedlý, město, vesnice)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ociální zázemí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segregace, integrace nebo asimilace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příslušnost k </a:t>
            </a:r>
            <a:r>
              <a:rPr lang="cs-CZ" sz="2800" dirty="0" err="1" smtClean="0">
                <a:latin typeface="Calibri" panose="020F0502020204030204" pitchFamily="34" charset="0"/>
              </a:rPr>
              <a:t>subetnické</a:t>
            </a:r>
            <a:r>
              <a:rPr lang="cs-CZ" sz="2800" dirty="0" smtClean="0">
                <a:latin typeface="Calibri" panose="020F0502020204030204" pitchFamily="34" charset="0"/>
              </a:rPr>
              <a:t> skupině Romů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140000"/>
              </a:lnSpc>
            </a:pPr>
            <a:endParaRPr lang="cs-CZ" dirty="0" smtClean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Klasifikace romského oděvu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OBVYKLE SE NEDÁ </a:t>
            </a:r>
            <a:r>
              <a:rPr lang="cs-CZ" sz="2800" b="1" dirty="0" smtClean="0">
                <a:latin typeface="Calibri" panose="020F0502020204030204" pitchFamily="34" charset="0"/>
              </a:rPr>
              <a:t>UPLATŇOVAT KLASIFIKACE </a:t>
            </a:r>
            <a:r>
              <a:rPr lang="cs-CZ" sz="2800" b="1" dirty="0">
                <a:latin typeface="Calibri" panose="020F0502020204030204" pitchFamily="34" charset="0"/>
              </a:rPr>
              <a:t>PRO LIDOVÝ ODĚV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    </a:t>
            </a: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Sváteční x pracovní – Romové měli často pouze jeden oděv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Letní x zimní – v zimě více vrstev, obuv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Mužský x ženský – některé části společné (vesta, kabát), ukazatelem rodinné hierarchie sukně (kalhoty) a šátek (klobouk)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Dětský oděv prakticky neexistoval</a:t>
            </a: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4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Oděv Romů na českém území</a:t>
            </a:r>
          </a:p>
        </p:txBody>
      </p:sp>
      <p:sp>
        <p:nvSpPr>
          <p:cNvPr id="35842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58175" cy="4900613"/>
          </a:xfrm>
        </p:spPr>
        <p:txBody>
          <a:bodyPr/>
          <a:lstStyle/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čeští Romové, </a:t>
            </a:r>
            <a:r>
              <a:rPr lang="cs-CZ" sz="2600" dirty="0" err="1" smtClean="0">
                <a:latin typeface="Calibri" panose="020F0502020204030204" pitchFamily="34" charset="0"/>
              </a:rPr>
              <a:t>Sinti</a:t>
            </a:r>
            <a:r>
              <a:rPr lang="cs-CZ" sz="2600" dirty="0" smtClean="0">
                <a:latin typeface="Calibri" panose="020F0502020204030204" pitchFamily="34" charset="0"/>
              </a:rPr>
              <a:t> – přejímání z městského prostředí  </a:t>
            </a:r>
          </a:p>
          <a:p>
            <a:pPr eaLnBrk="1" hangingPunct="1"/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moravští Romové – přejímání místních krojových součástek a prvků</a:t>
            </a:r>
          </a:p>
          <a:p>
            <a:pPr marL="0" indent="0" eaLnBrk="1" hangingPunct="1">
              <a:buNone/>
            </a:pPr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>
                <a:latin typeface="Calibri" panose="020F0502020204030204" pitchFamily="34" charset="0"/>
              </a:rPr>
              <a:t>slovenští Romové – tradiční střihy, kombinace s místními </a:t>
            </a:r>
            <a:r>
              <a:rPr lang="cs-CZ" sz="2600" dirty="0" smtClean="0">
                <a:latin typeface="Calibri" panose="020F0502020204030204" pitchFamily="34" charset="0"/>
              </a:rPr>
              <a:t>prvky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olašští Romové – nejkonzervativnější, především ženský oděv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2587</TotalTime>
  <Words>1378</Words>
  <Application>Microsoft Office PowerPoint</Application>
  <PresentationFormat>Předvádění na obrazovce (4:3)</PresentationFormat>
  <Paragraphs>222</Paragraphs>
  <Slides>46</Slides>
  <Notes>20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Výchozí návrh</vt:lpstr>
      <vt:lpstr>Tradiční oděv Romů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Faktory ovlivňující specifika  romského oděvu</vt:lpstr>
      <vt:lpstr>Klasifikace romského oděvu</vt:lpstr>
      <vt:lpstr>Oděv Romů na českém území</vt:lpstr>
      <vt:lpstr>Prezentace aplikace PowerPoint</vt:lpstr>
      <vt:lpstr>Prezentace aplikace PowerPoint</vt:lpstr>
      <vt:lpstr>Prezentace aplikace PowerPoint</vt:lpstr>
      <vt:lpstr>Prezentace aplikace PowerPoint</vt:lpstr>
      <vt:lpstr>Oděv ženský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Mužský oděv</vt:lpstr>
      <vt:lpstr>Prezentace aplikace PowerPoint</vt:lpstr>
      <vt:lpstr>Prezentace aplikace PowerPoint</vt:lpstr>
      <vt:lpstr>Prezentace aplikace PowerPoint</vt:lpstr>
      <vt:lpstr>Prezentace aplikace PowerPoint</vt:lpstr>
      <vt:lpstr>Obuv </vt:lpstr>
      <vt:lpstr>Úprava vlasů</vt:lpstr>
      <vt:lpstr>Prezentace aplikace PowerPoint</vt:lpstr>
      <vt:lpstr>Prezentace aplikace PowerPoint</vt:lpstr>
      <vt:lpstr>Šperky, ozdoby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Oděv dětský </vt:lpstr>
      <vt:lpstr>Indie</vt:lpstr>
      <vt:lpstr>Finsko</vt:lpstr>
      <vt:lpstr>Sinti</vt:lpstr>
      <vt:lpstr>Rumunsko</vt:lpstr>
      <vt:lpstr>Španělsko</vt:lpstr>
      <vt:lpstr>Rusko</vt:lpstr>
      <vt:lpstr>Literatura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Tradičné odívaní Romů</dc:title>
  <dc:creator>student</dc:creator>
  <cp:lastModifiedBy>Jana Poláková</cp:lastModifiedBy>
  <cp:revision>184</cp:revision>
  <dcterms:created xsi:type="dcterms:W3CDTF">2009-10-26T10:49:45Z</dcterms:created>
  <dcterms:modified xsi:type="dcterms:W3CDTF">2021-05-05T13:42:37Z</dcterms:modified>
</cp:coreProperties>
</file>