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9" r:id="rId13"/>
    <p:sldId id="270" r:id="rId14"/>
    <p:sldId id="271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7" autoAdjust="0"/>
    <p:restoredTop sz="96270" autoAdjust="0"/>
  </p:normalViewPr>
  <p:slideViewPr>
    <p:cSldViewPr snapToGrid="0">
      <p:cViewPr varScale="1">
        <p:scale>
          <a:sx n="108" d="100"/>
          <a:sy n="108" d="100"/>
        </p:scale>
        <p:origin x="192" y="3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vimeo.com/44725657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399492"/>
          </a:xfrm>
        </p:spPr>
        <p:txBody>
          <a:bodyPr/>
          <a:lstStyle/>
          <a:p>
            <a:pPr algn="ctr"/>
            <a:r>
              <a:rPr lang="cs-CZ" sz="3600" dirty="0"/>
              <a:t>Paměť a nostalgie v audiovizuálních průmyslech </a:t>
            </a:r>
            <a:br>
              <a:rPr lang="cs-CZ" dirty="0"/>
            </a:br>
            <a:r>
              <a:rPr lang="cs-CZ" sz="2400" dirty="0"/>
              <a:t>FAVh033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769547"/>
            <a:ext cx="8521200" cy="698497"/>
          </a:xfrm>
        </p:spPr>
        <p:txBody>
          <a:bodyPr/>
          <a:lstStyle/>
          <a:p>
            <a:pPr algn="ctr"/>
            <a:r>
              <a:rPr lang="cs-CZ" sz="2800" dirty="0"/>
              <a:t>26. 5. 2021</a:t>
            </a:r>
          </a:p>
          <a:p>
            <a:pPr algn="ctr"/>
            <a:r>
              <a:rPr lang="cs-CZ" sz="2000" dirty="0"/>
              <a:t>Mgr. Šárka </a:t>
            </a:r>
            <a:r>
              <a:rPr lang="cs-CZ" sz="2000" dirty="0" err="1"/>
              <a:t>Gmiterková</a:t>
            </a:r>
            <a:r>
              <a:rPr lang="cs-CZ" sz="2000" dirty="0"/>
              <a:t>, </a:t>
            </a:r>
            <a:r>
              <a:rPr lang="cs-CZ" sz="2000" dirty="0" err="1"/>
              <a:t>Ph</a:t>
            </a:r>
            <a:r>
              <a:rPr lang="cs-CZ" sz="2000" dirty="0"/>
              <a:t>. D. </a:t>
            </a:r>
          </a:p>
        </p:txBody>
      </p:sp>
    </p:spTree>
    <p:extLst>
      <p:ext uri="{BB962C8B-B14F-4D97-AF65-F5344CB8AC3E}">
        <p14:creationId xmlns:p14="http://schemas.microsoft.com/office/powerpoint/2010/main" val="260908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0197CF-7FF1-8244-9E12-CF86EC70DB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475FDE-6B57-1E47-833E-E5D35868E2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B3AF0E-013B-F045-ABAC-DF96D201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Růžový kostýmek </a:t>
            </a:r>
            <a:r>
              <a:rPr lang="cs-CZ" dirty="0" err="1"/>
              <a:t>Jackie</a:t>
            </a:r>
            <a:r>
              <a:rPr lang="cs-CZ" dirty="0"/>
              <a:t> Kennedy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BC8318-DD71-D842-9730-EEFD3DA1C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73249"/>
            <a:ext cx="5468914" cy="4139998"/>
          </a:xfrm>
        </p:spPr>
        <p:txBody>
          <a:bodyPr/>
          <a:lstStyle/>
          <a:p>
            <a:r>
              <a:rPr lang="cs-CZ" dirty="0"/>
              <a:t>Symbol jedné z nejtraumatičtějších událostí moderních amerických dějin</a:t>
            </a:r>
          </a:p>
          <a:p>
            <a:endParaRPr lang="cs-CZ" dirty="0"/>
          </a:p>
          <a:p>
            <a:r>
              <a:rPr lang="cs-CZ" dirty="0"/>
              <a:t>Velmi napodobovaný, připomínaný X vědomí kolektivní ztráty</a:t>
            </a:r>
          </a:p>
          <a:p>
            <a:endParaRPr lang="cs-CZ" dirty="0"/>
          </a:p>
          <a:p>
            <a:r>
              <a:rPr lang="cs-CZ" dirty="0"/>
              <a:t>Zakrvácený originál skrytý očím veřejnosti až do roku 2103</a:t>
            </a:r>
          </a:p>
          <a:p>
            <a:endParaRPr lang="cs-CZ" dirty="0"/>
          </a:p>
          <a:p>
            <a:r>
              <a:rPr lang="cs-CZ" dirty="0"/>
              <a:t>Výchozí originál americkou kopií francouzského návrhu (cílená politická strategie)</a:t>
            </a:r>
          </a:p>
        </p:txBody>
      </p:sp>
      <p:pic>
        <p:nvPicPr>
          <p:cNvPr id="7" name="Obrázek 6" descr="Obsah obrázku osoba, stojící, muž, oblek&#10;&#10;Popis byl vytvořen automaticky">
            <a:extLst>
              <a:ext uri="{FF2B5EF4-FFF2-40B4-BE49-F238E27FC236}">
                <a16:creationId xmlns:a16="http://schemas.microsoft.com/office/drawing/2014/main" id="{38A5A8A0-F811-2D4F-BA94-5A6106454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07" y="1822202"/>
            <a:ext cx="2768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6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BB4BCD-F906-414C-8F82-DDD2376FD4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C05B86-0D71-7144-97FD-560EEFD24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07F05A-B16F-CE4C-8128-C2158D2D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Druhý život kostýmku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AFE1DC-7A74-8143-A0D3-798CE5778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0" y="1623338"/>
            <a:ext cx="1498600" cy="4152900"/>
          </a:xfrm>
          <a:prstGeom prst="rect">
            <a:avLst/>
          </a:prstGeom>
        </p:spPr>
      </p:pic>
      <p:pic>
        <p:nvPicPr>
          <p:cNvPr id="8" name="Obrázek 7" descr="Obsah obrázku osoba, interiér, dívka&#10;&#10;Popis byl vytvořen automaticky">
            <a:extLst>
              <a:ext uri="{FF2B5EF4-FFF2-40B4-BE49-F238E27FC236}">
                <a16:creationId xmlns:a16="http://schemas.microsoft.com/office/drawing/2014/main" id="{798AADE8-0BBE-7B40-A3CA-B986EBE3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75" y="1803399"/>
            <a:ext cx="2690998" cy="3587997"/>
          </a:xfrm>
          <a:prstGeom prst="rect">
            <a:avLst/>
          </a:prstGeom>
        </p:spPr>
      </p:pic>
      <p:pic>
        <p:nvPicPr>
          <p:cNvPr id="10" name="Obrázek 9" descr="Obsah obrázku patro, osoba, interiér, okno&#10;&#10;Popis byl vytvořen automaticky">
            <a:extLst>
              <a:ext uri="{FF2B5EF4-FFF2-40B4-BE49-F238E27FC236}">
                <a16:creationId xmlns:a16="http://schemas.microsoft.com/office/drawing/2014/main" id="{10DBC9B6-DD59-0746-811C-331C2B99B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188" y="1299399"/>
            <a:ext cx="2077125" cy="50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2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249534-62E1-DA4F-8DE9-E680246AD6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DA1569-C218-4F42-A5AC-77C4DC65C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0EBEC52D-A78E-4559-A4D5-026555E1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US" sz="2800" dirty="0" err="1"/>
              <a:t>Amatérský</a:t>
            </a:r>
            <a:r>
              <a:rPr lang="en-US" sz="2800" dirty="0"/>
              <a:t> </a:t>
            </a:r>
            <a:r>
              <a:rPr lang="en-US" sz="2800" u="sng" dirty="0" err="1"/>
              <a:t>barevný</a:t>
            </a:r>
            <a:r>
              <a:rPr lang="en-US" sz="2800" dirty="0"/>
              <a:t> film </a:t>
            </a:r>
            <a:r>
              <a:rPr lang="en-US" sz="2800" dirty="0" err="1"/>
              <a:t>Abrahama</a:t>
            </a:r>
            <a:r>
              <a:rPr lang="en-US" sz="2800" dirty="0"/>
              <a:t> </a:t>
            </a:r>
            <a:r>
              <a:rPr lang="en-US" sz="2800" dirty="0" err="1"/>
              <a:t>Zaprudera</a:t>
            </a:r>
            <a:endParaRPr lang="en-US" sz="2800" dirty="0"/>
          </a:p>
        </p:txBody>
      </p:sp>
      <p:pic>
        <p:nvPicPr>
          <p:cNvPr id="8" name="Obrázek 7" descr="Obsah obrázku tráva, savci, rozmazaný&#10;&#10;Popis byl vytvořen automaticky">
            <a:extLst>
              <a:ext uri="{FF2B5EF4-FFF2-40B4-BE49-F238E27FC236}">
                <a16:creationId xmlns:a16="http://schemas.microsoft.com/office/drawing/2014/main" id="{F13037C8-5863-D648-A3DA-07694F598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9" r="16141" b="1"/>
          <a:stretch/>
        </p:blipFill>
        <p:spPr>
          <a:xfrm>
            <a:off x="540000" y="1701505"/>
            <a:ext cx="3914999" cy="4139998"/>
          </a:xfrm>
          <a:prstGeom prst="rect">
            <a:avLst/>
          </a:prstGeom>
          <a:noFill/>
        </p:spPr>
      </p:pic>
      <p:pic>
        <p:nvPicPr>
          <p:cNvPr id="6" name="Obrázek 5" descr="Obsah obrázku text, tráva&#10;&#10;Popis byl vytvořen automaticky">
            <a:extLst>
              <a:ext uri="{FF2B5EF4-FFF2-40B4-BE49-F238E27FC236}">
                <a16:creationId xmlns:a16="http://schemas.microsoft.com/office/drawing/2014/main" id="{EF25ABA2-7593-9C42-A4B4-5392D7FEF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6" r="19306" b="-2"/>
          <a:stretch/>
        </p:blipFill>
        <p:spPr>
          <a:xfrm>
            <a:off x="4688460" y="1701505"/>
            <a:ext cx="3914999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212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439340-2D9B-1547-917B-362EE9081F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95A179-418D-1348-A792-DF45F9CE95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6" name="Obrázek 5" descr="Obsah obrázku interiér, patro, zeď, místnost&#10;&#10;Popis byl vytvořen automaticky">
            <a:extLst>
              <a:ext uri="{FF2B5EF4-FFF2-40B4-BE49-F238E27FC236}">
                <a16:creationId xmlns:a16="http://schemas.microsoft.com/office/drawing/2014/main" id="{3A8789A2-87B7-0546-AD3A-DF0D9AB8B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43" y="1068779"/>
            <a:ext cx="4802689" cy="3609521"/>
          </a:xfrm>
          <a:prstGeom prst="rect">
            <a:avLst/>
          </a:prstGeom>
        </p:spPr>
      </p:pic>
      <p:pic>
        <p:nvPicPr>
          <p:cNvPr id="8" name="Obrázek 7" descr="Obsah obrázku text, graffiti&#10;&#10;Popis byl vytvořen automaticky">
            <a:extLst>
              <a:ext uri="{FF2B5EF4-FFF2-40B4-BE49-F238E27FC236}">
                <a16:creationId xmlns:a16="http://schemas.microsoft.com/office/drawing/2014/main" id="{7F74D043-615D-8546-A4CB-C7FE37332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0" y="510637"/>
            <a:ext cx="4080403" cy="508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8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B70A3B-C706-094F-94CC-67C8C3688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5FD326-6E9D-4145-9DE9-4752284C4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C75A9E3A-7289-2540-AC47-362AC22326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hlinkClick r:id="rId2"/>
              </a:rPr>
              <a:t>https://vimeo.com/447256571</a:t>
            </a:r>
            <a:endParaRPr lang="cs-CZ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6CA26742-4774-B541-964E-76D0431D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sz="2300" i="1" err="1"/>
              <a:t>The</a:t>
            </a:r>
            <a:r>
              <a:rPr lang="cs-CZ" sz="2300" i="1"/>
              <a:t> </a:t>
            </a:r>
            <a:r>
              <a:rPr lang="cs-CZ" sz="2300" i="1" err="1"/>
              <a:t>Eternal</a:t>
            </a:r>
            <a:r>
              <a:rPr lang="cs-CZ" sz="2300" i="1"/>
              <a:t> </a:t>
            </a:r>
            <a:r>
              <a:rPr lang="cs-CZ" sz="2300" i="1" err="1"/>
              <a:t>Frame</a:t>
            </a:r>
            <a:r>
              <a:rPr lang="cs-CZ" sz="2300" i="1"/>
              <a:t> </a:t>
            </a:r>
            <a:r>
              <a:rPr lang="cs-CZ" sz="2300"/>
              <a:t>(USA 1975, Ant </a:t>
            </a:r>
            <a:r>
              <a:rPr lang="cs-CZ" sz="2300" err="1"/>
              <a:t>Farm</a:t>
            </a:r>
            <a:r>
              <a:rPr lang="cs-CZ" sz="2300"/>
              <a:t> a T. R. </a:t>
            </a:r>
            <a:r>
              <a:rPr lang="cs-CZ" sz="2300" err="1"/>
              <a:t>Uthco</a:t>
            </a:r>
            <a:endParaRPr lang="cs-CZ" sz="2300"/>
          </a:p>
        </p:txBody>
      </p:sp>
      <p:pic>
        <p:nvPicPr>
          <p:cNvPr id="11" name="Obrázek 10" descr="Obsah obrázku tráva, exteriér, auto&#10;&#10;Popis byl vytvořen automaticky">
            <a:extLst>
              <a:ext uri="{FF2B5EF4-FFF2-40B4-BE49-F238E27FC236}">
                <a16:creationId xmlns:a16="http://schemas.microsoft.com/office/drawing/2014/main" id="{C6C9585C-28D2-DA4D-88B3-2EE38E14F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0" y="1692002"/>
            <a:ext cx="5632650" cy="4139998"/>
          </a:xfrm>
          <a:prstGeom prst="rect">
            <a:avLst/>
          </a:prstGeom>
          <a:noFill/>
        </p:spPr>
      </p:pic>
      <p:pic>
        <p:nvPicPr>
          <p:cNvPr id="13" name="Obrázek 12" descr="Obsah obrázku osoba, interiér&#10;&#10;Popis byl vytvořen automaticky">
            <a:extLst>
              <a:ext uri="{FF2B5EF4-FFF2-40B4-BE49-F238E27FC236}">
                <a16:creationId xmlns:a16="http://schemas.microsoft.com/office/drawing/2014/main" id="{0DDB2C42-6767-1542-845E-6646121C2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1760497"/>
            <a:ext cx="3289465" cy="2013379"/>
          </a:xfrm>
          <a:prstGeom prst="rect">
            <a:avLst/>
          </a:prstGeom>
        </p:spPr>
      </p:pic>
      <p:pic>
        <p:nvPicPr>
          <p:cNvPr id="15" name="Obrázek 14" descr="Obsah obrázku osoba, interiér&#10;&#10;Popis byl vytvořen automaticky">
            <a:extLst>
              <a:ext uri="{FF2B5EF4-FFF2-40B4-BE49-F238E27FC236}">
                <a16:creationId xmlns:a16="http://schemas.microsoft.com/office/drawing/2014/main" id="{2B0D4F9F-7B8F-9E4D-89A2-7A039AA76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47" y="3824296"/>
            <a:ext cx="3289465" cy="206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4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BD9B09-0DCF-6C49-A8ED-EA15F10CC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8CA875-07C3-CF4D-A9D6-428ECDD86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C5656C-C8E5-2F45-9D87-DB676A15FCD9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/>
              <a:t>„… </a:t>
            </a:r>
            <a:r>
              <a:rPr lang="cs-CZ" dirty="0" err="1"/>
              <a:t>Jackie</a:t>
            </a:r>
            <a:r>
              <a:rPr lang="cs-CZ" dirty="0"/>
              <a:t> a její růžový kostýmek nás vrací zpět k potlačené vzpomínce na 22. listopad 1963, ale zároveň připomínají, jak snadno šlo tragédii odvrátit. Růžový kostýmek jako jeden z nejvýraznějších symbolů tohoto dne zůstane navždy symbolem zlomu i nostalgických návratů.“ (Stella </a:t>
            </a:r>
            <a:r>
              <a:rPr lang="cs-CZ" dirty="0" err="1"/>
              <a:t>Bruzzi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Pink Suit, s. </a:t>
            </a:r>
          </a:p>
        </p:txBody>
      </p:sp>
      <p:pic>
        <p:nvPicPr>
          <p:cNvPr id="7" name="Obrázek 6" descr="Obsah obrázku interiér, osoba, slipy&#10;&#10;Popis byl vytvořen automaticky">
            <a:extLst>
              <a:ext uri="{FF2B5EF4-FFF2-40B4-BE49-F238E27FC236}">
                <a16:creationId xmlns:a16="http://schemas.microsoft.com/office/drawing/2014/main" id="{4013EBE5-C197-AC41-8D64-36659330F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87" y="2554241"/>
            <a:ext cx="6234545" cy="347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4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34D638-AB3D-D040-A92E-E80618C8F0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22B64-DEB7-164F-8283-AB648D9069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23CC778-57CA-F84F-8BB3-FF448585A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8" y="510637"/>
            <a:ext cx="2738500" cy="3871138"/>
          </a:xfrm>
          <a:prstGeom prst="rect">
            <a:avLst/>
          </a:prstGeom>
        </p:spPr>
      </p:pic>
      <p:pic>
        <p:nvPicPr>
          <p:cNvPr id="9" name="Obrázek 8" descr="Obsah obrázku objekt v exteriéru, hvězda&#10;&#10;Popis byl vytvořen automaticky">
            <a:extLst>
              <a:ext uri="{FF2B5EF4-FFF2-40B4-BE49-F238E27FC236}">
                <a16:creationId xmlns:a16="http://schemas.microsoft.com/office/drawing/2014/main" id="{C7B37627-178D-4D44-BDCD-D81477D44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27" y="510637"/>
            <a:ext cx="2738747" cy="4138551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E865F71C-61DE-F347-A6A3-E0C353FAB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03" y="378000"/>
            <a:ext cx="2968449" cy="44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7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E7940E-E342-0F4C-8786-C5B1C9A9C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7F6D57-A355-7C46-9D62-1522F3C30A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B20F18-A9AF-8643-B3D6-1DA8CE0B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Místa paměti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482DC7-031F-C948-A5A4-7AF6E8EE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5409538" cy="4139998"/>
          </a:xfrm>
        </p:spPr>
        <p:txBody>
          <a:bodyPr/>
          <a:lstStyle/>
          <a:p>
            <a:r>
              <a:rPr lang="cs-CZ" dirty="0"/>
              <a:t>místa jako dějiště historických událostí, ruiny, monumenty, náhrobky, dále posvátná či rodová místa &gt;&gt; návaznost na příběh a vyprávění</a:t>
            </a:r>
          </a:p>
          <a:p>
            <a:endParaRPr lang="cs-CZ" dirty="0"/>
          </a:p>
          <a:p>
            <a:r>
              <a:rPr lang="cs-CZ" dirty="0"/>
              <a:t>Místa s traumatickou pamětí (koncentrační tábory, věznice)</a:t>
            </a:r>
          </a:p>
          <a:p>
            <a:endParaRPr lang="cs-CZ" dirty="0"/>
          </a:p>
          <a:p>
            <a:r>
              <a:rPr lang="cs-CZ" b="1" dirty="0"/>
              <a:t>Asociují trvání a kontinuitu oproti změnám a pohybu </a:t>
            </a:r>
            <a:r>
              <a:rPr lang="cs-CZ" dirty="0"/>
              <a:t>(budovy v gotických románech a hororech)</a:t>
            </a:r>
            <a:endParaRPr lang="cs-CZ" b="1" dirty="0"/>
          </a:p>
          <a:p>
            <a:endParaRPr lang="cs-CZ" b="1" dirty="0"/>
          </a:p>
        </p:txBody>
      </p:sp>
      <p:pic>
        <p:nvPicPr>
          <p:cNvPr id="7" name="Obrázek 6" descr="Obsah obrázku text, exteriér, budova, bílá&#10;&#10;Popis byl vytvořen automaticky">
            <a:extLst>
              <a:ext uri="{FF2B5EF4-FFF2-40B4-BE49-F238E27FC236}">
                <a16:creationId xmlns:a16="http://schemas.microsoft.com/office/drawing/2014/main" id="{1668155D-559C-964E-A4A8-8CD0597AA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1911926"/>
            <a:ext cx="2827647" cy="28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4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6475C3-7B89-EC4C-B683-C608348EF9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899796-DB73-7D49-96BC-D2D2B9201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CAB5C5-B202-C241-87FC-3C053598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 jako mauzoleum paměti?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C1033A-F265-2645-A6AF-1938A2332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Kolektivní úložiště vědomostí, které plní různé funkce &gt;&gt; žádná politická moc neexistuje bez kontroly nad archivem, to znamená bez kontroly nad pamětí (Michel </a:t>
            </a:r>
            <a:r>
              <a:rPr lang="cs-CZ" dirty="0" err="1"/>
              <a:t>Foucault</a:t>
            </a:r>
            <a:r>
              <a:rPr lang="cs-CZ" dirty="0"/>
              <a:t> – umožňuje programování kulturních výpovědí)</a:t>
            </a:r>
          </a:p>
          <a:p>
            <a:endParaRPr lang="cs-CZ" dirty="0"/>
          </a:p>
          <a:p>
            <a:r>
              <a:rPr lang="cs-CZ" dirty="0"/>
              <a:t>Tři aspekty archivace &gt;&gt; konzervování, výběr a přístupnost </a:t>
            </a:r>
          </a:p>
          <a:p>
            <a:endParaRPr lang="cs-CZ" dirty="0"/>
          </a:p>
          <a:p>
            <a:r>
              <a:rPr lang="cs-CZ" dirty="0"/>
              <a:t>Přístupnost – archivy se definují na ose otevřenost a uzavřenost</a:t>
            </a:r>
          </a:p>
          <a:p>
            <a:endParaRPr lang="cs-CZ" dirty="0"/>
          </a:p>
          <a:p>
            <a:r>
              <a:rPr lang="cs-CZ" dirty="0"/>
              <a:t>Zatímco totalitní režimy eliminují úložnou paměť ve prospěch funkční, demokratické režimy fungují přesně naopak, směřují spíš k expanzi úložné paměti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80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A12F3E-FA19-C242-8409-886AE9970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6FB27D-6B93-324E-AC89-160496DA6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F4057A-6A75-604C-9993-799577B1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a konzervace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910024-2F5A-7B41-8673-8A2B000DA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71369"/>
            <a:ext cx="8064900" cy="4139998"/>
          </a:xfrm>
        </p:spPr>
        <p:txBody>
          <a:bodyPr/>
          <a:lstStyle/>
          <a:p>
            <a:r>
              <a:rPr lang="cs-CZ" dirty="0"/>
              <a:t>Opak konzervace je kasace – destrukce archivních fondů podle principu výběru a hodnotových měřítek, která ale další generace nemusí sdílet</a:t>
            </a:r>
          </a:p>
          <a:p>
            <a:endParaRPr lang="cs-CZ" dirty="0"/>
          </a:p>
          <a:p>
            <a:r>
              <a:rPr lang="cs-CZ" dirty="0"/>
              <a:t>Téma cenzury – co všechno stojí za to být uchováno a co naopak má upadnout v zapomnění?</a:t>
            </a:r>
          </a:p>
          <a:p>
            <a:endParaRPr lang="cs-CZ" dirty="0"/>
          </a:p>
          <a:p>
            <a:r>
              <a:rPr lang="cs-CZ" dirty="0"/>
              <a:t>Ekologie kultury – ideální odpad by měl zmizet beze stopy, naopak na poli kultury sníme o dílech, která jsou trvalá, věčná a nadčasová</a:t>
            </a:r>
          </a:p>
          <a:p>
            <a:endParaRPr lang="cs-CZ" dirty="0"/>
          </a:p>
          <a:p>
            <a:r>
              <a:rPr lang="cs-CZ" dirty="0"/>
              <a:t>Nově archivujeme na mediální nosiče jako datové soubory &gt;&gt; kulturní paměť je odhmotněná, bez materiálního rozměru </a:t>
            </a:r>
          </a:p>
        </p:txBody>
      </p:sp>
    </p:spTree>
    <p:extLst>
      <p:ext uri="{BB962C8B-B14F-4D97-AF65-F5344CB8AC3E}">
        <p14:creationId xmlns:p14="http://schemas.microsoft.com/office/powerpoint/2010/main" val="174648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1DE1D6-7B99-4B41-8D17-BB87F39BE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1C2E6A-D206-0942-BF57-F428DDDD2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1B0305-0A80-FF44-8040-5C81B6DB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Živoucí archiv a nový materialismus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0241F40-3673-6742-8DE8-A1A78F345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54496"/>
            <a:ext cx="8064900" cy="4139998"/>
          </a:xfrm>
        </p:spPr>
        <p:txBody>
          <a:bodyPr/>
          <a:lstStyle/>
          <a:p>
            <a:r>
              <a:rPr lang="cs-CZ" dirty="0"/>
              <a:t>X vnímání archivu jako místa stáze, smrti, pasivity</a:t>
            </a:r>
          </a:p>
          <a:p>
            <a:r>
              <a:rPr lang="cs-CZ" dirty="0"/>
              <a:t>živoucí efekt vytváří interakce materiálů, textur, tělesných vjemů a prožitků (afektů) &gt;&gt; komplexní síť vztahů mezi živými a neživými aktéry, která dovede generovat prožitky a na ně navázané významy</a:t>
            </a:r>
          </a:p>
          <a:p>
            <a:endParaRPr lang="cs-CZ" dirty="0"/>
          </a:p>
          <a:p>
            <a:r>
              <a:rPr lang="cs-CZ" dirty="0"/>
              <a:t>„Přináší způsoby a cesty, jak porozumět vjemům, činnostem, politice a významům (a také non-významům) zapuštěným nejen v lidských a zvířecích tělech, ale také mnohem efemérnějších, ale pořád reálně existujících materiálních (i odhmotněných) věcech a jsoucnech.“ </a:t>
            </a:r>
          </a:p>
          <a:p>
            <a:r>
              <a:rPr lang="cs-CZ" dirty="0"/>
              <a:t>Namísto centrální, často antropomorfní perspektivy je důležitější síť vztahů a vzájemného působení</a:t>
            </a:r>
          </a:p>
        </p:txBody>
      </p:sp>
    </p:spTree>
    <p:extLst>
      <p:ext uri="{BB962C8B-B14F-4D97-AF65-F5344CB8AC3E}">
        <p14:creationId xmlns:p14="http://schemas.microsoft.com/office/powerpoint/2010/main" val="56190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B1BD90-9D2E-AC4F-BC37-24E13024F3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4FE272-4B1D-1144-950E-036D2C75FB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5AFABB4-750C-444E-83A5-BAC35D288AF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/>
              <a:t>„Tyto krvavé skvrny slouží jako hmatatelný znak násilí, které navždy proměnilo Milkovo tělo z živoucího na mrtvé. </a:t>
            </a:r>
            <a:r>
              <a:rPr lang="cs-CZ" dirty="0" err="1"/>
              <a:t>Materialita</a:t>
            </a:r>
            <a:r>
              <a:rPr lang="cs-CZ" dirty="0"/>
              <a:t> krvavých stop a specifičnost kontextu, v němž jsem se jich dotýkala, mě hluboce zasáhly. V kontextu archivu krev oživovala a znovu pulzovala … Takový pocit jsem při kontaktu s Milkovou pozůstalostí nikdy nezažila. </a:t>
            </a:r>
            <a:r>
              <a:rPr lang="cs-CZ" dirty="0" err="1"/>
              <a:t>Materialita</a:t>
            </a:r>
            <a:r>
              <a:rPr lang="cs-CZ" dirty="0"/>
              <a:t> krve v archivu mi ho proměnila z ikony v muže, a vytvořila mezi námi nové pouto.“ (s. 11, 12)</a:t>
            </a:r>
          </a:p>
        </p:txBody>
      </p:sp>
      <p:pic>
        <p:nvPicPr>
          <p:cNvPr id="8" name="Obrázek 7" descr="Obsah obrázku text, muž, osoba, oblek&#10;&#10;Popis byl vytvořen automaticky">
            <a:extLst>
              <a:ext uri="{FF2B5EF4-FFF2-40B4-BE49-F238E27FC236}">
                <a16:creationId xmlns:a16="http://schemas.microsoft.com/office/drawing/2014/main" id="{52BB0FB3-2908-4746-9592-2ACA46DBE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65" y="3229130"/>
            <a:ext cx="3250870" cy="32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CC85FF-18D4-BF47-87A0-4B4FDD0230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712067-A0F9-2E4D-B164-C5F1C7B46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6" name="Obrázek 5" descr="Obsah obrázku text, papír, přeplněné&#10;&#10;Popis byl vytvořen automaticky">
            <a:extLst>
              <a:ext uri="{FF2B5EF4-FFF2-40B4-BE49-F238E27FC236}">
                <a16:creationId xmlns:a16="http://schemas.microsoft.com/office/drawing/2014/main" id="{49D11782-8447-CF47-8CF1-A99B5CE17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40" y="959612"/>
            <a:ext cx="4530919" cy="4493780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168448FD-439F-8742-AE8C-1D058B575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0" y="173017"/>
            <a:ext cx="35941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4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B776A3-B2AB-964D-BC5B-6348AAE26E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2323C2-D399-C548-A556-9B20023B2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C7273F9F-6058-1A48-ADD9-DDCFD2391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0" y="189397"/>
            <a:ext cx="4510314" cy="6038603"/>
          </a:xfrm>
          <a:prstGeom prst="rect">
            <a:avLst/>
          </a:prstGeom>
        </p:spPr>
      </p:pic>
      <p:pic>
        <p:nvPicPr>
          <p:cNvPr id="7" name="Obrázek 6" descr="Obsah obrázku text, interiér, patro&#10;&#10;Popis byl vytvořen automaticky">
            <a:extLst>
              <a:ext uri="{FF2B5EF4-FFF2-40B4-BE49-F238E27FC236}">
                <a16:creationId xmlns:a16="http://schemas.microsoft.com/office/drawing/2014/main" id="{F5FDE79D-0743-7949-B200-A1A4505B9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4" y="190215"/>
            <a:ext cx="4357168" cy="3191285"/>
          </a:xfrm>
          <a:prstGeom prst="rect">
            <a:avLst/>
          </a:prstGeom>
        </p:spPr>
      </p:pic>
      <p:pic>
        <p:nvPicPr>
          <p:cNvPr id="9" name="Obrázek 8" descr="Obsah obrázku text, kniha&#10;&#10;Popis byl vytvořen automaticky">
            <a:extLst>
              <a:ext uri="{FF2B5EF4-FFF2-40B4-BE49-F238E27FC236}">
                <a16:creationId xmlns:a16="http://schemas.microsoft.com/office/drawing/2014/main" id="{A2BDD997-CEBF-AB4F-BBA0-88C20FFCB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14" y="3139338"/>
            <a:ext cx="2463138" cy="359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3310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596</Words>
  <Application>Microsoft Macintosh PowerPoint</Application>
  <PresentationFormat>Předvádění na obrazovce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Paměť a nostalgie v audiovizuálních průmyslech  FAVh033</vt:lpstr>
      <vt:lpstr>Prezentace aplikace PowerPoint</vt:lpstr>
      <vt:lpstr>Místa paměti</vt:lpstr>
      <vt:lpstr>Archiv jako mauzoleum paměti?</vt:lpstr>
      <vt:lpstr>Výběr a konzervace</vt:lpstr>
      <vt:lpstr>Živoucí archiv a nový materialismus</vt:lpstr>
      <vt:lpstr>Prezentace aplikace PowerPoint</vt:lpstr>
      <vt:lpstr>Prezentace aplikace PowerPoint</vt:lpstr>
      <vt:lpstr>Prezentace aplikace PowerPoint</vt:lpstr>
      <vt:lpstr>Růžový kostýmek Jackie Kennedy</vt:lpstr>
      <vt:lpstr>Druhý život kostýmku</vt:lpstr>
      <vt:lpstr>Amatérský barevný film Abrahama Zaprudera</vt:lpstr>
      <vt:lpstr>Prezentace aplikace PowerPoint</vt:lpstr>
      <vt:lpstr>The Eternal Frame (USA 1975, Ant Farm a T. R. Uthco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Paměť a nostalgie v audiovizuálních průmyslech  FAVh033</dc:title>
  <dc:creator>Šárka Gmiterková</dc:creator>
  <cp:lastModifiedBy>Šárka Gmiterková</cp:lastModifiedBy>
  <cp:revision>3</cp:revision>
  <dcterms:created xsi:type="dcterms:W3CDTF">2021-05-26T06:25:17Z</dcterms:created>
  <dcterms:modified xsi:type="dcterms:W3CDTF">2021-05-26T07:47:52Z</dcterms:modified>
</cp:coreProperties>
</file>