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4" r:id="rId8"/>
    <p:sldId id="263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36721-6720-4B43-B70B-05EA3D7D5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Cours1_Rhétorique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BB7E21-93B4-4356-B65F-EE0E2471C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Bibliothèque créative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68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E3D1F12-97FB-436A-8866-CDE0CD1C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544995"/>
            <a:ext cx="7195930" cy="5396948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72FE1D7-6EA3-43D4-B309-6617F80DCDFB}"/>
              </a:ext>
            </a:extLst>
          </p:cNvPr>
          <p:cNvSpPr/>
          <p:nvPr/>
        </p:nvSpPr>
        <p:spPr>
          <a:xfrm>
            <a:off x="9064487" y="2279374"/>
            <a:ext cx="1669774" cy="1033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À vous!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FC74BD3B-3CF4-4D8E-9F3C-B4DAA7FAC687}"/>
              </a:ext>
            </a:extLst>
          </p:cNvPr>
          <p:cNvSpPr/>
          <p:nvPr/>
        </p:nvSpPr>
        <p:spPr>
          <a:xfrm>
            <a:off x="927652" y="636104"/>
            <a:ext cx="394914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Texte: Misère, Victor Hugo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5 opérations rhétoriques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DF9EEF-53E3-4FC4-80AD-5FF69DF188CE}"/>
              </a:ext>
            </a:extLst>
          </p:cNvPr>
          <p:cNvSpPr txBox="1"/>
          <p:nvPr/>
        </p:nvSpPr>
        <p:spPr>
          <a:xfrm>
            <a:off x="2093843" y="2319130"/>
            <a:ext cx="4658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/>
              <a:t>Inventio</a:t>
            </a:r>
            <a:r>
              <a:rPr lang="fr-FR" dirty="0"/>
              <a:t> ou la recherche des arguments</a:t>
            </a:r>
          </a:p>
          <a:p>
            <a:r>
              <a:rPr lang="fr-FR" b="1" i="1" dirty="0" err="1"/>
              <a:t>Dispositio</a:t>
            </a:r>
            <a:r>
              <a:rPr lang="fr-FR" dirty="0"/>
              <a:t> ou le plan</a:t>
            </a:r>
          </a:p>
          <a:p>
            <a:r>
              <a:rPr lang="fr-FR" b="1" i="1" dirty="0"/>
              <a:t>Elocutio</a:t>
            </a:r>
            <a:r>
              <a:rPr lang="fr-FR" dirty="0"/>
              <a:t> ou le style</a:t>
            </a:r>
          </a:p>
          <a:p>
            <a:r>
              <a:rPr lang="fr-FR" b="1" i="1" dirty="0"/>
              <a:t>Actio</a:t>
            </a:r>
            <a:r>
              <a:rPr lang="fr-FR" dirty="0"/>
              <a:t> ou le jeu de l’orateur</a:t>
            </a:r>
          </a:p>
          <a:p>
            <a:r>
              <a:rPr lang="fr-FR" b="1" i="1" dirty="0"/>
              <a:t>Memoria</a:t>
            </a:r>
            <a:r>
              <a:rPr lang="fr-FR" dirty="0"/>
              <a:t> ou l’animation du discours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027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9542118-FBC2-4378-A619-5ABF5801E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1"/>
          <a:stretch/>
        </p:blipFill>
        <p:spPr>
          <a:xfrm>
            <a:off x="2911751" y="1249639"/>
            <a:ext cx="6076950" cy="45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5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14E684D-4AF7-489B-93F0-86DC8040828E}"/>
              </a:ext>
            </a:extLst>
          </p:cNvPr>
          <p:cNvSpPr txBox="1"/>
          <p:nvPr/>
        </p:nvSpPr>
        <p:spPr>
          <a:xfrm>
            <a:off x="2279374" y="2146852"/>
            <a:ext cx="7633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Blaise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Pascal,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l’esprit géométrique et de l’art de persuader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1658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paraît de là que quoi que ce soit qu’on veuille persuader, il faut avoir égard à la personne à qui on en veut, dont il faut connaître l’esprit et le cœur, quels principes il accorde, quelles choses il aime ; et ensuite remarquer dans la chose dont il s’agit quel rapport elle a avec les principes avoués ou avec les objets délicieux par les charmes qu’on lui donne.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sorte que l’art de persuader consiste autant en celui d’agréer qu’en celui de convaincre, tant les hommes se gouvernent plus par caprice que par raison 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9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66C722-29D3-4F08-A8BF-72FF84DD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037390"/>
            <a:ext cx="11516139" cy="4465167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9F09787-758A-4462-8DCC-458B544457CF}"/>
              </a:ext>
            </a:extLst>
          </p:cNvPr>
          <p:cNvSpPr/>
          <p:nvPr/>
        </p:nvSpPr>
        <p:spPr>
          <a:xfrm>
            <a:off x="6493564" y="238539"/>
            <a:ext cx="35913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Direction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6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39DFAE1-E2E9-481E-B80B-700DFCC47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446"/>
          <a:stretch/>
        </p:blipFill>
        <p:spPr>
          <a:xfrm>
            <a:off x="1421917" y="1081087"/>
            <a:ext cx="4090988" cy="46958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6721104-F187-489D-AE97-3E3403C3A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46"/>
          <a:stretch/>
        </p:blipFill>
        <p:spPr>
          <a:xfrm>
            <a:off x="6321286" y="1425644"/>
            <a:ext cx="4090988" cy="4695825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8C3C9E8-FA5F-4EA4-96DC-41C1EFFA4BDE}"/>
              </a:ext>
            </a:extLst>
          </p:cNvPr>
          <p:cNvSpPr/>
          <p:nvPr/>
        </p:nvSpPr>
        <p:spPr>
          <a:xfrm>
            <a:off x="6321286" y="279331"/>
            <a:ext cx="35780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Codes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hétorique et persuasion publicitaire – persuasionpub">
            <a:extLst>
              <a:ext uri="{FF2B5EF4-FFF2-40B4-BE49-F238E27FC236}">
                <a16:creationId xmlns:a16="http://schemas.microsoft.com/office/drawing/2014/main" id="{29522408-30BF-41D4-851A-3E95B8BF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69" y="1555313"/>
            <a:ext cx="6278052" cy="40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178A8BB-C521-4D7D-B18D-44F93E5C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1367665"/>
            <a:ext cx="8051938" cy="501697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3424F3A-594B-4CAC-92EF-A00D2FEC66F3}"/>
              </a:ext>
            </a:extLst>
          </p:cNvPr>
          <p:cNvSpPr txBox="1"/>
          <p:nvPr/>
        </p:nvSpPr>
        <p:spPr>
          <a:xfrm>
            <a:off x="503582" y="721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/>
              <a:t>Cicéron dénonce Catilina</a:t>
            </a:r>
            <a:r>
              <a:rPr lang="fr-FR" b="1" dirty="0"/>
              <a:t>, Cesare </a:t>
            </a:r>
            <a:r>
              <a:rPr lang="fr-FR" b="1" dirty="0" err="1"/>
              <a:t>Maccari</a:t>
            </a:r>
            <a:r>
              <a:rPr lang="fr-FR" b="1" dirty="0"/>
              <a:t> (1880)</a:t>
            </a:r>
            <a:endParaRPr lang="cs-CZ" b="1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74DF093-5930-4042-BFD5-0F447CDFE8D9}"/>
              </a:ext>
            </a:extLst>
          </p:cNvPr>
          <p:cNvSpPr/>
          <p:nvPr/>
        </p:nvSpPr>
        <p:spPr>
          <a:xfrm>
            <a:off x="7089912" y="264134"/>
            <a:ext cx="31407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Archétype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Stéréotype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9626D9C-B3FD-4993-BD4C-34850587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71" y="809350"/>
            <a:ext cx="7411692" cy="52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5389226-0876-460F-BDF5-A6C54A7F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198" y="1653209"/>
            <a:ext cx="3772715" cy="496317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94B777-B8E1-4561-A3B4-B20FF555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63" y="967408"/>
            <a:ext cx="3383088" cy="4649183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666A63DD-980F-4B55-AD78-6E6B95CD7BFE}"/>
              </a:ext>
            </a:extLst>
          </p:cNvPr>
          <p:cNvSpPr/>
          <p:nvPr/>
        </p:nvSpPr>
        <p:spPr>
          <a:xfrm>
            <a:off x="5340625" y="516835"/>
            <a:ext cx="42009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Rhétorique publicitaire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67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</TotalTime>
  <Words>172</Words>
  <Application>Microsoft Office PowerPoint</Application>
  <PresentationFormat>Širokoúhlá obrazovka</PresentationFormat>
  <Paragraphs>20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 Boardroom</vt:lpstr>
      <vt:lpstr>Cours1_Rhétorique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Cours1_Rhétorique</dc:title>
  <dc:creator>ja</dc:creator>
  <cp:lastModifiedBy>ja</cp:lastModifiedBy>
  <cp:revision>2</cp:revision>
  <dcterms:created xsi:type="dcterms:W3CDTF">2021-03-03T05:27:20Z</dcterms:created>
  <dcterms:modified xsi:type="dcterms:W3CDTF">2021-03-03T06:53:02Z</dcterms:modified>
</cp:coreProperties>
</file>