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9" r:id="rId9"/>
    <p:sldId id="267" r:id="rId10"/>
    <p:sldId id="261" r:id="rId11"/>
    <p:sldId id="263" r:id="rId12"/>
    <p:sldId id="262" r:id="rId13"/>
    <p:sldId id="26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Ã©sultat de recherche d'images pour &quot;Ã©cole des chartes&quot;">
            <a:extLst>
              <a:ext uri="{FF2B5EF4-FFF2-40B4-BE49-F238E27FC236}">
                <a16:creationId xmlns:a16="http://schemas.microsoft.com/office/drawing/2014/main" id="{DDBBA4E0-10C3-492E-AE90-5EA8B319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" b="126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ADAFEC-E5E5-477E-8F24-DB02A1B6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1400" b="1" u="sng" dirty="0">
                <a:solidFill>
                  <a:srgbClr val="FFFFFF"/>
                </a:solidFill>
              </a:rPr>
              <a:t/>
            </a:r>
            <a:br>
              <a:rPr lang="fr-FR" sz="1400" b="1" u="sng" dirty="0">
                <a:solidFill>
                  <a:srgbClr val="FFFFFF"/>
                </a:solidFill>
              </a:rPr>
            </a:br>
            <a:r>
              <a:rPr lang="fr-FR" sz="1400" b="1" u="sng" dirty="0">
                <a:solidFill>
                  <a:srgbClr val="FFFFFF"/>
                </a:solidFill>
              </a:rPr>
              <a:t/>
            </a:r>
            <a:br>
              <a:rPr lang="fr-FR" sz="1400" b="1" u="sng" dirty="0">
                <a:solidFill>
                  <a:srgbClr val="FFFFFF"/>
                </a:solidFill>
              </a:rPr>
            </a:br>
            <a:r>
              <a:rPr lang="fr-FR" sz="1400" b="1" u="sng" dirty="0">
                <a:solidFill>
                  <a:srgbClr val="FFFFFF"/>
                </a:solidFill>
              </a:rPr>
              <a:t/>
            </a:r>
            <a:br>
              <a:rPr lang="fr-FR" sz="1400" b="1" u="sng" dirty="0">
                <a:solidFill>
                  <a:srgbClr val="FFFFFF"/>
                </a:solidFill>
              </a:rPr>
            </a:br>
            <a:r>
              <a:rPr lang="fr-FR" sz="1400" b="1" u="sng" dirty="0">
                <a:solidFill>
                  <a:srgbClr val="FFFFFF"/>
                </a:solidFill>
              </a:rPr>
              <a:t/>
            </a:r>
            <a:br>
              <a:rPr lang="fr-FR" sz="1400" b="1" u="sng" dirty="0">
                <a:solidFill>
                  <a:srgbClr val="FFFFFF"/>
                </a:solidFill>
              </a:rPr>
            </a:br>
            <a:r>
              <a:rPr lang="fr-FR" sz="1400" b="1" u="sng" dirty="0">
                <a:solidFill>
                  <a:srgbClr val="FFFFFF"/>
                </a:solidFill>
              </a:rPr>
              <a:t/>
            </a:r>
            <a:br>
              <a:rPr lang="fr-FR" sz="1400" b="1" u="sng" dirty="0">
                <a:solidFill>
                  <a:srgbClr val="FFFFFF"/>
                </a:solidFill>
              </a:rPr>
            </a:br>
            <a:r>
              <a:rPr lang="fr-FR" sz="5000" b="1" u="sng" dirty="0">
                <a:solidFill>
                  <a:srgbClr val="FFFFFF"/>
                </a:solidFill>
              </a:rPr>
              <a:t/>
            </a:r>
            <a:br>
              <a:rPr lang="fr-FR" sz="5000" b="1" u="sng" dirty="0">
                <a:solidFill>
                  <a:srgbClr val="FFFFFF"/>
                </a:solidFill>
              </a:rPr>
            </a:br>
            <a:r>
              <a:rPr lang="fr-FR" sz="5000" b="1" u="sng" dirty="0">
                <a:solidFill>
                  <a:srgbClr val="FFFFFF"/>
                </a:solidFill>
              </a:rPr>
              <a:t>Débuts de l’historiographie moderne </a:t>
            </a:r>
            <a:r>
              <a:rPr lang="cs-CZ" sz="1400" dirty="0">
                <a:solidFill>
                  <a:srgbClr val="FFFFFF"/>
                </a:solidFill>
              </a:rPr>
              <a:t/>
            </a:r>
            <a:br>
              <a:rPr lang="cs-CZ" sz="1400" dirty="0">
                <a:solidFill>
                  <a:srgbClr val="FFFFFF"/>
                </a:solidFill>
              </a:rPr>
            </a:br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ABE274-6432-46C6-8F6A-F8D2DB10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FFFFFF"/>
                </a:solidFill>
              </a:rPr>
              <a:t>Impulsion romantique, approfondissement scientifique</a:t>
            </a:r>
            <a:endParaRPr lang="cs-CZ" sz="3000" dirty="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0">
            <a:extLst>
              <a:ext uri="{FF2B5EF4-FFF2-40B4-BE49-F238E27FC236}">
                <a16:creationId xmlns:a16="http://schemas.microsoft.com/office/drawing/2014/main" id="{B8CC2EF2-10A6-4461-BA41-3697D04FD1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EF0C637C-DE70-432E-88A0-528B247D3E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2" name="Picture 74">
            <a:extLst>
              <a:ext uri="{FF2B5EF4-FFF2-40B4-BE49-F238E27FC236}">
                <a16:creationId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94CF4F-53D8-4D6C-89B9-92C5FEB1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/>
              <a:t>École narrative/pittoresque</a:t>
            </a:r>
            <a:endParaRPr lang="en-US" sz="2400"/>
          </a:p>
        </p:txBody>
      </p:sp>
      <p:cxnSp>
        <p:nvCxnSpPr>
          <p:cNvPr id="4103" name="Straight Connector 76">
            <a:extLst>
              <a:ext uri="{FF2B5EF4-FFF2-40B4-BE49-F238E27FC236}">
                <a16:creationId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057949E-F2A7-48D1-B14F-1A17686B1EE8}"/>
              </a:ext>
            </a:extLst>
          </p:cNvPr>
          <p:cNvSpPr txBox="1"/>
          <p:nvPr/>
        </p:nvSpPr>
        <p:spPr>
          <a:xfrm>
            <a:off x="824614" y="2400639"/>
            <a:ext cx="4362449" cy="3382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Influence du roman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historique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Raconter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c’est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expliquer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Prosper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Barante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Histoire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ducs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Bourgogne de la Maison de Valois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1824-1826)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Adolphe Thiers (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L’Histoire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Révolution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française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1823-1827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François-Auguste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Mignet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Histoire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Révolution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française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1824)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RÃ©sultat de recherche d'images pour &quot;barante ducs de bourgogne&quot;">
            <a:extLst>
              <a:ext uri="{FF2B5EF4-FFF2-40B4-BE49-F238E27FC236}">
                <a16:creationId xmlns:a16="http://schemas.microsoft.com/office/drawing/2014/main" id="{E841DAF5-5FB5-4736-9630-4C83520B4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3598" r="12112" b="5431"/>
          <a:stretch/>
        </p:blipFill>
        <p:spPr bwMode="auto">
          <a:xfrm>
            <a:off x="5418668" y="1377949"/>
            <a:ext cx="5469466" cy="4102099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20228-2446-4AC0-9D1E-3C7593FD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Augustin Thierry (1795-1856)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9F51CD-D3B6-4032-AFC0-44500D5DC6CB}"/>
              </a:ext>
            </a:extLst>
          </p:cNvPr>
          <p:cNvSpPr txBox="1"/>
          <p:nvPr/>
        </p:nvSpPr>
        <p:spPr>
          <a:xfrm>
            <a:off x="1295402" y="2667000"/>
            <a:ext cx="7227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</a:t>
            </a:r>
            <a:r>
              <a:rPr lang="fr-FR" i="1" dirty="0"/>
              <a:t>Augustin Thierry a l’ambition de concilier drame et exactitude, narration et problème, érudition et épopée, pour « faire l’art en même temps que la science. » </a:t>
            </a:r>
            <a:r>
              <a:rPr lang="fr-FR" dirty="0"/>
              <a:t>(Ivan </a:t>
            </a:r>
            <a:r>
              <a:rPr lang="fr-FR" dirty="0" err="1"/>
              <a:t>Jablonka</a:t>
            </a:r>
            <a:r>
              <a:rPr lang="fr-FR" dirty="0"/>
              <a:t>, </a:t>
            </a:r>
            <a:r>
              <a:rPr lang="fr-FR" i="1" dirty="0"/>
              <a:t>L’Histoire est une littérature contemporaine</a:t>
            </a:r>
            <a:r>
              <a:rPr lang="fr-FR" dirty="0"/>
              <a:t>)</a:t>
            </a:r>
          </a:p>
          <a:p>
            <a:endParaRPr lang="fr-FR" i="1" dirty="0"/>
          </a:p>
          <a:p>
            <a:r>
              <a:rPr lang="fr-FR" i="1" dirty="0"/>
              <a:t>« On ne saurait trop déplorer l'excès du travail qui a privé M. Thierry de la vue. Espérons qu'il dictera longtemps à ses amis, pour ses admirateurs (au nombre desquels je demande la première place), les pages de nos annales : l'histoire aura son Homère comme la poésie.</a:t>
            </a:r>
          </a:p>
          <a:p>
            <a:r>
              <a:rPr lang="fr-FR" dirty="0"/>
              <a:t>(</a:t>
            </a:r>
            <a:r>
              <a:rPr lang="fr-FR" dirty="0" err="1"/>
              <a:t>Chateuabriand</a:t>
            </a:r>
            <a:r>
              <a:rPr lang="fr-FR" dirty="0"/>
              <a:t>, </a:t>
            </a:r>
            <a:r>
              <a:rPr lang="fr-FR" i="1" dirty="0"/>
              <a:t>Etudes historiques</a:t>
            </a:r>
            <a:r>
              <a:rPr lang="fr-FR" dirty="0"/>
              <a:t>)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i="1" dirty="0"/>
              <a:t>Histoire de la conquête de l’Angleterre par les Normands </a:t>
            </a:r>
            <a:r>
              <a:rPr lang="fr-FR" dirty="0"/>
              <a:t>(1825)</a:t>
            </a:r>
            <a:endParaRPr lang="fr-F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Récits des temps mérovingiens </a:t>
            </a:r>
            <a:r>
              <a:rPr lang="fr-FR" dirty="0"/>
              <a:t>(1833-1840)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Essai sur l'histoire de la formation et des progrès du Tiers Etat </a:t>
            </a:r>
            <a:r>
              <a:rPr lang="fr-FR" dirty="0"/>
              <a:t>(1850)</a:t>
            </a:r>
            <a:endParaRPr lang="fr-FR" i="1" dirty="0"/>
          </a:p>
        </p:txBody>
      </p:sp>
      <p:pic>
        <p:nvPicPr>
          <p:cNvPr id="6146" name="Picture 2" descr="RÃ©sultat de recherche d'images pour &quot;augustin thierry&quot;">
            <a:extLst>
              <a:ext uri="{FF2B5EF4-FFF2-40B4-BE49-F238E27FC236}">
                <a16:creationId xmlns:a16="http://schemas.microsoft.com/office/drawing/2014/main" id="{FC1AA185-6CBE-47CA-939D-4390F00A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33" y="2506462"/>
            <a:ext cx="2476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F0A9F-0ADE-4929-8B96-4F4DDE22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École philosophique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95F29E-7142-41A8-82B2-9BC24EDD9403}"/>
              </a:ext>
            </a:extLst>
          </p:cNvPr>
          <p:cNvSpPr txBox="1"/>
          <p:nvPr/>
        </p:nvSpPr>
        <p:spPr>
          <a:xfrm>
            <a:off x="1181100" y="2790825"/>
            <a:ext cx="63341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Importance de la philosophie de l’histoire (déterminisme de Victor Cousin)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Influence étranger: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Giambattista Vico (1688-1744, </a:t>
            </a:r>
            <a:r>
              <a:rPr lang="fr-FR" sz="2200" i="1" dirty="0" err="1"/>
              <a:t>Principi</a:t>
            </a:r>
            <a:r>
              <a:rPr lang="fr-FR" sz="2200" i="1" dirty="0"/>
              <a:t> di </a:t>
            </a:r>
            <a:r>
              <a:rPr lang="fr-FR" sz="2200" i="1" dirty="0" err="1"/>
              <a:t>scienza</a:t>
            </a:r>
            <a:r>
              <a:rPr lang="fr-FR" sz="2200" i="1" dirty="0"/>
              <a:t> </a:t>
            </a:r>
            <a:r>
              <a:rPr lang="fr-FR" sz="2200" i="1" dirty="0" err="1"/>
              <a:t>nuova</a:t>
            </a:r>
            <a:r>
              <a:rPr lang="fr-FR" sz="2200" i="1" dirty="0"/>
              <a:t>)</a:t>
            </a:r>
            <a:endParaRPr lang="fr-FR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Johann Gottfried von Herder (1744-1803, </a:t>
            </a:r>
            <a:r>
              <a:rPr lang="fr-FR" sz="2200" i="1" dirty="0"/>
              <a:t>Idées sur la philosophie de l’histoire et de l’humanité</a:t>
            </a:r>
            <a:r>
              <a:rPr lang="fr-FR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Représentant majeur – François Guizot (</a:t>
            </a:r>
            <a:r>
              <a:rPr lang="fr-FR" sz="2200" i="1" dirty="0"/>
              <a:t>Histoire générale de la civilisation en Europe</a:t>
            </a:r>
            <a:r>
              <a:rPr lang="fr-FR" sz="2200" dirty="0"/>
              <a:t>, 1828)</a:t>
            </a:r>
          </a:p>
        </p:txBody>
      </p:sp>
      <p:pic>
        <p:nvPicPr>
          <p:cNvPr id="5122" name="Picture 2" descr="RÃ©sultat de recherche d'images pour &quot;victor cousin&quot;">
            <a:extLst>
              <a:ext uri="{FF2B5EF4-FFF2-40B4-BE49-F238E27FC236}">
                <a16:creationId xmlns:a16="http://schemas.microsoft.com/office/drawing/2014/main" id="{B07276BF-226A-4C53-AC5C-F8032FBF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609850"/>
            <a:ext cx="2324100" cy="30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8CC6B3C-01F7-4C66-8942-CCE0B531FFF7}"/>
              </a:ext>
            </a:extLst>
          </p:cNvPr>
          <p:cNvSpPr txBox="1"/>
          <p:nvPr/>
        </p:nvSpPr>
        <p:spPr>
          <a:xfrm>
            <a:off x="8791575" y="5856819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Victor Cousin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2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C1B4C-5015-4713-A979-893982DA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Alexis de Tocqueville (1805-1859)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463F54-E820-4B96-BC28-47A66C01E984}"/>
              </a:ext>
            </a:extLst>
          </p:cNvPr>
          <p:cNvSpPr txBox="1"/>
          <p:nvPr/>
        </p:nvSpPr>
        <p:spPr>
          <a:xfrm>
            <a:off x="1143000" y="3252669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L’histoire analytique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i="1" dirty="0"/>
              <a:t>De la démocratie en Amérique </a:t>
            </a:r>
            <a:r>
              <a:rPr lang="fr-FR" sz="2200" dirty="0"/>
              <a:t>(1835)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i="1" dirty="0"/>
              <a:t>L’Ancien régime et la Révolution </a:t>
            </a:r>
            <a:r>
              <a:rPr lang="fr-FR" sz="2200" dirty="0"/>
              <a:t>(1856)</a:t>
            </a:r>
            <a:endParaRPr lang="cs-CZ" sz="2200" i="1" dirty="0"/>
          </a:p>
        </p:txBody>
      </p:sp>
      <p:pic>
        <p:nvPicPr>
          <p:cNvPr id="7170" name="Picture 2" descr="RÃ©sultat de recherche d'images pour &quot;alexis de tocqueville&quot;">
            <a:extLst>
              <a:ext uri="{FF2B5EF4-FFF2-40B4-BE49-F238E27FC236}">
                <a16:creationId xmlns:a16="http://schemas.microsoft.com/office/drawing/2014/main" id="{AE6A9B33-5A62-4DFC-8EB3-9F0D71B9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43" y="2562820"/>
            <a:ext cx="2681057" cy="35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36F5F-3724-4831-830B-28BC3DD1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148" y="86672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Conclusion: l’histoire en route vers l’émancipation</a:t>
            </a:r>
            <a:endParaRPr lang="cs-CZ" dirty="0"/>
          </a:p>
        </p:txBody>
      </p:sp>
      <p:pic>
        <p:nvPicPr>
          <p:cNvPr id="1026" name="Picture 2" descr="RÃ©sultat de recherche d'images pour &quot;frantisek palacky&quot;">
            <a:extLst>
              <a:ext uri="{FF2B5EF4-FFF2-40B4-BE49-F238E27FC236}">
                <a16:creationId xmlns:a16="http://schemas.microsoft.com/office/drawing/2014/main" id="{6E9B34D9-A62B-429D-97FB-899A9A8A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18" y="2472430"/>
            <a:ext cx="2071193" cy="267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4C49240-8229-4CE5-9C0A-B352CEE385C5}"/>
              </a:ext>
            </a:extLst>
          </p:cNvPr>
          <p:cNvSpPr txBox="1"/>
          <p:nvPr/>
        </p:nvSpPr>
        <p:spPr>
          <a:xfrm>
            <a:off x="1811046" y="5450888"/>
            <a:ext cx="511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František Palacký</a:t>
            </a:r>
            <a:r>
              <a:rPr lang="fr-FR" dirty="0"/>
              <a:t>: historien tchèque, lecteur de Guizot et de Thierry</a:t>
            </a:r>
            <a:endParaRPr lang="cs-CZ" dirty="0"/>
          </a:p>
        </p:txBody>
      </p:sp>
      <p:pic>
        <p:nvPicPr>
          <p:cNvPr id="1028" name="Picture 4" descr="Une leÃ§on de Michelet au CollÃ¨ge de France (Parmi les auditeurs : Edgar Quinet, Villemin, Guizot, Co [...] -  - medchanteclx1926x16x0112">
            <a:extLst>
              <a:ext uri="{FF2B5EF4-FFF2-40B4-BE49-F238E27FC236}">
                <a16:creationId xmlns:a16="http://schemas.microsoft.com/office/drawing/2014/main" id="{1D67AEC2-1E86-402A-B6B5-937E45724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6603" r="8447" b="5889"/>
          <a:stretch/>
        </p:blipFill>
        <p:spPr bwMode="auto">
          <a:xfrm>
            <a:off x="8531173" y="540428"/>
            <a:ext cx="3196230" cy="57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3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F0582-94EB-441D-811E-D991241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821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Introduction : la naissance de l’historiographie moderne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F8C92B9-8462-4DCD-9CA3-643DDB0EFBC0}"/>
              </a:ext>
            </a:extLst>
          </p:cNvPr>
          <p:cNvSpPr/>
          <p:nvPr/>
        </p:nvSpPr>
        <p:spPr>
          <a:xfrm>
            <a:off x="895350" y="2896285"/>
            <a:ext cx="6838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/>
              <a:t>« </a:t>
            </a:r>
            <a:r>
              <a:rPr lang="fr-FR" sz="2200" i="1" dirty="0"/>
              <a:t>L’historiographie se situe dans un espace spécifique de la frontière entre la fiction et la vérité.</a:t>
            </a:r>
            <a:r>
              <a:rPr lang="fr-FR" sz="2200" dirty="0"/>
              <a:t> » Jan Rand</a:t>
            </a:r>
            <a:r>
              <a:rPr lang="cs-CZ" sz="2200" dirty="0" err="1"/>
              <a:t>ák</a:t>
            </a:r>
            <a:r>
              <a:rPr lang="cs-CZ" sz="2200" dirty="0"/>
              <a:t>, </a:t>
            </a:r>
            <a:r>
              <a:rPr lang="fr-FR" sz="2200" dirty="0"/>
              <a:t>« </a:t>
            </a:r>
            <a:r>
              <a:rPr lang="fr-FR" sz="2200" dirty="0" err="1"/>
              <a:t>Historiografie</a:t>
            </a:r>
            <a:r>
              <a:rPr lang="fr-FR" sz="2200" dirty="0"/>
              <a:t> </a:t>
            </a:r>
            <a:r>
              <a:rPr lang="fr-FR" sz="2200" dirty="0" err="1"/>
              <a:t>jako</a:t>
            </a:r>
            <a:r>
              <a:rPr lang="fr-FR" sz="2200" dirty="0"/>
              <a:t> </a:t>
            </a:r>
            <a:r>
              <a:rPr lang="fr-FR" sz="2200" dirty="0" err="1"/>
              <a:t>umění</a:t>
            </a:r>
            <a:r>
              <a:rPr lang="fr-FR" sz="2200" dirty="0"/>
              <a:t>? » </a:t>
            </a:r>
            <a:r>
              <a:rPr lang="fr-FR" sz="2200" i="1" dirty="0"/>
              <a:t>In </a:t>
            </a:r>
            <a:r>
              <a:rPr lang="fr-FR" sz="2200" dirty="0"/>
              <a:t>: BLÁHOVÁ, K. – SLÁDEK, O. (</a:t>
            </a:r>
            <a:r>
              <a:rPr lang="fr-FR" sz="2200" dirty="0" err="1"/>
              <a:t>eds</a:t>
            </a:r>
            <a:r>
              <a:rPr lang="fr-FR" sz="2200" dirty="0"/>
              <a:t>.) : </a:t>
            </a:r>
            <a:r>
              <a:rPr lang="fr-FR" sz="2200" i="1" dirty="0"/>
              <a:t>O </a:t>
            </a:r>
            <a:r>
              <a:rPr lang="fr-FR" sz="2200" i="1" dirty="0" err="1"/>
              <a:t>psaní</a:t>
            </a:r>
            <a:r>
              <a:rPr lang="fr-FR" sz="2200" i="1" dirty="0"/>
              <a:t> </a:t>
            </a:r>
            <a:r>
              <a:rPr lang="fr-FR" sz="2200" i="1" dirty="0" err="1"/>
              <a:t>ději</a:t>
            </a:r>
            <a:r>
              <a:rPr lang="cs-CZ" sz="2200" i="1" dirty="0"/>
              <a:t>n. Teoretické a metodologické problémy historiografie. </a:t>
            </a:r>
            <a:r>
              <a:rPr lang="cs-CZ" sz="2200" dirty="0"/>
              <a:t>Praha, Academia, 2007, p. 121.</a:t>
            </a:r>
            <a:endParaRPr lang="fr-FR" sz="2200" dirty="0"/>
          </a:p>
          <a:p>
            <a:pPr algn="just"/>
            <a:endParaRPr lang="fr-FR" sz="2200" dirty="0"/>
          </a:p>
          <a:p>
            <a:pPr algn="just"/>
            <a:r>
              <a:rPr lang="fr-FR" sz="2200" dirty="0"/>
              <a:t>« </a:t>
            </a:r>
            <a:r>
              <a:rPr lang="fr-FR" sz="2200" i="1" dirty="0"/>
              <a:t>Il est donc clair</a:t>
            </a:r>
            <a:r>
              <a:rPr lang="fr-FR" sz="2200" dirty="0"/>
              <a:t> </a:t>
            </a:r>
            <a:r>
              <a:rPr lang="fr-FR" sz="2200" i="1" dirty="0"/>
              <a:t>que l’œuvre historique n’est pas une œuvre d’art comme les autres, que le discours historique a sa spécificité.</a:t>
            </a:r>
            <a:r>
              <a:rPr lang="fr-FR" sz="2200" dirty="0"/>
              <a:t> » Jacques le Goff, </a:t>
            </a:r>
            <a:r>
              <a:rPr lang="fr-FR" sz="2200" i="1" dirty="0"/>
              <a:t>L’Histoire et la Mémoire</a:t>
            </a:r>
            <a:endParaRPr lang="cs-CZ" sz="2200" dirty="0"/>
          </a:p>
        </p:txBody>
      </p:sp>
      <p:pic>
        <p:nvPicPr>
          <p:cNvPr id="2052" name="Picture 4" descr="Image associÃ©e">
            <a:extLst>
              <a:ext uri="{FF2B5EF4-FFF2-40B4-BE49-F238E27FC236}">
                <a16:creationId xmlns:a16="http://schemas.microsoft.com/office/drawing/2014/main" id="{8AD05880-20E2-4FB1-A516-C4F6EE51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14" y="2444682"/>
            <a:ext cx="3485226" cy="34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24F19-C8D7-4AB0-B5F1-C11EEC80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</a:t>
            </a:r>
            <a:r>
              <a:rPr lang="fr-FR" b="1" dirty="0" err="1"/>
              <a:t>aissance</a:t>
            </a:r>
            <a:r>
              <a:rPr lang="fr-FR" b="1" dirty="0"/>
              <a:t> de l’histoire </a:t>
            </a:r>
            <a:r>
              <a:rPr lang="cs-CZ" b="1" dirty="0" err="1"/>
              <a:t>moderne</a:t>
            </a:r>
            <a:r>
              <a:rPr lang="fr-FR" b="1" dirty="0"/>
              <a:t>: le moment romantique</a:t>
            </a:r>
            <a:endParaRPr lang="cs-CZ" dirty="0"/>
          </a:p>
        </p:txBody>
      </p:sp>
      <p:pic>
        <p:nvPicPr>
          <p:cNvPr id="3" name="Picture 2" descr="RÃ©sultat de recherche d'images pour &quot;monumenta germaniae historica&quot;">
            <a:extLst>
              <a:ext uri="{FF2B5EF4-FFF2-40B4-BE49-F238E27FC236}">
                <a16:creationId xmlns:a16="http://schemas.microsoft.com/office/drawing/2014/main" id="{B3C1B164-A84E-46FA-ACA0-42970F3B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66" y="2484181"/>
            <a:ext cx="3284520" cy="31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8E12680-DA7C-4682-AA1D-965B9D6B1318}"/>
              </a:ext>
            </a:extLst>
          </p:cNvPr>
          <p:cNvSpPr/>
          <p:nvPr/>
        </p:nvSpPr>
        <p:spPr>
          <a:xfrm>
            <a:off x="1295402" y="2377649"/>
            <a:ext cx="6614602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ea typeface="Calibri" panose="020F0502020204030204" pitchFamily="34" charset="0"/>
              </a:rPr>
              <a:t>Conditions </a:t>
            </a:r>
            <a:r>
              <a:rPr lang="cs-CZ" sz="2200" b="1" dirty="0" err="1" smtClean="0">
                <a:ea typeface="Calibri" panose="020F0502020204030204" pitchFamily="34" charset="0"/>
              </a:rPr>
              <a:t>du</a:t>
            </a:r>
            <a:r>
              <a:rPr lang="cs-CZ" sz="2200" b="1" dirty="0" smtClean="0">
                <a:ea typeface="Calibri" panose="020F0502020204030204" pitchFamily="34" charset="0"/>
              </a:rPr>
              <a:t> </a:t>
            </a:r>
            <a:r>
              <a:rPr lang="fr-FR" sz="2200" b="1" dirty="0" smtClean="0">
                <a:ea typeface="Calibri" panose="020F0502020204030204" pitchFamily="34" charset="0"/>
              </a:rPr>
              <a:t>développement </a:t>
            </a:r>
            <a:r>
              <a:rPr lang="fr-FR" sz="2200" b="1" dirty="0">
                <a:ea typeface="Calibri" panose="020F0502020204030204" pitchFamily="34" charset="0"/>
              </a:rPr>
              <a:t>de la science historique: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Sentiment de l’histoire vécue (la Révolution, l’Empire)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Naissance du nationalisme moderne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Intérêt croissant pour le passé (l’historisme)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Progrès </a:t>
            </a:r>
            <a:r>
              <a:rPr lang="fr-FR" sz="2200" dirty="0" smtClean="0">
                <a:ea typeface="Calibri" panose="020F0502020204030204" pitchFamily="34" charset="0"/>
              </a:rPr>
              <a:t>scienti</a:t>
            </a:r>
            <a:r>
              <a:rPr lang="cs-CZ" sz="2200" dirty="0" err="1" smtClean="0">
                <a:ea typeface="Calibri" panose="020F0502020204030204" pitchFamily="34" charset="0"/>
              </a:rPr>
              <a:t>fi</a:t>
            </a:r>
            <a:r>
              <a:rPr lang="fr-FR" sz="2200" dirty="0" smtClean="0">
                <a:ea typeface="Calibri" panose="020F0502020204030204" pitchFamily="34" charset="0"/>
              </a:rPr>
              <a:t>que</a:t>
            </a:r>
            <a:endParaRPr lang="fr-FR" sz="22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FR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La Patrie, c’est un sentiment. C’est une tendresse. (…)La Nation, c’est bien autre chose. C’est une conception juridico-politique. </a:t>
            </a: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» (Lucien Febvre, </a:t>
            </a:r>
            <a:r>
              <a:rPr lang="fr-FR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Jules Michelet, créateur de l’histoire de France. </a:t>
            </a: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Paris, Perrin, 2014, p. 77)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7B6FDE-E167-464E-9641-A5061B0EFB86}"/>
              </a:ext>
            </a:extLst>
          </p:cNvPr>
          <p:cNvSpPr txBox="1"/>
          <p:nvPr/>
        </p:nvSpPr>
        <p:spPr>
          <a:xfrm>
            <a:off x="8544419" y="5637319"/>
            <a:ext cx="308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Emblème de </a:t>
            </a:r>
            <a:r>
              <a:rPr lang="fr-FR" i="1" dirty="0"/>
              <a:t>Monumenta Germanie </a:t>
            </a:r>
            <a:r>
              <a:rPr lang="fr-FR" i="1" dirty="0" err="1"/>
              <a:t>Historica</a:t>
            </a:r>
            <a:r>
              <a:rPr lang="fr-FR" i="1" dirty="0"/>
              <a:t> </a:t>
            </a:r>
            <a:r>
              <a:rPr lang="fr-FR" dirty="0"/>
              <a:t>(1819)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5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99178-E78F-4A96-B33D-CAEA651B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Impulsion littéraire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695E6-62D6-4B54-991A-30ADD353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2556931"/>
            <a:ext cx="9601196" cy="3488761"/>
          </a:xfrm>
        </p:spPr>
        <p:txBody>
          <a:bodyPr>
            <a:normAutofit/>
          </a:bodyPr>
          <a:lstStyle/>
          <a:p>
            <a:pPr algn="just"/>
            <a:r>
              <a:rPr lang="fr-FR" sz="2200" dirty="0"/>
              <a:t>François René Chateaubriand: </a:t>
            </a:r>
            <a:r>
              <a:rPr lang="fr-FR" sz="2200" i="1" dirty="0"/>
              <a:t>Les Martyrs </a:t>
            </a:r>
            <a:r>
              <a:rPr lang="fr-FR" sz="2200" dirty="0"/>
              <a:t>(1809)</a:t>
            </a:r>
          </a:p>
          <a:p>
            <a:pPr algn="just"/>
            <a:r>
              <a:rPr lang="fr-FR" sz="2200" dirty="0"/>
              <a:t>Sir Walter Scott et son œuvre </a:t>
            </a:r>
          </a:p>
          <a:p>
            <a:pPr marL="0" indent="0" algn="just">
              <a:buNone/>
            </a:pPr>
            <a:r>
              <a:rPr lang="fr-FR" sz="2200" i="1" dirty="0"/>
              <a:t>« La révolution méthodologique provoquée par le roman s’effectue dans quatre directions : les objets, c’est-à-dire les thèmes que l’historien choisit ; les problèmes, les questions que l’historien pose ; le champ d’investigation, soit le cadre d’intelligibilité qui est proposé ; la démonstration, avec les arguments mis en œuvre.</a:t>
            </a:r>
            <a:r>
              <a:rPr lang="fr-FR" sz="2200" dirty="0"/>
              <a:t> » (Ivan </a:t>
            </a:r>
            <a:r>
              <a:rPr lang="fr-FR" sz="2200" dirty="0" err="1"/>
              <a:t>Jablonka</a:t>
            </a:r>
            <a:r>
              <a:rPr lang="fr-FR" sz="2200" dirty="0"/>
              <a:t>, </a:t>
            </a:r>
            <a:r>
              <a:rPr lang="fr-FR" sz="2200" i="1" dirty="0"/>
              <a:t>L’Histoire est une littérature contemporaine. </a:t>
            </a:r>
            <a:r>
              <a:rPr lang="fr-FR" sz="2200" dirty="0"/>
              <a:t>Paris, éditions du Seuil, 2014, p. 56)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283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D257E84-0D19-4E35-88E5-FEB6DA8D5F3D}"/>
              </a:ext>
            </a:extLst>
          </p:cNvPr>
          <p:cNvSpPr/>
          <p:nvPr/>
        </p:nvSpPr>
        <p:spPr>
          <a:xfrm>
            <a:off x="1086035" y="474345"/>
            <a:ext cx="80313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François-René de Chateaubriand - Le bardit des Francs (Les Martyrs, livre VI)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Pharamond! Pharamond! Nous avons combattu avec l'épée,</a:t>
            </a:r>
          </a:p>
          <a:p>
            <a:r>
              <a:rPr lang="fr-FR" dirty="0"/>
              <a:t>nous avons lancé la francisque à deux tranchants.</a:t>
            </a:r>
          </a:p>
          <a:p>
            <a:r>
              <a:rPr lang="fr-FR" dirty="0"/>
              <a:t>La sueur tombait du front des guerriers,</a:t>
            </a:r>
          </a:p>
          <a:p>
            <a:r>
              <a:rPr lang="fr-FR" dirty="0"/>
              <a:t>et ruisselait le long de leurs bras.</a:t>
            </a:r>
          </a:p>
          <a:p>
            <a:endParaRPr lang="fr-FR" dirty="0"/>
          </a:p>
          <a:p>
            <a:r>
              <a:rPr lang="fr-FR" dirty="0"/>
              <a:t>Les aigles et les oiseaux aux pieds jaunes poussaient des cris de joie, </a:t>
            </a:r>
          </a:p>
          <a:p>
            <a:r>
              <a:rPr lang="fr-FR" dirty="0"/>
              <a:t>le corbeau nageait dans le sang des morts,</a:t>
            </a:r>
          </a:p>
          <a:p>
            <a:r>
              <a:rPr lang="fr-FR" dirty="0"/>
              <a:t>tout l'océan n'était qu'une plaie,</a:t>
            </a:r>
          </a:p>
          <a:p>
            <a:r>
              <a:rPr lang="fr-FR" dirty="0"/>
              <a:t>tes vierges ont pleuré longtemps.</a:t>
            </a:r>
          </a:p>
          <a:p>
            <a:endParaRPr lang="fr-FR" dirty="0"/>
          </a:p>
          <a:p>
            <a:r>
              <a:rPr lang="fr-FR" dirty="0"/>
              <a:t>Pharamond! Pharamond! Nous avons combattu avec </a:t>
            </a:r>
            <a:r>
              <a:rPr lang="fr-FR" dirty="0" smtClean="0"/>
              <a:t>l</a:t>
            </a:r>
            <a:r>
              <a:rPr lang="cs-CZ" smtClean="0"/>
              <a:t>‘</a:t>
            </a:r>
            <a:r>
              <a:rPr lang="fr-FR" smtClean="0"/>
              <a:t>épée</a:t>
            </a:r>
            <a:r>
              <a:rPr lang="fr-FR" dirty="0"/>
              <a:t>,</a:t>
            </a:r>
          </a:p>
          <a:p>
            <a:r>
              <a:rPr lang="fr-FR" dirty="0"/>
              <a:t>nos pères sont morts dans les batailles,</a:t>
            </a:r>
          </a:p>
          <a:p>
            <a:r>
              <a:rPr lang="fr-FR" dirty="0"/>
              <a:t>tous les vautours en ont gémi,</a:t>
            </a:r>
          </a:p>
          <a:p>
            <a:r>
              <a:rPr lang="fr-FR" dirty="0"/>
              <a:t>nos pères les rassasiaient de carnage.</a:t>
            </a:r>
          </a:p>
          <a:p>
            <a:endParaRPr lang="fr-FR" dirty="0"/>
          </a:p>
          <a:p>
            <a:r>
              <a:rPr lang="fr-FR" dirty="0"/>
              <a:t>Choisissons des épouses dont le lait soit du sang,</a:t>
            </a:r>
          </a:p>
          <a:p>
            <a:r>
              <a:rPr lang="fr-FR" dirty="0"/>
              <a:t>et qui remplissent de valeur le cœur de nos fils.</a:t>
            </a:r>
          </a:p>
          <a:p>
            <a:r>
              <a:rPr lang="fr-FR" dirty="0"/>
              <a:t>Pharamond! Le bardit est achevé les heures de la vie s'écoulent,</a:t>
            </a:r>
          </a:p>
          <a:p>
            <a:r>
              <a:rPr lang="fr-FR" dirty="0"/>
              <a:t>nous sourirons quand il faudra mourir.</a:t>
            </a:r>
            <a:endParaRPr lang="cs-CZ" dirty="0"/>
          </a:p>
        </p:txBody>
      </p:sp>
      <p:pic>
        <p:nvPicPr>
          <p:cNvPr id="1026" name="Picture 2" descr="https://3.bp.blogspot.com/-u0ED24cU7AY/T9n3afuiovI/AAAAAAAACAk/uBlD_VKQPJs/s1600/pharamond.jpg">
            <a:extLst>
              <a:ext uri="{FF2B5EF4-FFF2-40B4-BE49-F238E27FC236}">
                <a16:creationId xmlns:a16="http://schemas.microsoft.com/office/drawing/2014/main" id="{14D41F39-2E00-4AAA-9512-F2B415EE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85" y="1660123"/>
            <a:ext cx="4371860" cy="33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5C26D6E-65E6-495F-9BD9-7579CA119710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4686EE-CB7A-4166-BFAE-A0DCD96BBC21}"/>
              </a:ext>
            </a:extLst>
          </p:cNvPr>
          <p:cNvSpPr txBox="1"/>
          <p:nvPr/>
        </p:nvSpPr>
        <p:spPr>
          <a:xfrm>
            <a:off x="544497" y="6383655"/>
            <a:ext cx="1147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Les Martyrs sont un livre qui « </a:t>
            </a:r>
            <a:r>
              <a:rPr lang="fr-FR" sz="2200" i="1" dirty="0"/>
              <a:t>révèle brusquement une nouvelle manière d’écrire l’histoire</a:t>
            </a:r>
            <a:r>
              <a:rPr lang="fr-FR" sz="2200" dirty="0"/>
              <a:t> » (Ivan </a:t>
            </a:r>
            <a:r>
              <a:rPr lang="fr-FR" sz="2200" dirty="0" err="1"/>
              <a:t>Jablonka</a:t>
            </a:r>
            <a:r>
              <a:rPr lang="fr-FR" sz="2200" dirty="0"/>
              <a:t>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6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CED0C-B0C1-4896-8C47-A7AF7CE5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583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École historique française : enjeux, sources, conceptions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93D5875-346E-4CFB-BAE0-EDB74D36697D}"/>
              </a:ext>
            </a:extLst>
          </p:cNvPr>
          <p:cNvSpPr/>
          <p:nvPr/>
        </p:nvSpPr>
        <p:spPr>
          <a:xfrm>
            <a:off x="781233" y="2364694"/>
            <a:ext cx="8273989" cy="506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Prédécesseurs de l’historiographie moderne: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XVIIe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si</a:t>
            </a:r>
            <a:r>
              <a:rPr lang="fr-F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ècle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: Jean Mabillon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XVIIIe siècle: Montesquieu (</a:t>
            </a:r>
            <a:r>
              <a:rPr lang="fr-F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 l’esprit des lois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),Voltaire (</a:t>
            </a:r>
            <a:r>
              <a:rPr lang="fr-F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Siècle de Louis XIV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L’historiographie libérale »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Années 1820 (moment du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« débat romantique »)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Défense de la Charte et des libertés constitutionnelles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000" dirty="0"/>
              <a:t>« </a:t>
            </a:r>
            <a:r>
              <a:rPr lang="fr-FR" sz="2000" i="1" dirty="0"/>
              <a:t>Cette noble </a:t>
            </a:r>
            <a:r>
              <a:rPr lang="fr-FR" sz="2000" i="1" dirty="0" err="1"/>
              <a:t>pléïade</a:t>
            </a:r>
            <a:r>
              <a:rPr lang="fr-FR" sz="2000" i="1" dirty="0"/>
              <a:t> historique qui, de 1820 à 1830, jette un si grand éclat, MM. de Barante, Guizot, </a:t>
            </a:r>
            <a:r>
              <a:rPr lang="fr-FR" sz="2000" i="1" dirty="0" err="1"/>
              <a:t>Miguet</a:t>
            </a:r>
            <a:r>
              <a:rPr lang="fr-FR" sz="2000" i="1" dirty="0"/>
              <a:t>, Thiers, Augustin Thierry, envisagea l’histoire par des points de vue spéciaux et divers.</a:t>
            </a:r>
            <a:r>
              <a:rPr lang="fr-FR" sz="2000" dirty="0"/>
              <a:t>  » (Jules Michelet, </a:t>
            </a:r>
            <a:r>
              <a:rPr lang="fr-FR" sz="2000" i="1" dirty="0"/>
              <a:t>Préface à l’Histoire de France</a:t>
            </a:r>
            <a:r>
              <a:rPr lang="fr-FR" sz="2000" dirty="0"/>
              <a:t>, 1869)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cs-C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RÃ©sultat de recherche d'images pour &quot;la charte 1814&quot;">
            <a:extLst>
              <a:ext uri="{FF2B5EF4-FFF2-40B4-BE49-F238E27FC236}">
                <a16:creationId xmlns:a16="http://schemas.microsoft.com/office/drawing/2014/main" id="{146363CC-C435-4754-B57E-1ADAC641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3" y="2593053"/>
            <a:ext cx="2529760" cy="34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B4654-CA21-4C9E-A552-0F4B2AFF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107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Approches et courants de l’historiographie romantique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8C11BB9-BC5D-4CEE-ABAF-B9E558217518}"/>
              </a:ext>
            </a:extLst>
          </p:cNvPr>
          <p:cNvSpPr/>
          <p:nvPr/>
        </p:nvSpPr>
        <p:spPr>
          <a:xfrm>
            <a:off x="1091215" y="2604464"/>
            <a:ext cx="68336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« </a:t>
            </a:r>
            <a:r>
              <a:rPr lang="fr-FR" sz="2200" i="1" dirty="0">
                <a:ea typeface="Calibri" panose="020F0502020204030204" pitchFamily="34" charset="0"/>
              </a:rPr>
              <a:t>Cette histoire n’est point comme beaucoup d’autres une compilation faite avec des compilations</a:t>
            </a:r>
            <a:r>
              <a:rPr lang="fr-FR" sz="2200" dirty="0">
                <a:ea typeface="Calibri" panose="020F0502020204030204" pitchFamily="34" charset="0"/>
              </a:rPr>
              <a:t> » </a:t>
            </a:r>
            <a:r>
              <a:rPr lang="fr-FR" sz="2200" dirty="0"/>
              <a:t>Jean-Charles de Sismondi, </a:t>
            </a:r>
            <a:r>
              <a:rPr lang="fr-FR" sz="2200" i="1" dirty="0"/>
              <a:t>Histoire des Français</a:t>
            </a:r>
            <a:r>
              <a:rPr lang="fr-FR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Les chercheurs qui </a:t>
            </a:r>
            <a:r>
              <a:rPr lang="fr-FR" sz="2200" i="1" dirty="0"/>
              <a:t>« oseront changer de route et remonter pour devenir les historiens aux sources même de l’histoire, trouveront le public disposé à les encourager et à les suivre</a:t>
            </a:r>
            <a:r>
              <a:rPr lang="fr-FR" sz="2200" dirty="0"/>
              <a:t> ». Augustin Thierry, </a:t>
            </a:r>
            <a:r>
              <a:rPr lang="fr-FR" sz="2200" i="1" dirty="0"/>
              <a:t>Lettres sur l'histoire de France, pour servir d'introduction à l'étude de cette histoire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« </a:t>
            </a:r>
            <a:r>
              <a:rPr lang="fr-FR" sz="2200" i="1" dirty="0"/>
              <a:t>Thierry l’appelait (</a:t>
            </a:r>
            <a:r>
              <a:rPr lang="fr-FR" sz="2200" dirty="0"/>
              <a:t>=l’Histoire)</a:t>
            </a:r>
            <a:r>
              <a:rPr lang="fr-FR" sz="2200" i="1" dirty="0"/>
              <a:t> narration, et M. Guizot, analyse</a:t>
            </a:r>
            <a:r>
              <a:rPr lang="fr-FR" sz="2200" dirty="0"/>
              <a:t>. » Jules Michelet, </a:t>
            </a:r>
            <a:r>
              <a:rPr lang="fr-FR" sz="2200" i="1" dirty="0"/>
              <a:t>Le Peuple</a:t>
            </a:r>
            <a:endParaRPr lang="cs-CZ" sz="2200" dirty="0"/>
          </a:p>
        </p:txBody>
      </p:sp>
      <p:pic>
        <p:nvPicPr>
          <p:cNvPr id="3074" name="Picture 2" descr="RÃ©sultat de recherche d'images pour &quot;francois guizot&quot;">
            <a:extLst>
              <a:ext uri="{FF2B5EF4-FFF2-40B4-BE49-F238E27FC236}">
                <a16:creationId xmlns:a16="http://schemas.microsoft.com/office/drawing/2014/main" id="{093C7CCE-929E-49E3-B4E7-B3222563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38" y="2514599"/>
            <a:ext cx="2313547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BADE280-F4DE-4C2F-9B6A-3F0C8E56215F}"/>
              </a:ext>
            </a:extLst>
          </p:cNvPr>
          <p:cNvSpPr txBox="1"/>
          <p:nvPr/>
        </p:nvSpPr>
        <p:spPr>
          <a:xfrm>
            <a:off x="8806649" y="5894773"/>
            <a:ext cx="257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François Guizot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70794-D195-450B-B62A-B433DB0F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Lecture: Augustin Thierry et Alexis de Tocqueville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0F2906-8356-47FC-BCD3-2CFD26BA2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Pourquoi les auteurs du XIXe siècle traitent si souvent le Moyen Âge et la Révolution ? </a:t>
            </a:r>
          </a:p>
          <a:p>
            <a:r>
              <a:rPr lang="fr-FR" dirty="0"/>
              <a:t>Comment se distinguent les textes au niveau du style et au niveau de la représentation de l’histoire ? </a:t>
            </a:r>
          </a:p>
          <a:p>
            <a:r>
              <a:rPr lang="fr-FR" dirty="0"/>
              <a:t>Lequel </a:t>
            </a:r>
            <a:r>
              <a:rPr lang="cs-CZ" dirty="0" smtClean="0"/>
              <a:t>des </a:t>
            </a:r>
            <a:r>
              <a:rPr lang="cs-CZ" dirty="0" err="1" smtClean="0"/>
              <a:t>textes</a:t>
            </a:r>
            <a:r>
              <a:rPr lang="cs-CZ" dirty="0" smtClean="0"/>
              <a:t> </a:t>
            </a:r>
            <a:r>
              <a:rPr lang="fr-FR" dirty="0" smtClean="0"/>
              <a:t>s’approche </a:t>
            </a:r>
            <a:r>
              <a:rPr lang="fr-FR" dirty="0"/>
              <a:t>plus à la narration littéraire, pourquoi ?</a:t>
            </a:r>
          </a:p>
          <a:p>
            <a:r>
              <a:rPr lang="fr-FR" dirty="0"/>
              <a:t>Quels </a:t>
            </a:r>
            <a:r>
              <a:rPr lang="cs-CZ" dirty="0" err="1" smtClean="0"/>
              <a:t>motifs</a:t>
            </a:r>
            <a:r>
              <a:rPr lang="cs-CZ" dirty="0" smtClean="0"/>
              <a:t> </a:t>
            </a:r>
            <a:r>
              <a:rPr lang="cs-CZ" dirty="0" err="1" smtClean="0"/>
              <a:t>peuvent</a:t>
            </a:r>
            <a:r>
              <a:rPr lang="cs-CZ" dirty="0" smtClean="0"/>
              <a:t> </a:t>
            </a:r>
            <a:r>
              <a:rPr lang="cs-CZ" dirty="0" err="1" smtClean="0"/>
              <a:t>mener</a:t>
            </a:r>
            <a:r>
              <a:rPr lang="cs-CZ" dirty="0" smtClean="0"/>
              <a:t> l</a:t>
            </a:r>
            <a:r>
              <a:rPr lang="fr-FR" dirty="0" smtClean="0"/>
              <a:t>es </a:t>
            </a:r>
            <a:r>
              <a:rPr lang="fr-FR" dirty="0"/>
              <a:t>auteurs </a:t>
            </a:r>
            <a:r>
              <a:rPr lang="fr-FR" dirty="0" smtClean="0"/>
              <a:t>à </a:t>
            </a:r>
            <a:r>
              <a:rPr lang="fr-FR" dirty="0"/>
              <a:t>choisir telle ou telle forme 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4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F8D2FB0-FFD6-462C-8DF8-636FC13C899E}"/>
              </a:ext>
            </a:extLst>
          </p:cNvPr>
          <p:cNvSpPr/>
          <p:nvPr/>
        </p:nvSpPr>
        <p:spPr>
          <a:xfrm>
            <a:off x="958788" y="1471077"/>
            <a:ext cx="89213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latin typeface="+mj-lt"/>
              </a:rPr>
              <a:t>« </a:t>
            </a:r>
            <a:r>
              <a:rPr lang="fr-FR" sz="2200" i="1" dirty="0">
                <a:latin typeface="+mj-lt"/>
              </a:rPr>
              <a:t>L'école moderne se divise en deux systèmes principaux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: dans le premier, l'histoire doit être </a:t>
            </a:r>
            <a:r>
              <a:rPr lang="fr-FR" sz="2200" i="1" dirty="0" smtClean="0">
                <a:latin typeface="+mj-lt"/>
              </a:rPr>
              <a:t>écrite</a:t>
            </a:r>
            <a:r>
              <a:rPr lang="cs-CZ" sz="2200" i="1" dirty="0" smtClean="0">
                <a:latin typeface="+mj-lt"/>
              </a:rPr>
              <a:t> </a:t>
            </a:r>
            <a:r>
              <a:rPr lang="fr-FR" sz="2200" i="1" dirty="0" smtClean="0">
                <a:latin typeface="+mj-lt"/>
              </a:rPr>
              <a:t>sans </a:t>
            </a:r>
            <a:r>
              <a:rPr lang="fr-FR" sz="2200" i="1" dirty="0">
                <a:latin typeface="+mj-lt"/>
              </a:rPr>
              <a:t>réflexions ; elle doit consister dans le simple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narré des événements, et dans la peinture des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mœurs; elle doit présenter un tableau naïf, varié,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rempli d'épisodes, laissant chaque lecteur, selon la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nature de son esprit, libre de tirer les conséquences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des principes, et de dégager les vérités générales des</a:t>
            </a:r>
            <a:r>
              <a:rPr lang="cs-CZ" sz="2200" i="1" dirty="0">
                <a:latin typeface="+mj-lt"/>
              </a:rPr>
              <a:t> </a:t>
            </a:r>
            <a:r>
              <a:rPr lang="cs-CZ" sz="2200" i="1" dirty="0" err="1">
                <a:latin typeface="+mj-lt"/>
              </a:rPr>
              <a:t>vérités</a:t>
            </a:r>
            <a:r>
              <a:rPr lang="cs-CZ" sz="2200" i="1" dirty="0">
                <a:latin typeface="+mj-lt"/>
              </a:rPr>
              <a:t> </a:t>
            </a:r>
            <a:r>
              <a:rPr lang="cs-CZ" sz="2200" i="1" dirty="0" err="1">
                <a:latin typeface="+mj-lt"/>
              </a:rPr>
              <a:t>particulières</a:t>
            </a:r>
            <a:r>
              <a:rPr lang="cs-CZ" sz="2200" i="1" dirty="0">
                <a:latin typeface="+mj-lt"/>
              </a:rPr>
              <a:t>. </a:t>
            </a:r>
            <a:r>
              <a:rPr lang="fr-FR" sz="2200" i="1" dirty="0">
                <a:latin typeface="+mj-lt"/>
              </a:rPr>
              <a:t>C'est ce qu'on appelle l'histoire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descriptive, par opposition à l'histoire philosophique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du dernier siècle.</a:t>
            </a:r>
            <a:r>
              <a:rPr lang="cs-CZ" sz="2200" i="1" dirty="0">
                <a:latin typeface="+mj-lt"/>
              </a:rPr>
              <a:t> </a:t>
            </a:r>
          </a:p>
          <a:p>
            <a:pPr algn="just"/>
            <a:r>
              <a:rPr lang="fr-FR" sz="2200" i="1" dirty="0">
                <a:latin typeface="+mj-lt"/>
              </a:rPr>
              <a:t>Dans le second système, il faut raconter les faits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généraux, en supprimant une partie des détails,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substituer l'histoire de l'espèce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à celle de l'individu,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rester impassible devant le vice et la vertu comme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devant les catastrophes les plus tragiques. C'est l'histoire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fataliste, ou le fatalisme appliqué à l'histoire</a:t>
            </a:r>
            <a:r>
              <a:rPr lang="fr-FR" sz="2200" dirty="0">
                <a:latin typeface="+mj-lt"/>
              </a:rPr>
              <a:t>. »</a:t>
            </a:r>
          </a:p>
          <a:p>
            <a:pPr algn="just"/>
            <a:r>
              <a:rPr lang="fr-FR" sz="2200" dirty="0">
                <a:latin typeface="+mj-lt"/>
              </a:rPr>
              <a:t>François René de Chateaubriand: </a:t>
            </a:r>
            <a:r>
              <a:rPr lang="fr-FR" sz="2200" i="1" dirty="0">
                <a:latin typeface="+mj-lt"/>
              </a:rPr>
              <a:t>Etudes historiques </a:t>
            </a:r>
            <a:r>
              <a:rPr lang="fr-FR" sz="2200" dirty="0">
                <a:latin typeface="+mj-lt"/>
              </a:rPr>
              <a:t>(1831), introduction</a:t>
            </a:r>
          </a:p>
        </p:txBody>
      </p:sp>
    </p:spTree>
    <p:extLst>
      <p:ext uri="{BB962C8B-B14F-4D97-AF65-F5344CB8AC3E}">
        <p14:creationId xmlns:p14="http://schemas.microsoft.com/office/powerpoint/2010/main" val="8829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592</Words>
  <Application>Microsoft Office PowerPoint</Application>
  <PresentationFormat>Širokoúhlá obrazovka</PresentationFormat>
  <Paragraphs>90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Organika</vt:lpstr>
      <vt:lpstr>      Débuts de l’historiographie moderne  </vt:lpstr>
      <vt:lpstr>Introduction : la naissance de l’historiographie moderne </vt:lpstr>
      <vt:lpstr>Naissance de l’histoire moderne: le moment romantique</vt:lpstr>
      <vt:lpstr>Impulsion littéraire</vt:lpstr>
      <vt:lpstr>Prezentace aplikace PowerPoint</vt:lpstr>
      <vt:lpstr>École historique française : enjeux, sources, conceptions </vt:lpstr>
      <vt:lpstr>Approches et courants de l’historiographie romantique </vt:lpstr>
      <vt:lpstr>Lecture: Augustin Thierry et Alexis de Tocqueville</vt:lpstr>
      <vt:lpstr>Prezentace aplikace PowerPoint</vt:lpstr>
      <vt:lpstr>École narrative/pittoresque</vt:lpstr>
      <vt:lpstr>Augustin Thierry (1795-1856)</vt:lpstr>
      <vt:lpstr>École philosophique</vt:lpstr>
      <vt:lpstr>Alexis de Tocqueville (1805-1859)</vt:lpstr>
      <vt:lpstr>Conclusion: l’histoire en route vers l’émancipation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Débuts de l’historiographie moderne  </dc:title>
  <dc:creator>Jaroslav Stanovsky</dc:creator>
  <cp:lastModifiedBy>MZK</cp:lastModifiedBy>
  <cp:revision>28</cp:revision>
  <dcterms:created xsi:type="dcterms:W3CDTF">2018-11-27T14:46:23Z</dcterms:created>
  <dcterms:modified xsi:type="dcterms:W3CDTF">2021-04-29T13:36:27Z</dcterms:modified>
</cp:coreProperties>
</file>