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57" r:id="rId4"/>
    <p:sldId id="263" r:id="rId5"/>
    <p:sldId id="258" r:id="rId6"/>
    <p:sldId id="259" r:id="rId7"/>
    <p:sldId id="260" r:id="rId8"/>
    <p:sldId id="261" r:id="rId9"/>
    <p:sldId id="264" r:id="rId10"/>
    <p:sldId id="262"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616A93-9AC3-4BE0-B785-5E6B45BC96DD}" v="1" dt="2021-04-30T06:47:14.2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Černý" userId="47f2631e-daed-4119-b393-426e990e8c21" providerId="ADAL" clId="{9E616A93-9AC3-4BE0-B785-5E6B45BC96DD}"/>
    <pc:docChg chg="undo redo custSel addSld delSld modSld">
      <pc:chgData name="Michal Černý" userId="47f2631e-daed-4119-b393-426e990e8c21" providerId="ADAL" clId="{9E616A93-9AC3-4BE0-B785-5E6B45BC96DD}" dt="2021-04-30T12:04:21.884" v="13" actId="6549"/>
      <pc:docMkLst>
        <pc:docMk/>
      </pc:docMkLst>
      <pc:sldChg chg="delSp modSp mod">
        <pc:chgData name="Michal Černý" userId="47f2631e-daed-4119-b393-426e990e8c21" providerId="ADAL" clId="{9E616A93-9AC3-4BE0-B785-5E6B45BC96DD}" dt="2021-04-30T12:04:21.884" v="13" actId="6549"/>
        <pc:sldMkLst>
          <pc:docMk/>
          <pc:sldMk cId="215993040" sldId="256"/>
        </pc:sldMkLst>
        <pc:spChg chg="mod">
          <ac:chgData name="Michal Černý" userId="47f2631e-daed-4119-b393-426e990e8c21" providerId="ADAL" clId="{9E616A93-9AC3-4BE0-B785-5E6B45BC96DD}" dt="2021-04-30T12:04:21.884" v="13" actId="6549"/>
          <ac:spMkLst>
            <pc:docMk/>
            <pc:sldMk cId="215993040" sldId="256"/>
            <ac:spMk id="3" creationId="{7D9685CE-52C1-4978-AA7C-A3E8784FF3F9}"/>
          </ac:spMkLst>
        </pc:spChg>
        <pc:picChg chg="del">
          <ac:chgData name="Michal Černý" userId="47f2631e-daed-4119-b393-426e990e8c21" providerId="ADAL" clId="{9E616A93-9AC3-4BE0-B785-5E6B45BC96DD}" dt="2021-04-30T06:47:14.254" v="1" actId="478"/>
          <ac:picMkLst>
            <pc:docMk/>
            <pc:sldMk cId="215993040" sldId="256"/>
            <ac:picMk id="2050" creationId="{C049B306-01CB-435F-9079-7791FE5AC300}"/>
          </ac:picMkLst>
        </pc:picChg>
      </pc:sldChg>
      <pc:sldChg chg="modSp mod">
        <pc:chgData name="Michal Černý" userId="47f2631e-daed-4119-b393-426e990e8c21" providerId="ADAL" clId="{9E616A93-9AC3-4BE0-B785-5E6B45BC96DD}" dt="2021-04-30T06:47:34.369" v="3" actId="27636"/>
        <pc:sldMkLst>
          <pc:docMk/>
          <pc:sldMk cId="3629154798" sldId="257"/>
        </pc:sldMkLst>
        <pc:spChg chg="mod">
          <ac:chgData name="Michal Černý" userId="47f2631e-daed-4119-b393-426e990e8c21" providerId="ADAL" clId="{9E616A93-9AC3-4BE0-B785-5E6B45BC96DD}" dt="2021-04-30T06:47:34.369" v="3" actId="27636"/>
          <ac:spMkLst>
            <pc:docMk/>
            <pc:sldMk cId="3629154798" sldId="257"/>
            <ac:spMk id="9" creationId="{8C80C7FD-6B41-47AF-8033-6C5B6C3A136F}"/>
          </ac:spMkLst>
        </pc:spChg>
      </pc:sldChg>
      <pc:sldChg chg="modSp new mod">
        <pc:chgData name="Michal Černý" userId="47f2631e-daed-4119-b393-426e990e8c21" providerId="ADAL" clId="{9E616A93-9AC3-4BE0-B785-5E6B45BC96DD}" dt="2021-04-30T06:51:58.228" v="12" actId="114"/>
        <pc:sldMkLst>
          <pc:docMk/>
          <pc:sldMk cId="1348509266" sldId="280"/>
        </pc:sldMkLst>
        <pc:spChg chg="mod">
          <ac:chgData name="Michal Černý" userId="47f2631e-daed-4119-b393-426e990e8c21" providerId="ADAL" clId="{9E616A93-9AC3-4BE0-B785-5E6B45BC96DD}" dt="2021-04-30T06:51:58.228" v="12" actId="114"/>
          <ac:spMkLst>
            <pc:docMk/>
            <pc:sldMk cId="1348509266" sldId="280"/>
            <ac:spMk id="2" creationId="{234606F8-A54A-45B6-B871-6819AD8ED6F2}"/>
          </ac:spMkLst>
        </pc:spChg>
      </pc:sldChg>
      <pc:sldChg chg="del">
        <pc:chgData name="Michal Černý" userId="47f2631e-daed-4119-b393-426e990e8c21" providerId="ADAL" clId="{9E616A93-9AC3-4BE0-B785-5E6B45BC96DD}" dt="2021-04-30T06:47:08.955" v="0" actId="47"/>
        <pc:sldMkLst>
          <pc:docMk/>
          <pc:sldMk cId="1372655949" sldId="281"/>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76119D16-EE8F-4EFC-A88B-021D796D6690}"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668452690"/>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FE8B4362-9944-7342-B28B-E931E1E8623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64808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pic>
        <p:nvPicPr>
          <p:cNvPr id="6" name="Obrázek 8">
            <a:extLst>
              <a:ext uri="{FF2B5EF4-FFF2-40B4-BE49-F238E27FC236}">
                <a16:creationId xmlns:a16="http://schemas.microsoft.com/office/drawing/2014/main" id="{E49E2218-4CCF-BC44-930E-B31D9BFD897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7743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76119D16-EE8F-4EFC-A88B-021D796D6690}" type="slidenum">
              <a:rPr lang="cs-CZ" smtClean="0"/>
              <a:t>‹#›</a:t>
            </a:fld>
            <a:endParaRPr lang="cs-CZ"/>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endParaRPr lang="cs-CZ"/>
          </a:p>
        </p:txBody>
      </p:sp>
      <p:pic>
        <p:nvPicPr>
          <p:cNvPr id="10" name="Obrázek 8">
            <a:extLst>
              <a:ext uri="{FF2B5EF4-FFF2-40B4-BE49-F238E27FC236}">
                <a16:creationId xmlns:a16="http://schemas.microsoft.com/office/drawing/2014/main" id="{95976C0B-67C9-FE4D-861B-FEF2C4BECD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576082024"/>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76119D16-EE8F-4EFC-A88B-021D796D6690}"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6E56905-98EB-4E4B-BB7F-76092365136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85044582"/>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Rozdělovník (alternativní) 2">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76119D16-EE8F-4EFC-A88B-021D796D6690}"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endParaRPr lang="cs-CZ"/>
          </a:p>
        </p:txBody>
      </p:sp>
      <p:pic>
        <p:nvPicPr>
          <p:cNvPr id="11" name="Obrázek 8">
            <a:extLst>
              <a:ext uri="{FF2B5EF4-FFF2-40B4-BE49-F238E27FC236}">
                <a16:creationId xmlns:a16="http://schemas.microsoft.com/office/drawing/2014/main" id="{7CFE304C-B4EC-AE41-83D6-DFCA8039AA9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5392996"/>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verzní s obrázkem">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2821064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UNI ARTS slide">
    <p:bg>
      <p:bgPr>
        <a:solidFill>
          <a:srgbClr val="4BC8F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4090885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367478152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98FE51A2-DFE6-8C4C-AE3B-7EEE5FB3D64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421274660"/>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EE10F69E-5BDF-EB4D-A549-99C3B52C045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245059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57CE533F-B2A8-0141-B7C6-76DE53BCD87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157849023"/>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45470077-C754-D94D-8876-CD951865E44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536324922"/>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76119D16-EE8F-4EFC-A88B-021D796D6690}" type="slidenum">
              <a:rPr lang="cs-CZ" smtClean="0"/>
              <a:t>‹#›</a:t>
            </a:fld>
            <a:endParaRPr 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BA8601A-2E5F-F046-8BEE-D6DFB9D512F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66259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2CA3E3DA-40C1-DE49-9B26-0B773DA09AE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78158673"/>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9" name="Obrázek 8">
            <a:extLst>
              <a:ext uri="{FF2B5EF4-FFF2-40B4-BE49-F238E27FC236}">
                <a16:creationId xmlns:a16="http://schemas.microsoft.com/office/drawing/2014/main" id="{CDE6E024-A30E-2949-8B4D-FC6A4F774D5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44062959"/>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52CFA366-9799-3646-8C42-F75DED40DF7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495539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76119D16-EE8F-4EFC-A88B-021D796D6690}" type="slidenum">
              <a:rPr lang="cs-CZ" smtClean="0"/>
              <a:t>‹#›</a:t>
            </a:fld>
            <a:endParaRPr 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extLst>
      <p:ext uri="{BB962C8B-B14F-4D97-AF65-F5344CB8AC3E}">
        <p14:creationId xmlns:p14="http://schemas.microsoft.com/office/powerpoint/2010/main" val="2045443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en.wikipedia.org/wiki/File:Sci-hub_downloads.png" TargetMode="External"/><Relationship Id="rId1" Type="http://schemas.openxmlformats.org/officeDocument/2006/relationships/slideLayout" Target="../slideLayouts/slideLayout4.xml"/><Relationship Id="rId5" Type="http://schemas.openxmlformats.org/officeDocument/2006/relationships/hyperlink" Target="https://libgen.is/" TargetMode="External"/><Relationship Id="rId4" Type="http://schemas.openxmlformats.org/officeDocument/2006/relationships/hyperlink" Target="https://sci-hub.s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aj.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beallslist.net/#updat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ore.ac.uk/" TargetMode="External"/><Relationship Id="rId2" Type="http://schemas.openxmlformats.org/officeDocument/2006/relationships/hyperlink" Target="https://www.base-search.net/" TargetMode="External"/><Relationship Id="rId1" Type="http://schemas.openxmlformats.org/officeDocument/2006/relationships/slideLayout" Target="../slideLayouts/slideLayout2.xml"/><Relationship Id="rId5" Type="http://schemas.openxmlformats.org/officeDocument/2006/relationships/hyperlink" Target="https://www.semanticscholar.org/" TargetMode="External"/><Relationship Id="rId4" Type="http://schemas.openxmlformats.org/officeDocument/2006/relationships/hyperlink" Target="https://www.science.gov/"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c.europa.eu/eurostat" TargetMode="External"/><Relationship Id="rId2" Type="http://schemas.openxmlformats.org/officeDocument/2006/relationships/hyperlink" Target="http://simbad.u-strasbg.fr/simbad/" TargetMode="External"/><Relationship Id="rId1" Type="http://schemas.openxmlformats.org/officeDocument/2006/relationships/slideLayout" Target="../slideLayouts/slideLayout2.xml"/><Relationship Id="rId5" Type="http://schemas.openxmlformats.org/officeDocument/2006/relationships/hyperlink" Target="https://www.science.gov/" TargetMode="External"/><Relationship Id="rId4" Type="http://schemas.openxmlformats.org/officeDocument/2006/relationships/hyperlink" Target="https://www.csicr.cz/cz/DOKUMENTY/Tematicke-zpravy"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peerageofscience.org/" TargetMode="External"/><Relationship Id="rId2" Type="http://schemas.openxmlformats.org/officeDocument/2006/relationships/hyperlink" Target="https://f1000research.com/" TargetMode="External"/><Relationship Id="rId1" Type="http://schemas.openxmlformats.org/officeDocument/2006/relationships/slideLayout" Target="../slideLayouts/slideLayout2.xml"/><Relationship Id="rId5" Type="http://schemas.openxmlformats.org/officeDocument/2006/relationships/hyperlink" Target="https://hybridpedagogy.org/" TargetMode="External"/><Relationship Id="rId4" Type="http://schemas.openxmlformats.org/officeDocument/2006/relationships/hyperlink" Target="https://publons.com/about/hom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coalition-s.org/" TargetMode="External"/><Relationship Id="rId3" Type="http://schemas.openxmlformats.org/officeDocument/2006/relationships/hyperlink" Target="http://legacy.earlham.edu/~peters/fos/bethesda.htm" TargetMode="External"/><Relationship Id="rId7" Type="http://schemas.openxmlformats.org/officeDocument/2006/relationships/hyperlink" Target="http://openaccess.cz/blog/2016/04/12/amsterdamska-vyzva-k-open-science/" TargetMode="External"/><Relationship Id="rId2" Type="http://schemas.openxmlformats.org/officeDocument/2006/relationships/hyperlink" Target="https://www.budapestopenaccessinitiative.org/boai-10-recommendations" TargetMode="External"/><Relationship Id="rId1" Type="http://schemas.openxmlformats.org/officeDocument/2006/relationships/slideLayout" Target="../slideLayouts/slideLayout2.xml"/><Relationship Id="rId6" Type="http://schemas.openxmlformats.org/officeDocument/2006/relationships/hyperlink" Target="https://ec.europa.eu/research/participants/data/ref/h2020/legal_basis/rules_participation/h2020-rules-participation_cs.pdf" TargetMode="External"/><Relationship Id="rId5" Type="http://schemas.openxmlformats.org/officeDocument/2006/relationships/hyperlink" Target="https://eur-lex.europa.eu/legal-content/CS/TXT/PDF/?uri=CELEX:32012H0417&amp;from=CS" TargetMode="External"/><Relationship Id="rId4" Type="http://schemas.openxmlformats.org/officeDocument/2006/relationships/hyperlink" Target="https://openaccess.mpg.de/Berlin-Declar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hyperlink" Target="https://www.vyzkum.cz/FrontClanek.aspx?idsekce=876326&amp;ad=1&amp;attid=876344" TargetMode="External"/><Relationship Id="rId2" Type="http://schemas.openxmlformats.org/officeDocument/2006/relationships/hyperlink" Target="https://www.vyzkum.cz/FrontClanek.aspx?idsekce=876326&amp;ad=1&amp;attid=87634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hewlett.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opencontent.org/defini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oursera.org/" TargetMode="External"/><Relationship Id="rId2" Type="http://schemas.openxmlformats.org/officeDocument/2006/relationships/hyperlink" Target="https://www.edx.org/" TargetMode="External"/><Relationship Id="rId1" Type="http://schemas.openxmlformats.org/officeDocument/2006/relationships/slideLayout" Target="../slideLayouts/slideLayout2.xml"/><Relationship Id="rId6" Type="http://schemas.openxmlformats.org/officeDocument/2006/relationships/hyperlink" Target="https://www.codecademy.com/" TargetMode="External"/><Relationship Id="rId5" Type="http://schemas.openxmlformats.org/officeDocument/2006/relationships/hyperlink" Target="https://www.udemy.com/" TargetMode="External"/><Relationship Id="rId4" Type="http://schemas.openxmlformats.org/officeDocument/2006/relationships/hyperlink" Target="https://www.futurelearn.com/"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rstudio.com/" TargetMode="External"/><Relationship Id="rId13" Type="http://schemas.openxmlformats.org/officeDocument/2006/relationships/hyperlink" Target="https://sourceforge.net/projects/freemind/" TargetMode="External"/><Relationship Id="rId3" Type="http://schemas.openxmlformats.org/officeDocument/2006/relationships/hyperlink" Target="https://www.videolan.org/index.cs.html" TargetMode="External"/><Relationship Id="rId7" Type="http://schemas.openxmlformats.org/officeDocument/2006/relationships/hyperlink" Target="http://scidavis.sourceforge.net/" TargetMode="External"/><Relationship Id="rId12" Type="http://schemas.openxmlformats.org/officeDocument/2006/relationships/hyperlink" Target="https://www.chromium.org/" TargetMode="External"/><Relationship Id="rId2" Type="http://schemas.openxmlformats.org/officeDocument/2006/relationships/hyperlink" Target="https://www.gnu.org/software/octave/index" TargetMode="External"/><Relationship Id="rId16" Type="http://schemas.openxmlformats.org/officeDocument/2006/relationships/hyperlink" Target="https://www.7-zip.org/" TargetMode="External"/><Relationship Id="rId1" Type="http://schemas.openxmlformats.org/officeDocument/2006/relationships/slideLayout" Target="../slideLayouts/slideLayout4.xml"/><Relationship Id="rId6" Type="http://schemas.openxmlformats.org/officeDocument/2006/relationships/hyperlink" Target="https://www.scribus.net/" TargetMode="External"/><Relationship Id="rId11" Type="http://schemas.openxmlformats.org/officeDocument/2006/relationships/hyperlink" Target="https://krita.org/en/" TargetMode="External"/><Relationship Id="rId5" Type="http://schemas.openxmlformats.org/officeDocument/2006/relationships/hyperlink" Target="https://shotcut.org/" TargetMode="External"/><Relationship Id="rId15" Type="http://schemas.openxmlformats.org/officeDocument/2006/relationships/hyperlink" Target="https://bigbluebutton.org/" TargetMode="External"/><Relationship Id="rId10" Type="http://schemas.openxmlformats.org/officeDocument/2006/relationships/hyperlink" Target="https://cs.libreoffice.org/download/download/" TargetMode="External"/><Relationship Id="rId4" Type="http://schemas.openxmlformats.org/officeDocument/2006/relationships/hyperlink" Target="https://www.thunderbird.net/cs/" TargetMode="External"/><Relationship Id="rId9" Type="http://schemas.openxmlformats.org/officeDocument/2006/relationships/hyperlink" Target="https://obsproject.com/cs/download" TargetMode="External"/><Relationship Id="rId14" Type="http://schemas.openxmlformats.org/officeDocument/2006/relationships/hyperlink" Target="https://www.darktable.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vyzkum.cz/FrontClanek.aspx?idsekce=87588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cademia.edu/" TargetMode="External"/><Relationship Id="rId2" Type="http://schemas.openxmlformats.org/officeDocument/2006/relationships/hyperlink" Target="https://open-access.net/en/information-on-open-access/open-access-strategies" TargetMode="External"/><Relationship Id="rId1" Type="http://schemas.openxmlformats.org/officeDocument/2006/relationships/slideLayout" Target="../slideLayouts/slideLayout2.xml"/><Relationship Id="rId5" Type="http://schemas.openxmlformats.org/officeDocument/2006/relationships/hyperlink" Target="https://arxiv.org/" TargetMode="External"/><Relationship Id="rId4" Type="http://schemas.openxmlformats.org/officeDocument/2006/relationships/hyperlink" Target="https://www.researchgate.net/"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ikisofia.cz/wiki/Zlat%C3%A1_cesta_Open_Acces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esearchgate.net/publication/286188250_The_Diamond_Model_of_Open_Access_Publishing_Why_Policy_Makers_Scholars_Universities_Libraries_Labour_Unions_and_the_Publishing_World_Need_to_Take_Non-Commercial_Non-Profit_Open_Access_Serious" TargetMode="External"/><Relationship Id="rId2" Type="http://schemas.openxmlformats.org/officeDocument/2006/relationships/hyperlink" Target="https://www.ncbi.nlm.nih.gov/pmc/articles/PMC5815332/" TargetMode="External"/><Relationship Id="rId1" Type="http://schemas.openxmlformats.org/officeDocument/2006/relationships/slideLayout" Target="../slideLayouts/slideLayout2.xml"/><Relationship Id="rId5" Type="http://schemas.openxmlformats.org/officeDocument/2006/relationships/hyperlink" Target="https://www.gnu.org/licenses/license-list.cs.html" TargetMode="External"/><Relationship Id="rId4" Type="http://schemas.openxmlformats.org/officeDocument/2006/relationships/hyperlink" Target="https://onlinelibrary.wiley.com/doi/full/10.1002/leap.109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utenberg.org/" TargetMode="External"/><Relationship Id="rId7" Type="http://schemas.openxmlformats.org/officeDocument/2006/relationships/image" Target="../media/image6.png"/><Relationship Id="rId2" Type="http://schemas.openxmlformats.org/officeDocument/2006/relationships/hyperlink" Target="https://plos.org/" TargetMode="External"/><Relationship Id="rId1" Type="http://schemas.openxmlformats.org/officeDocument/2006/relationships/slideLayout" Target="../slideLayouts/slideLayout2.xml"/><Relationship Id="rId6" Type="http://schemas.openxmlformats.org/officeDocument/2006/relationships/hyperlink" Target="http://kramerius.nkp.cz/" TargetMode="External"/><Relationship Id="rId5" Type="http://schemas.openxmlformats.org/officeDocument/2006/relationships/hyperlink" Target="https://archive.org/" TargetMode="External"/><Relationship Id="rId4" Type="http://schemas.openxmlformats.org/officeDocument/2006/relationships/hyperlink" Target="https://www.europeana.eu/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DA8AF-7BE3-492D-B3A6-203DFB29B0E0}"/>
              </a:ext>
            </a:extLst>
          </p:cNvPr>
          <p:cNvSpPr>
            <a:spLocks noGrp="1"/>
          </p:cNvSpPr>
          <p:nvPr>
            <p:ph type="title"/>
          </p:nvPr>
        </p:nvSpPr>
        <p:spPr/>
        <p:txBody>
          <a:bodyPr>
            <a:normAutofit/>
          </a:bodyPr>
          <a:lstStyle/>
          <a:p>
            <a:r>
              <a:rPr lang="cs-CZ" dirty="0"/>
              <a:t>Otevřený přístup jako předpoklad akademického prostředí</a:t>
            </a:r>
          </a:p>
        </p:txBody>
      </p:sp>
      <p:sp>
        <p:nvSpPr>
          <p:cNvPr id="3" name="Podnadpis 2">
            <a:extLst>
              <a:ext uri="{FF2B5EF4-FFF2-40B4-BE49-F238E27FC236}">
                <a16:creationId xmlns:a16="http://schemas.microsoft.com/office/drawing/2014/main" id="{7D9685CE-52C1-4978-AA7C-A3E8784FF3F9}"/>
              </a:ext>
            </a:extLst>
          </p:cNvPr>
          <p:cNvSpPr>
            <a:spLocks noGrp="1"/>
          </p:cNvSpPr>
          <p:nvPr>
            <p:ph type="subTitle" idx="1"/>
          </p:nvPr>
        </p:nvSpPr>
        <p:spPr/>
        <p:txBody>
          <a:bodyPr/>
          <a:lstStyle/>
          <a:p>
            <a:r>
              <a:rPr lang="cs-CZ" dirty="0"/>
              <a:t>Michal Černý</a:t>
            </a:r>
          </a:p>
          <a:p>
            <a:r>
              <a:rPr lang="cs-CZ"/>
              <a:t>2021</a:t>
            </a:r>
            <a:endParaRPr lang="cs-CZ" dirty="0"/>
          </a:p>
        </p:txBody>
      </p:sp>
    </p:spTree>
    <p:extLst>
      <p:ext uri="{BB962C8B-B14F-4D97-AF65-F5344CB8AC3E}">
        <p14:creationId xmlns:p14="http://schemas.microsoft.com/office/powerpoint/2010/main" val="215993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BE7078-F41A-4233-BF55-E1E1F0293400}"/>
              </a:ext>
            </a:extLst>
          </p:cNvPr>
          <p:cNvSpPr>
            <a:spLocks noGrp="1"/>
          </p:cNvSpPr>
          <p:nvPr>
            <p:ph type="title"/>
          </p:nvPr>
        </p:nvSpPr>
        <p:spPr>
          <a:xfrm>
            <a:off x="720000" y="720000"/>
            <a:ext cx="10753200" cy="451576"/>
          </a:xfrm>
        </p:spPr>
        <p:txBody>
          <a:bodyPr anchor="t">
            <a:normAutofit/>
          </a:bodyPr>
          <a:lstStyle/>
          <a:p>
            <a:r>
              <a:rPr lang="cs-CZ" sz="2200"/>
              <a:t>Černá cesta</a:t>
            </a:r>
          </a:p>
        </p:txBody>
      </p:sp>
      <p:pic>
        <p:nvPicPr>
          <p:cNvPr id="1026" name="Picture 2">
            <a:hlinkClick r:id="rId2"/>
            <a:extLst>
              <a:ext uri="{FF2B5EF4-FFF2-40B4-BE49-F238E27FC236}">
                <a16:creationId xmlns:a16="http://schemas.microsoft.com/office/drawing/2014/main" id="{E8A24A7D-92F7-4BED-B8B4-114CB08AD83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20000" y="1774855"/>
            <a:ext cx="5219998" cy="3993298"/>
          </a:xfrm>
          <a:prstGeom prst="rect">
            <a:avLst/>
          </a:prstGeom>
          <a:solidFill>
            <a:srgbClr val="FFFFFF"/>
          </a:solidFill>
        </p:spPr>
      </p:pic>
      <p:sp>
        <p:nvSpPr>
          <p:cNvPr id="3" name="Zástupný obsah 2">
            <a:extLst>
              <a:ext uri="{FF2B5EF4-FFF2-40B4-BE49-F238E27FC236}">
                <a16:creationId xmlns:a16="http://schemas.microsoft.com/office/drawing/2014/main" id="{68FE96E3-B206-464D-9A28-703AC05F124E}"/>
              </a:ext>
            </a:extLst>
          </p:cNvPr>
          <p:cNvSpPr>
            <a:spLocks noGrp="1"/>
          </p:cNvSpPr>
          <p:nvPr>
            <p:ph idx="30"/>
          </p:nvPr>
        </p:nvSpPr>
        <p:spPr>
          <a:xfrm>
            <a:off x="6251280" y="1701505"/>
            <a:ext cx="5219998" cy="4139998"/>
          </a:xfrm>
        </p:spPr>
        <p:txBody>
          <a:bodyPr>
            <a:normAutofit/>
          </a:bodyPr>
          <a:lstStyle/>
          <a:p>
            <a:pPr>
              <a:spcAft>
                <a:spcPts val="600"/>
              </a:spcAft>
            </a:pPr>
            <a:r>
              <a:rPr lang="cs-CZ" sz="2000" err="1">
                <a:hlinkClick r:id="rId4"/>
              </a:rPr>
              <a:t>Sci</a:t>
            </a:r>
            <a:r>
              <a:rPr lang="cs-CZ" sz="2000">
                <a:hlinkClick r:id="rId4"/>
              </a:rPr>
              <a:t>-hub</a:t>
            </a:r>
            <a:r>
              <a:rPr lang="cs-CZ" sz="2000"/>
              <a:t>: články vyhledávané dle DOI</a:t>
            </a:r>
          </a:p>
          <a:p>
            <a:pPr>
              <a:spcAft>
                <a:spcPts val="600"/>
              </a:spcAft>
            </a:pPr>
            <a:r>
              <a:rPr lang="cs-CZ" sz="2000" err="1">
                <a:hlinkClick r:id="rId5"/>
              </a:rPr>
              <a:t>Libgen</a:t>
            </a:r>
            <a:r>
              <a:rPr lang="cs-CZ" sz="2000"/>
              <a:t>: knihy</a:t>
            </a:r>
          </a:p>
          <a:p>
            <a:pPr>
              <a:spcAft>
                <a:spcPts val="600"/>
              </a:spcAft>
            </a:pPr>
            <a:r>
              <a:rPr lang="cs-CZ" sz="2000"/>
              <a:t>Uložto.cz</a:t>
            </a:r>
          </a:p>
          <a:p>
            <a:pPr>
              <a:spcAft>
                <a:spcPts val="600"/>
              </a:spcAft>
            </a:pPr>
            <a:r>
              <a:rPr lang="cs-CZ" sz="2000"/>
              <a:t>…</a:t>
            </a:r>
          </a:p>
          <a:p>
            <a:pPr>
              <a:spcAft>
                <a:spcPts val="600"/>
              </a:spcAft>
            </a:pPr>
            <a:endParaRPr lang="cs-CZ" sz="2000"/>
          </a:p>
          <a:p>
            <a:pPr>
              <a:spcAft>
                <a:spcPts val="600"/>
              </a:spcAft>
            </a:pPr>
            <a:r>
              <a:rPr lang="cs-CZ" sz="2000"/>
              <a:t>Nebo bronzová cesta, </a:t>
            </a:r>
            <a:r>
              <a:rPr lang="cs-CZ" sz="2000" err="1"/>
              <a:t>prepritnty</a:t>
            </a:r>
            <a:r>
              <a:rPr lang="cs-CZ" sz="2000"/>
              <a:t>,… </a:t>
            </a:r>
          </a:p>
          <a:p>
            <a:pPr>
              <a:spcAft>
                <a:spcPts val="600"/>
              </a:spcAft>
            </a:pPr>
            <a:endParaRPr lang="cs-CZ" sz="2000"/>
          </a:p>
          <a:p>
            <a:pPr>
              <a:spcAft>
                <a:spcPts val="600"/>
              </a:spcAft>
            </a:pPr>
            <a:r>
              <a:rPr lang="cs-CZ" sz="2000"/>
              <a:t>Jak ale citovat?</a:t>
            </a:r>
          </a:p>
        </p:txBody>
      </p:sp>
    </p:spTree>
    <p:extLst>
      <p:ext uri="{BB962C8B-B14F-4D97-AF65-F5344CB8AC3E}">
        <p14:creationId xmlns:p14="http://schemas.microsoft.com/office/powerpoint/2010/main" val="690392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9D9072-F75A-4B65-9CFA-50F9ED5E2A95}"/>
              </a:ext>
            </a:extLst>
          </p:cNvPr>
          <p:cNvSpPr>
            <a:spLocks noGrp="1"/>
          </p:cNvSpPr>
          <p:nvPr>
            <p:ph type="title"/>
          </p:nvPr>
        </p:nvSpPr>
        <p:spPr/>
        <p:txBody>
          <a:bodyPr/>
          <a:lstStyle/>
          <a:p>
            <a:r>
              <a:rPr lang="cs-CZ" dirty="0"/>
              <a:t>Otevřený přístup a předsudky k němu</a:t>
            </a:r>
          </a:p>
        </p:txBody>
      </p:sp>
      <p:sp>
        <p:nvSpPr>
          <p:cNvPr id="3" name="Zástupný obsah 2">
            <a:extLst>
              <a:ext uri="{FF2B5EF4-FFF2-40B4-BE49-F238E27FC236}">
                <a16:creationId xmlns:a16="http://schemas.microsoft.com/office/drawing/2014/main" id="{DE4C068F-A2C0-4AD6-9E59-B2AD98B68D58}"/>
              </a:ext>
            </a:extLst>
          </p:cNvPr>
          <p:cNvSpPr>
            <a:spLocks noGrp="1"/>
          </p:cNvSpPr>
          <p:nvPr>
            <p:ph idx="1"/>
          </p:nvPr>
        </p:nvSpPr>
        <p:spPr/>
        <p:txBody>
          <a:bodyPr/>
          <a:lstStyle/>
          <a:p>
            <a:r>
              <a:rPr lang="cs-CZ" dirty="0"/>
              <a:t>Otevřený přístup odebírá autorská práva</a:t>
            </a:r>
          </a:p>
          <a:p>
            <a:r>
              <a:rPr lang="cs-CZ" dirty="0"/>
              <a:t>Otevřené časopisy jsou méně kvalitní</a:t>
            </a:r>
          </a:p>
          <a:p>
            <a:r>
              <a:rPr lang="cs-CZ" dirty="0"/>
              <a:t>Otevřený přístup není potřeba, zdroje jsou stejně dostupné</a:t>
            </a:r>
          </a:p>
          <a:p>
            <a:r>
              <a:rPr lang="cs-CZ" dirty="0"/>
              <a:t>Otevřený přístup jako akademická povinnost je limitující</a:t>
            </a:r>
          </a:p>
          <a:p>
            <a:endParaRPr lang="cs-CZ" dirty="0"/>
          </a:p>
        </p:txBody>
      </p:sp>
    </p:spTree>
    <p:extLst>
      <p:ext uri="{BB962C8B-B14F-4D97-AF65-F5344CB8AC3E}">
        <p14:creationId xmlns:p14="http://schemas.microsoft.com/office/powerpoint/2010/main" val="2098893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C362A-442B-4609-A4B0-7B922FD1C461}"/>
              </a:ext>
            </a:extLst>
          </p:cNvPr>
          <p:cNvSpPr>
            <a:spLocks noGrp="1"/>
          </p:cNvSpPr>
          <p:nvPr>
            <p:ph type="title"/>
          </p:nvPr>
        </p:nvSpPr>
        <p:spPr/>
        <p:txBody>
          <a:bodyPr/>
          <a:lstStyle/>
          <a:p>
            <a:r>
              <a:rPr lang="cs-CZ" dirty="0"/>
              <a:t>DOI</a:t>
            </a:r>
          </a:p>
        </p:txBody>
      </p:sp>
      <p:sp>
        <p:nvSpPr>
          <p:cNvPr id="3" name="Zástupný obsah 2">
            <a:extLst>
              <a:ext uri="{FF2B5EF4-FFF2-40B4-BE49-F238E27FC236}">
                <a16:creationId xmlns:a16="http://schemas.microsoft.com/office/drawing/2014/main" id="{F2600007-B05E-45CC-8024-603BF927F883}"/>
              </a:ext>
            </a:extLst>
          </p:cNvPr>
          <p:cNvSpPr>
            <a:spLocks noGrp="1"/>
          </p:cNvSpPr>
          <p:nvPr>
            <p:ph idx="1"/>
          </p:nvPr>
        </p:nvSpPr>
        <p:spPr/>
        <p:txBody>
          <a:bodyPr/>
          <a:lstStyle/>
          <a:p>
            <a:r>
              <a:rPr lang="cs-CZ" dirty="0"/>
              <a:t>Kapitoly, statě, celé knihy, články, sborníky,…</a:t>
            </a:r>
          </a:p>
          <a:p>
            <a:r>
              <a:rPr lang="cs-CZ" dirty="0"/>
              <a:t>Jde o jedinečný URL identifikátor digitálního dokumentu</a:t>
            </a:r>
          </a:p>
          <a:p>
            <a:r>
              <a:rPr lang="cs-CZ" dirty="0"/>
              <a:t>Může sloužit pro:</a:t>
            </a:r>
          </a:p>
          <a:p>
            <a:pPr lvl="1"/>
            <a:r>
              <a:rPr lang="cs-CZ" dirty="0"/>
              <a:t>Jednoduché generování citací</a:t>
            </a:r>
          </a:p>
          <a:p>
            <a:pPr lvl="1"/>
            <a:r>
              <a:rPr lang="cs-CZ" dirty="0"/>
              <a:t>Snadné odkazování</a:t>
            </a:r>
          </a:p>
          <a:p>
            <a:pPr lvl="1"/>
            <a:r>
              <a:rPr lang="cs-CZ" dirty="0"/>
              <a:t>Kontrola plagiátů</a:t>
            </a:r>
          </a:p>
          <a:p>
            <a:pPr lvl="1"/>
            <a:r>
              <a:rPr lang="cs-CZ" dirty="0"/>
              <a:t>…</a:t>
            </a:r>
          </a:p>
          <a:p>
            <a:pPr lvl="1"/>
            <a:r>
              <a:rPr lang="cs-CZ" sz="24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Directory</a:t>
            </a:r>
            <a:r>
              <a:rPr lang="cs-CZ"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 </a:t>
            </a:r>
            <a:r>
              <a:rPr lang="cs-CZ" sz="24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of</a:t>
            </a:r>
            <a:r>
              <a:rPr lang="cs-CZ"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 Open Access </a:t>
            </a:r>
            <a:r>
              <a:rPr lang="cs-CZ" sz="24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Journals</a:t>
            </a:r>
            <a:endParaRPr lang="cs-CZ"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r>
              <a:rPr lang="cs-CZ" dirty="0"/>
              <a:t>Není přímo spojený s OA</a:t>
            </a:r>
          </a:p>
        </p:txBody>
      </p:sp>
    </p:spTree>
    <p:extLst>
      <p:ext uri="{BB962C8B-B14F-4D97-AF65-F5344CB8AC3E}">
        <p14:creationId xmlns:p14="http://schemas.microsoft.com/office/powerpoint/2010/main" val="1588778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678188-796F-4AFB-91D9-04E94DCDA956}"/>
              </a:ext>
            </a:extLst>
          </p:cNvPr>
          <p:cNvSpPr>
            <a:spLocks noGrp="1"/>
          </p:cNvSpPr>
          <p:nvPr>
            <p:ph type="title"/>
          </p:nvPr>
        </p:nvSpPr>
        <p:spPr/>
        <p:txBody>
          <a:bodyPr/>
          <a:lstStyle/>
          <a:p>
            <a:r>
              <a:rPr lang="cs-CZ" dirty="0"/>
              <a:t>Predátorské časopisy</a:t>
            </a:r>
          </a:p>
        </p:txBody>
      </p:sp>
      <p:sp>
        <p:nvSpPr>
          <p:cNvPr id="3" name="Zástupný obsah 2">
            <a:extLst>
              <a:ext uri="{FF2B5EF4-FFF2-40B4-BE49-F238E27FC236}">
                <a16:creationId xmlns:a16="http://schemas.microsoft.com/office/drawing/2014/main" id="{6D40A924-003F-41E9-9169-A41D527618EE}"/>
              </a:ext>
            </a:extLst>
          </p:cNvPr>
          <p:cNvSpPr>
            <a:spLocks noGrp="1"/>
          </p:cNvSpPr>
          <p:nvPr>
            <p:ph idx="1"/>
          </p:nvPr>
        </p:nvSpPr>
        <p:spPr/>
        <p:txBody>
          <a:bodyPr>
            <a:normAutofit fontScale="85000" lnSpcReduction="10000"/>
          </a:bodyPr>
          <a:lstStyle/>
          <a:p>
            <a:r>
              <a:rPr lang="cs-CZ" dirty="0"/>
              <a:t>Diskursy a přístupy hodnocení se mění</a:t>
            </a:r>
          </a:p>
          <a:p>
            <a:r>
              <a:rPr lang="cs-CZ" dirty="0"/>
              <a:t>Obecně: časopis, který jen předstírá recenzní řízení u studií</a:t>
            </a:r>
          </a:p>
          <a:p>
            <a:r>
              <a:rPr lang="cs-CZ" dirty="0"/>
              <a:t>Může vést k významným problémům v kariéře vědců</a:t>
            </a:r>
          </a:p>
          <a:p>
            <a:r>
              <a:rPr lang="cs-CZ" dirty="0"/>
              <a:t>Do velké míry odpovídá tlaku na vědecký provoz (kontrahované úvazky, grantové publikování, kariérní posuny, </a:t>
            </a:r>
            <a:r>
              <a:rPr lang="cs-CZ" dirty="0" err="1"/>
              <a:t>RIVové</a:t>
            </a:r>
            <a:r>
              <a:rPr lang="cs-CZ" dirty="0"/>
              <a:t> body), často je publikování v nich ale neúmyslné.</a:t>
            </a:r>
          </a:p>
          <a:p>
            <a:r>
              <a:rPr lang="cs-CZ" dirty="0">
                <a:hlinkClick r:id="rId2"/>
              </a:rPr>
              <a:t>Starý seznam predátorských časopisů</a:t>
            </a:r>
            <a:r>
              <a:rPr lang="cs-CZ" dirty="0"/>
              <a:t> od </a:t>
            </a:r>
            <a:r>
              <a:rPr lang="cs-CZ" dirty="0" err="1"/>
              <a:t>Jeffery</a:t>
            </a:r>
            <a:r>
              <a:rPr lang="cs-CZ" dirty="0"/>
              <a:t> </a:t>
            </a:r>
            <a:r>
              <a:rPr lang="cs-CZ" dirty="0" err="1"/>
              <a:t>Bealla</a:t>
            </a:r>
            <a:r>
              <a:rPr lang="cs-CZ" dirty="0"/>
              <a:t> není autoritativní</a:t>
            </a:r>
          </a:p>
          <a:p>
            <a:r>
              <a:rPr lang="cs-CZ" dirty="0"/>
              <a:t>Přímo nesouvisí s OA jako takovým, ale využívá jeho zlatou cestu (platící autory)</a:t>
            </a:r>
          </a:p>
          <a:p>
            <a:endParaRPr lang="cs-CZ" dirty="0"/>
          </a:p>
        </p:txBody>
      </p:sp>
    </p:spTree>
    <p:extLst>
      <p:ext uri="{BB962C8B-B14F-4D97-AF65-F5344CB8AC3E}">
        <p14:creationId xmlns:p14="http://schemas.microsoft.com/office/powerpoint/2010/main" val="4070853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9D8594-39CA-46FB-A921-5DF169CFAC00}"/>
              </a:ext>
            </a:extLst>
          </p:cNvPr>
          <p:cNvSpPr>
            <a:spLocks noGrp="1"/>
          </p:cNvSpPr>
          <p:nvPr>
            <p:ph type="title"/>
          </p:nvPr>
        </p:nvSpPr>
        <p:spPr/>
        <p:txBody>
          <a:bodyPr/>
          <a:lstStyle/>
          <a:p>
            <a:r>
              <a:rPr lang="cs-CZ" dirty="0"/>
              <a:t>Jak predátorský časopis poznat?</a:t>
            </a:r>
          </a:p>
        </p:txBody>
      </p:sp>
      <p:sp>
        <p:nvSpPr>
          <p:cNvPr id="3" name="Zástupný obsah 2">
            <a:extLst>
              <a:ext uri="{FF2B5EF4-FFF2-40B4-BE49-F238E27FC236}">
                <a16:creationId xmlns:a16="http://schemas.microsoft.com/office/drawing/2014/main" id="{E7D7E733-E8B2-4085-A395-425407C8CBF4}"/>
              </a:ext>
            </a:extLst>
          </p:cNvPr>
          <p:cNvSpPr>
            <a:spLocks noGrp="1"/>
          </p:cNvSpPr>
          <p:nvPr>
            <p:ph idx="1"/>
          </p:nvPr>
        </p:nvSpPr>
        <p:spPr/>
        <p:txBody>
          <a:bodyPr/>
          <a:lstStyle/>
          <a:p>
            <a:r>
              <a:rPr lang="cs-CZ" dirty="0"/>
              <a:t>Extrémně krátká recenzní řízení </a:t>
            </a:r>
          </a:p>
          <a:p>
            <a:r>
              <a:rPr lang="cs-CZ" dirty="0"/>
              <a:t>Povědomý název </a:t>
            </a:r>
          </a:p>
          <a:p>
            <a:r>
              <a:rPr lang="cs-CZ" dirty="0"/>
              <a:t>Agresivní kampaň, mailové nábory</a:t>
            </a:r>
          </a:p>
          <a:p>
            <a:r>
              <a:rPr lang="cs-CZ" dirty="0"/>
              <a:t>Pochybná redakční rada </a:t>
            </a:r>
          </a:p>
          <a:p>
            <a:r>
              <a:rPr lang="cs-CZ" dirty="0"/>
              <a:t>Pochybná indexace </a:t>
            </a:r>
          </a:p>
          <a:p>
            <a:r>
              <a:rPr lang="cs-CZ" dirty="0"/>
              <a:t>Falešná indexace </a:t>
            </a:r>
          </a:p>
          <a:p>
            <a:r>
              <a:rPr lang="cs-CZ" dirty="0" err="1"/>
              <a:t>Global</a:t>
            </a:r>
            <a:r>
              <a:rPr lang="cs-CZ" dirty="0"/>
              <a:t> </a:t>
            </a:r>
            <a:r>
              <a:rPr lang="cs-CZ" dirty="0" err="1"/>
              <a:t>Impact</a:t>
            </a:r>
            <a:r>
              <a:rPr lang="cs-CZ" dirty="0"/>
              <a:t> </a:t>
            </a:r>
            <a:r>
              <a:rPr lang="cs-CZ" dirty="0" err="1"/>
              <a:t>Factor</a:t>
            </a:r>
            <a:r>
              <a:rPr lang="cs-CZ" dirty="0"/>
              <a:t>; </a:t>
            </a:r>
            <a:r>
              <a:rPr lang="cs-CZ" dirty="0" err="1"/>
              <a:t>Eurasian</a:t>
            </a:r>
            <a:r>
              <a:rPr lang="cs-CZ" dirty="0"/>
              <a:t> </a:t>
            </a:r>
            <a:r>
              <a:rPr lang="cs-CZ" dirty="0" err="1"/>
              <a:t>Scientific</a:t>
            </a:r>
            <a:r>
              <a:rPr lang="cs-CZ" dirty="0"/>
              <a:t> </a:t>
            </a:r>
            <a:r>
              <a:rPr lang="cs-CZ" dirty="0" err="1"/>
              <a:t>Journal</a:t>
            </a:r>
            <a:r>
              <a:rPr lang="cs-CZ" dirty="0"/>
              <a:t> Index (ESJI),…</a:t>
            </a:r>
          </a:p>
          <a:p>
            <a:endParaRPr lang="cs-CZ" dirty="0"/>
          </a:p>
        </p:txBody>
      </p:sp>
    </p:spTree>
    <p:extLst>
      <p:ext uri="{BB962C8B-B14F-4D97-AF65-F5344CB8AC3E}">
        <p14:creationId xmlns:p14="http://schemas.microsoft.com/office/powerpoint/2010/main" val="2987039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F4111F-44B2-47D9-B27C-42482130D0DE}"/>
              </a:ext>
            </a:extLst>
          </p:cNvPr>
          <p:cNvSpPr>
            <a:spLocks noGrp="1"/>
          </p:cNvSpPr>
          <p:nvPr>
            <p:ph type="title"/>
          </p:nvPr>
        </p:nvSpPr>
        <p:spPr/>
        <p:txBody>
          <a:bodyPr/>
          <a:lstStyle/>
          <a:p>
            <a:r>
              <a:rPr lang="cs-CZ" dirty="0"/>
              <a:t>Vyhledávání otevřených článků</a:t>
            </a:r>
          </a:p>
        </p:txBody>
      </p:sp>
      <p:sp>
        <p:nvSpPr>
          <p:cNvPr id="3" name="Zástupný obsah 2">
            <a:extLst>
              <a:ext uri="{FF2B5EF4-FFF2-40B4-BE49-F238E27FC236}">
                <a16:creationId xmlns:a16="http://schemas.microsoft.com/office/drawing/2014/main" id="{6840D22F-1B5D-4C63-B9AB-D017DE3A8235}"/>
              </a:ext>
            </a:extLst>
          </p:cNvPr>
          <p:cNvSpPr>
            <a:spLocks noGrp="1"/>
          </p:cNvSpPr>
          <p:nvPr>
            <p:ph idx="1"/>
          </p:nvPr>
        </p:nvSpPr>
        <p:spPr/>
        <p:txBody>
          <a:bodyPr>
            <a:normAutofit fontScale="70000" lnSpcReduction="20000"/>
          </a:bodyPr>
          <a:lstStyle/>
          <a:p>
            <a:pPr marL="342900" lvl="0" indent="-342900">
              <a:lnSpc>
                <a:spcPct val="106000"/>
              </a:lnSpc>
              <a:buFont typeface="Symbol" panose="05050102010706020507" pitchFamily="18" charset="2"/>
              <a:buChar char=""/>
            </a:pPr>
            <a:r>
              <a:rPr lang="cs-CZ" dirty="0">
                <a:hlinkClick r:id="rId2"/>
              </a:rPr>
              <a:t>BASE: </a:t>
            </a:r>
            <a:r>
              <a:rPr lang="cs-CZ" dirty="0" err="1">
                <a:hlinkClick r:id="rId2"/>
              </a:rPr>
              <a:t>Bielefeld</a:t>
            </a:r>
            <a:r>
              <a:rPr lang="cs-CZ" dirty="0">
                <a:hlinkClick r:id="rId2"/>
              </a:rPr>
              <a:t> </a:t>
            </a:r>
            <a:r>
              <a:rPr lang="cs-CZ" dirty="0" err="1">
                <a:hlinkClick r:id="rId2"/>
              </a:rPr>
              <a:t>Academic</a:t>
            </a:r>
            <a:r>
              <a:rPr lang="cs-CZ" dirty="0">
                <a:hlinkClick r:id="rId2"/>
              </a:rPr>
              <a:t> </a:t>
            </a:r>
            <a:r>
              <a:rPr lang="cs-CZ" dirty="0" err="1">
                <a:hlinkClick r:id="rId2"/>
              </a:rPr>
              <a:t>Search</a:t>
            </a:r>
            <a:r>
              <a:rPr lang="cs-CZ" dirty="0">
                <a:hlinkClick r:id="rId2"/>
              </a:rPr>
              <a:t> </a:t>
            </a:r>
            <a:r>
              <a:rPr lang="cs-CZ" dirty="0" err="1">
                <a:hlinkClick r:id="rId2"/>
              </a:rPr>
              <a:t>Engine</a:t>
            </a:r>
            <a:r>
              <a:rPr lang="cs-CZ" dirty="0"/>
              <a:t> – disponuje 240 milióny indexovaných článků (s duplikáty) z nichž asi 80 miliónů je pod otevřenou licencí. Nabízí poměrně nevšední způsob práce s výsledky a jejich filtrování.</a:t>
            </a:r>
          </a:p>
          <a:p>
            <a:pPr marL="342900" lvl="0" indent="-342900">
              <a:lnSpc>
                <a:spcPct val="106000"/>
              </a:lnSpc>
              <a:buFont typeface="Symbol" panose="05050102010706020507" pitchFamily="18" charset="2"/>
              <a:buChar char=""/>
            </a:pPr>
            <a:r>
              <a:rPr lang="cs-CZ" dirty="0" err="1">
                <a:hlinkClick r:id="rId3"/>
              </a:rPr>
              <a:t>COnnecting</a:t>
            </a:r>
            <a:r>
              <a:rPr lang="cs-CZ" dirty="0">
                <a:hlinkClick r:id="rId3"/>
              </a:rPr>
              <a:t> </a:t>
            </a:r>
            <a:r>
              <a:rPr lang="cs-CZ" dirty="0" err="1">
                <a:hlinkClick r:id="rId3"/>
              </a:rPr>
              <a:t>REpositories</a:t>
            </a:r>
            <a:r>
              <a:rPr lang="cs-CZ" dirty="0">
                <a:hlinkClick r:id="rId3"/>
              </a:rPr>
              <a:t> (CORE)</a:t>
            </a:r>
            <a:r>
              <a:rPr lang="cs-CZ" dirty="0"/>
              <a:t> – nabízí přístup k 25 miliónům zdrojů z výhradně otevřenou licencí. Především pro technicky zdatnější může být zajímavé tím, že zdroje jsou uloženy přímo na CORE serverech a je možné s nimi pracovat skrze API.</a:t>
            </a:r>
          </a:p>
          <a:p>
            <a:pPr marL="342900" lvl="0" indent="-342900">
              <a:lnSpc>
                <a:spcPct val="106000"/>
              </a:lnSpc>
              <a:buFont typeface="Symbol" panose="05050102010706020507" pitchFamily="18" charset="2"/>
              <a:buChar char=""/>
            </a:pPr>
            <a:r>
              <a:rPr lang="cs-CZ" dirty="0">
                <a:hlinkClick r:id="rId4"/>
              </a:rPr>
              <a:t>Science.gov</a:t>
            </a:r>
            <a:r>
              <a:rPr lang="cs-CZ" dirty="0"/>
              <a:t> – americké úřady velice dbají na otevřený přístup, takže v tomto vyhledávači je možné se dostat k článkům a výzkumným zprávám z 60 databází, 14 úřadů a celkově 200 miliónů textů.</a:t>
            </a:r>
          </a:p>
          <a:p>
            <a:pPr marL="342900" lvl="0" indent="-342900">
              <a:lnSpc>
                <a:spcPct val="106000"/>
              </a:lnSpc>
              <a:spcAft>
                <a:spcPts val="800"/>
              </a:spcAft>
              <a:buFont typeface="Symbol" panose="05050102010706020507" pitchFamily="18" charset="2"/>
              <a:buChar char=""/>
            </a:pPr>
            <a:r>
              <a:rPr lang="cs-CZ" dirty="0" err="1">
                <a:hlinkClick r:id="rId5"/>
              </a:rPr>
              <a:t>Semantic</a:t>
            </a:r>
            <a:r>
              <a:rPr lang="cs-CZ" dirty="0">
                <a:hlinkClick r:id="rId5"/>
              </a:rPr>
              <a:t> </a:t>
            </a:r>
            <a:r>
              <a:rPr lang="cs-CZ" dirty="0" err="1">
                <a:hlinkClick r:id="rId5"/>
              </a:rPr>
              <a:t>Scholar</a:t>
            </a:r>
            <a:r>
              <a:rPr lang="cs-CZ" dirty="0"/>
              <a:t> – nabízí „jen“ 3 milióny textů, ale zato velice zajímavé nástroje na práci s nimi využívající umělou inteligenci a provázanost dat. Jednotlivé výsledky vyhledávání nenabízejí jen daný článek, ale odkrývají celou znalostní strukturu. Vyhledávač pracuje s otevřeným kódem, takže je možné ho využít i s vlastními daty.</a:t>
            </a:r>
          </a:p>
          <a:p>
            <a:pPr marL="342900" lvl="0" indent="-342900">
              <a:lnSpc>
                <a:spcPct val="106000"/>
              </a:lnSpc>
              <a:spcAft>
                <a:spcPts val="800"/>
              </a:spcAft>
              <a:buFont typeface="Symbol" panose="05050102010706020507" pitchFamily="18" charset="2"/>
              <a:buChar char=""/>
            </a:pPr>
            <a:r>
              <a:rPr lang="cs-CZ" dirty="0"/>
              <a:t>+</a:t>
            </a:r>
            <a:r>
              <a:rPr lang="cs-CZ" dirty="0" err="1"/>
              <a:t>Scopus</a:t>
            </a:r>
            <a:endParaRPr lang="cs-CZ" dirty="0"/>
          </a:p>
          <a:p>
            <a:pPr marL="342900" lvl="0" indent="-342900">
              <a:lnSpc>
                <a:spcPct val="106000"/>
              </a:lnSpc>
              <a:spcAft>
                <a:spcPts val="800"/>
              </a:spcAft>
              <a:buFont typeface="Symbol" panose="05050102010706020507" pitchFamily="18" charset="2"/>
              <a:buChar char=""/>
            </a:pPr>
            <a:r>
              <a:rPr lang="cs-CZ" dirty="0"/>
              <a:t>+</a:t>
            </a:r>
            <a:r>
              <a:rPr lang="cs-CZ" dirty="0" err="1"/>
              <a:t>WoS</a:t>
            </a:r>
            <a:endParaRPr lang="cs-CZ" dirty="0"/>
          </a:p>
        </p:txBody>
      </p:sp>
    </p:spTree>
    <p:extLst>
      <p:ext uri="{BB962C8B-B14F-4D97-AF65-F5344CB8AC3E}">
        <p14:creationId xmlns:p14="http://schemas.microsoft.com/office/powerpoint/2010/main" val="4084289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048A8-687F-41AF-9866-0046D24BA1AC}"/>
              </a:ext>
            </a:extLst>
          </p:cNvPr>
          <p:cNvSpPr>
            <a:spLocks noGrp="1"/>
          </p:cNvSpPr>
          <p:nvPr>
            <p:ph type="title"/>
          </p:nvPr>
        </p:nvSpPr>
        <p:spPr/>
        <p:txBody>
          <a:bodyPr/>
          <a:lstStyle/>
          <a:p>
            <a:r>
              <a:rPr lang="cs-CZ" dirty="0"/>
              <a:t>Práce s daty: vlastní, cizí, sdílené</a:t>
            </a:r>
          </a:p>
        </p:txBody>
      </p:sp>
      <p:sp>
        <p:nvSpPr>
          <p:cNvPr id="3" name="Zástupný obsah 2">
            <a:extLst>
              <a:ext uri="{FF2B5EF4-FFF2-40B4-BE49-F238E27FC236}">
                <a16:creationId xmlns:a16="http://schemas.microsoft.com/office/drawing/2014/main" id="{6058CFD8-48B6-4307-9A52-EFCA796F2A06}"/>
              </a:ext>
            </a:extLst>
          </p:cNvPr>
          <p:cNvSpPr>
            <a:spLocks noGrp="1"/>
          </p:cNvSpPr>
          <p:nvPr>
            <p:ph idx="1"/>
          </p:nvPr>
        </p:nvSpPr>
        <p:spPr/>
        <p:txBody>
          <a:bodyPr/>
          <a:lstStyle/>
          <a:p>
            <a:r>
              <a:rPr lang="cs-CZ" dirty="0"/>
              <a:t>Sdílené data sety</a:t>
            </a:r>
          </a:p>
          <a:p>
            <a:r>
              <a:rPr lang="cs-CZ" dirty="0"/>
              <a:t>Sekundární analýza dat</a:t>
            </a:r>
          </a:p>
          <a:p>
            <a:r>
              <a:rPr lang="cs-CZ" dirty="0"/>
              <a:t>Využití otevřených zdrojů dat (</a:t>
            </a:r>
            <a:r>
              <a:rPr lang="cs-CZ" dirty="0" err="1">
                <a:hlinkClick r:id="rId2"/>
              </a:rPr>
              <a:t>Simbad</a:t>
            </a:r>
            <a:r>
              <a:rPr lang="cs-CZ" dirty="0"/>
              <a:t>, </a:t>
            </a:r>
            <a:r>
              <a:rPr lang="cs-CZ" dirty="0">
                <a:hlinkClick r:id="rId3"/>
              </a:rPr>
              <a:t>statistické úřady</a:t>
            </a:r>
            <a:r>
              <a:rPr lang="cs-CZ" dirty="0"/>
              <a:t>, </a:t>
            </a:r>
            <a:r>
              <a:rPr lang="cs-CZ" dirty="0">
                <a:hlinkClick r:id="rId4"/>
              </a:rPr>
              <a:t>tematické zprávy ČŠI</a:t>
            </a:r>
            <a:r>
              <a:rPr lang="cs-CZ" dirty="0"/>
              <a:t>…)</a:t>
            </a:r>
          </a:p>
          <a:p>
            <a:r>
              <a:rPr lang="cs-CZ" dirty="0">
                <a:hlinkClick r:id="rId5"/>
              </a:rPr>
              <a:t>Science.gov</a:t>
            </a:r>
            <a:endParaRPr lang="cs-CZ" dirty="0"/>
          </a:p>
          <a:p>
            <a:endParaRPr lang="cs-CZ" dirty="0"/>
          </a:p>
          <a:p>
            <a:r>
              <a:rPr lang="cs-CZ" dirty="0"/>
              <a:t>Často máme data dříve, než výzkumnou otázku!</a:t>
            </a:r>
          </a:p>
        </p:txBody>
      </p:sp>
    </p:spTree>
    <p:extLst>
      <p:ext uri="{BB962C8B-B14F-4D97-AF65-F5344CB8AC3E}">
        <p14:creationId xmlns:p14="http://schemas.microsoft.com/office/powerpoint/2010/main" val="962650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F7406-224C-47AA-AB05-EFFBB260682B}"/>
              </a:ext>
            </a:extLst>
          </p:cNvPr>
          <p:cNvSpPr>
            <a:spLocks noGrp="1"/>
          </p:cNvSpPr>
          <p:nvPr>
            <p:ph type="title"/>
          </p:nvPr>
        </p:nvSpPr>
        <p:spPr/>
        <p:txBody>
          <a:bodyPr/>
          <a:lstStyle/>
          <a:p>
            <a:r>
              <a:rPr lang="cs-CZ" dirty="0"/>
              <a:t>Otevřené recenzní řízení, peer </a:t>
            </a:r>
            <a:r>
              <a:rPr lang="cs-CZ" dirty="0" err="1"/>
              <a:t>review</a:t>
            </a:r>
            <a:endParaRPr lang="cs-CZ" dirty="0"/>
          </a:p>
        </p:txBody>
      </p:sp>
      <p:sp>
        <p:nvSpPr>
          <p:cNvPr id="3" name="Zástupný obsah 2">
            <a:extLst>
              <a:ext uri="{FF2B5EF4-FFF2-40B4-BE49-F238E27FC236}">
                <a16:creationId xmlns:a16="http://schemas.microsoft.com/office/drawing/2014/main" id="{32EBDB2A-6354-4596-A88D-4C1E5C13D6FD}"/>
              </a:ext>
            </a:extLst>
          </p:cNvPr>
          <p:cNvSpPr>
            <a:spLocks noGrp="1"/>
          </p:cNvSpPr>
          <p:nvPr>
            <p:ph idx="1"/>
          </p:nvPr>
        </p:nvSpPr>
        <p:spPr/>
        <p:txBody>
          <a:bodyPr/>
          <a:lstStyle/>
          <a:p>
            <a:r>
              <a:rPr lang="cs-CZ" dirty="0">
                <a:hlinkClick r:id="rId2"/>
              </a:rPr>
              <a:t>F1000research</a:t>
            </a:r>
            <a:endParaRPr lang="cs-CZ" dirty="0"/>
          </a:p>
          <a:p>
            <a:r>
              <a:rPr lang="cs-CZ" dirty="0" err="1">
                <a:hlinkClick r:id="rId3"/>
              </a:rPr>
              <a:t>Peerageofscience</a:t>
            </a:r>
            <a:r>
              <a:rPr lang="cs-CZ" dirty="0"/>
              <a:t> </a:t>
            </a:r>
          </a:p>
          <a:p>
            <a:r>
              <a:rPr lang="cs-CZ" dirty="0" err="1">
                <a:hlinkClick r:id="rId4"/>
              </a:rPr>
              <a:t>Publons</a:t>
            </a:r>
            <a:endParaRPr lang="cs-CZ" dirty="0"/>
          </a:p>
          <a:p>
            <a:r>
              <a:rPr lang="cs-CZ" dirty="0">
                <a:hlinkClick r:id="rId5"/>
              </a:rPr>
              <a:t>Hybrid pedagogy</a:t>
            </a:r>
            <a:endParaRPr lang="cs-CZ" dirty="0"/>
          </a:p>
          <a:p>
            <a:endParaRPr lang="cs-CZ" dirty="0"/>
          </a:p>
          <a:p>
            <a:r>
              <a:rPr lang="cs-CZ" dirty="0"/>
              <a:t>Obecná myšlenka: lze získat zpětnou vazbu dříve, než jdeme do časopisu (zvýšení šancí na publikaci v dobrém časopise)</a:t>
            </a:r>
          </a:p>
          <a:p>
            <a:endParaRPr lang="cs-CZ" dirty="0"/>
          </a:p>
        </p:txBody>
      </p:sp>
    </p:spTree>
    <p:extLst>
      <p:ext uri="{BB962C8B-B14F-4D97-AF65-F5344CB8AC3E}">
        <p14:creationId xmlns:p14="http://schemas.microsoft.com/office/powerpoint/2010/main" val="2652907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032A8-0434-4D9D-9290-1F335927906A}"/>
              </a:ext>
            </a:extLst>
          </p:cNvPr>
          <p:cNvSpPr>
            <a:spLocks noGrp="1"/>
          </p:cNvSpPr>
          <p:nvPr>
            <p:ph type="title"/>
          </p:nvPr>
        </p:nvSpPr>
        <p:spPr/>
        <p:txBody>
          <a:bodyPr/>
          <a:lstStyle/>
          <a:p>
            <a:r>
              <a:rPr lang="cs-CZ" dirty="0"/>
              <a:t>Občanská věda</a:t>
            </a:r>
          </a:p>
        </p:txBody>
      </p:sp>
      <p:sp>
        <p:nvSpPr>
          <p:cNvPr id="3" name="Zástupný obsah 2">
            <a:extLst>
              <a:ext uri="{FF2B5EF4-FFF2-40B4-BE49-F238E27FC236}">
                <a16:creationId xmlns:a16="http://schemas.microsoft.com/office/drawing/2014/main" id="{2CA0B3E1-A839-4B18-909C-C24A9D383E36}"/>
              </a:ext>
            </a:extLst>
          </p:cNvPr>
          <p:cNvSpPr>
            <a:spLocks noGrp="1"/>
          </p:cNvSpPr>
          <p:nvPr>
            <p:ph idx="1"/>
          </p:nvPr>
        </p:nvSpPr>
        <p:spPr/>
        <p:txBody>
          <a:bodyPr/>
          <a:lstStyle/>
          <a:p>
            <a:r>
              <a:rPr lang="cs-CZ" dirty="0"/>
              <a:t>Participace lidí mimo akademii na sdílení empirických dat, výstupů, analýzy textů,…</a:t>
            </a:r>
          </a:p>
          <a:p>
            <a:r>
              <a:rPr lang="cs-CZ" dirty="0"/>
              <a:t>Možnost dělat dobrou reklamu a projekty, které jsou podstatně větší, než možnosti jednotlivých týmů</a:t>
            </a:r>
          </a:p>
          <a:p>
            <a:r>
              <a:rPr lang="cs-CZ" dirty="0"/>
              <a:t>…</a:t>
            </a:r>
          </a:p>
        </p:txBody>
      </p:sp>
    </p:spTree>
    <p:extLst>
      <p:ext uri="{BB962C8B-B14F-4D97-AF65-F5344CB8AC3E}">
        <p14:creationId xmlns:p14="http://schemas.microsoft.com/office/powerpoint/2010/main" val="501341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2E178D-37BF-42D5-9A8F-9456EF8B5DDA}"/>
              </a:ext>
            </a:extLst>
          </p:cNvPr>
          <p:cNvSpPr>
            <a:spLocks noGrp="1"/>
          </p:cNvSpPr>
          <p:nvPr>
            <p:ph type="title"/>
          </p:nvPr>
        </p:nvSpPr>
        <p:spPr/>
        <p:txBody>
          <a:bodyPr/>
          <a:lstStyle/>
          <a:p>
            <a:r>
              <a:rPr lang="cs-CZ" dirty="0"/>
              <a:t>Legislativní ukotvení OA</a:t>
            </a:r>
          </a:p>
        </p:txBody>
      </p:sp>
      <p:sp>
        <p:nvSpPr>
          <p:cNvPr id="3" name="Zástupný obsah 2">
            <a:extLst>
              <a:ext uri="{FF2B5EF4-FFF2-40B4-BE49-F238E27FC236}">
                <a16:creationId xmlns:a16="http://schemas.microsoft.com/office/drawing/2014/main" id="{926CC710-B9C5-4B6D-A8EF-642151E4FA7A}"/>
              </a:ext>
            </a:extLst>
          </p:cNvPr>
          <p:cNvSpPr>
            <a:spLocks noGrp="1"/>
          </p:cNvSpPr>
          <p:nvPr>
            <p:ph idx="1"/>
          </p:nvPr>
        </p:nvSpPr>
        <p:spPr/>
        <p:txBody>
          <a:bodyPr>
            <a:normAutofit fontScale="70000" lnSpcReduction="20000"/>
          </a:bodyPr>
          <a:lstStyle/>
          <a:p>
            <a:r>
              <a:rPr lang="cs-CZ" dirty="0">
                <a:hlinkClick r:id="rId2"/>
              </a:rPr>
              <a:t>Budapešťská Open Access iniciativa</a:t>
            </a:r>
            <a:r>
              <a:rPr lang="cs-CZ" dirty="0"/>
              <a:t> (2002)</a:t>
            </a:r>
          </a:p>
          <a:p>
            <a:r>
              <a:rPr lang="cs-CZ" dirty="0">
                <a:hlinkClick r:id="rId3"/>
              </a:rPr>
              <a:t>Prohlášení z </a:t>
            </a:r>
            <a:r>
              <a:rPr lang="cs-CZ" dirty="0" err="1">
                <a:hlinkClick r:id="rId3"/>
              </a:rPr>
              <a:t>Bethesdy</a:t>
            </a:r>
            <a:r>
              <a:rPr lang="cs-CZ" dirty="0">
                <a:hlinkClick r:id="rId3"/>
              </a:rPr>
              <a:t> k publikování skrze otevřený přístup</a:t>
            </a:r>
            <a:r>
              <a:rPr lang="cs-CZ" dirty="0"/>
              <a:t> (2003) </a:t>
            </a:r>
          </a:p>
          <a:p>
            <a:r>
              <a:rPr lang="cs-CZ" dirty="0">
                <a:hlinkClick r:id="rId4"/>
              </a:rPr>
              <a:t>Berlínská deklarace otevřeného přístupu ke znalostem v přírodních a humanitních vědách</a:t>
            </a:r>
            <a:r>
              <a:rPr lang="cs-CZ" dirty="0"/>
              <a:t> (2003)</a:t>
            </a:r>
          </a:p>
          <a:p>
            <a:r>
              <a:rPr lang="cs-CZ" dirty="0">
                <a:hlinkClick r:id="rId5"/>
              </a:rPr>
              <a:t>Doporučení Evropské komise o přístupu k vědeckým informacím a jejich uchovávání</a:t>
            </a:r>
            <a:r>
              <a:rPr lang="cs-CZ" dirty="0"/>
              <a:t> (2012) </a:t>
            </a:r>
          </a:p>
          <a:p>
            <a:r>
              <a:rPr lang="cs-CZ" dirty="0">
                <a:hlinkClick r:id="rId6"/>
              </a:rPr>
              <a:t>Pravidla otevřeného přístupu v programu Evropské Unie pro program Horizont 2020</a:t>
            </a:r>
            <a:r>
              <a:rPr lang="cs-CZ" dirty="0"/>
              <a:t> (2013)</a:t>
            </a:r>
          </a:p>
          <a:p>
            <a:r>
              <a:rPr lang="cs-CZ" dirty="0">
                <a:hlinkClick r:id="rId7"/>
              </a:rPr>
              <a:t>Amsterdamská výzva k Open Science</a:t>
            </a:r>
            <a:r>
              <a:rPr lang="cs-CZ" dirty="0"/>
              <a:t> (2016) </a:t>
            </a:r>
          </a:p>
          <a:p>
            <a:r>
              <a:rPr lang="cs-CZ" dirty="0">
                <a:hlinkClick r:id="rId8"/>
              </a:rPr>
              <a:t>Plán S</a:t>
            </a:r>
            <a:r>
              <a:rPr lang="cs-CZ" dirty="0"/>
              <a:t> (2018) </a:t>
            </a:r>
          </a:p>
        </p:txBody>
      </p:sp>
    </p:spTree>
    <p:extLst>
      <p:ext uri="{BB962C8B-B14F-4D97-AF65-F5344CB8AC3E}">
        <p14:creationId xmlns:p14="http://schemas.microsoft.com/office/powerpoint/2010/main" val="65516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4606F8-A54A-45B6-B871-6819AD8ED6F2}"/>
              </a:ext>
            </a:extLst>
          </p:cNvPr>
          <p:cNvSpPr>
            <a:spLocks noGrp="1"/>
          </p:cNvSpPr>
          <p:nvPr>
            <p:ph type="title"/>
          </p:nvPr>
        </p:nvSpPr>
        <p:spPr/>
        <p:txBody>
          <a:bodyPr/>
          <a:lstStyle/>
          <a:p>
            <a:r>
              <a:rPr lang="cs-CZ" i="1" dirty="0"/>
              <a:t>“Pohádky jsou víc než pravdivé: ne tím, že nám tvrdí, že existují draci; ale proto, že říkají, že draky je možné porazit.“</a:t>
            </a:r>
            <a:br>
              <a:rPr lang="cs-CZ" i="1" dirty="0"/>
            </a:br>
            <a:br>
              <a:rPr lang="cs-CZ" dirty="0"/>
            </a:br>
            <a:r>
              <a:rPr lang="cs-CZ" dirty="0"/>
              <a:t>G. K. </a:t>
            </a:r>
            <a:r>
              <a:rPr lang="cs-CZ" dirty="0" err="1"/>
              <a:t>Chesterton</a:t>
            </a:r>
            <a:endParaRPr lang="cs-CZ" dirty="0"/>
          </a:p>
        </p:txBody>
      </p:sp>
    </p:spTree>
    <p:extLst>
      <p:ext uri="{BB962C8B-B14F-4D97-AF65-F5344CB8AC3E}">
        <p14:creationId xmlns:p14="http://schemas.microsoft.com/office/powerpoint/2010/main" val="1348509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CF1D83-A4AD-45FB-8FF9-86BEAE8816DE}"/>
              </a:ext>
            </a:extLst>
          </p:cNvPr>
          <p:cNvSpPr>
            <a:spLocks noGrp="1"/>
          </p:cNvSpPr>
          <p:nvPr>
            <p:ph type="title"/>
          </p:nvPr>
        </p:nvSpPr>
        <p:spPr/>
        <p:txBody>
          <a:bodyPr/>
          <a:lstStyle/>
          <a:p>
            <a:r>
              <a:rPr lang="cs-CZ" dirty="0"/>
              <a:t>Situace v ČR</a:t>
            </a:r>
          </a:p>
        </p:txBody>
      </p:sp>
      <p:sp>
        <p:nvSpPr>
          <p:cNvPr id="3" name="Zástupný obsah 2">
            <a:extLst>
              <a:ext uri="{FF2B5EF4-FFF2-40B4-BE49-F238E27FC236}">
                <a16:creationId xmlns:a16="http://schemas.microsoft.com/office/drawing/2014/main" id="{8B64E639-42D7-44FE-B3BD-717E83D6F040}"/>
              </a:ext>
            </a:extLst>
          </p:cNvPr>
          <p:cNvSpPr>
            <a:spLocks noGrp="1"/>
          </p:cNvSpPr>
          <p:nvPr>
            <p:ph idx="1"/>
          </p:nvPr>
        </p:nvSpPr>
        <p:spPr/>
        <p:txBody>
          <a:bodyPr>
            <a:normAutofit fontScale="92500" lnSpcReduction="10000"/>
          </a:bodyPr>
          <a:lstStyle/>
          <a:p>
            <a:pPr marL="342900" lvl="0" indent="-342900" algn="just">
              <a:lnSpc>
                <a:spcPct val="106000"/>
              </a:lnSpc>
              <a:buFont typeface="Symbol" panose="05050102010706020507" pitchFamily="18" charset="2"/>
              <a:buChar char=""/>
            </a:pPr>
            <a:r>
              <a:rPr lang="cs-CZ" dirty="0">
                <a:hlinkClick r:id="rId2"/>
              </a:rPr>
              <a:t>Národní strategie otevřeného přístupu ČR k vědeckým informacím na léta 2017–2020</a:t>
            </a:r>
            <a:r>
              <a:rPr lang="cs-CZ" dirty="0"/>
              <a:t> (2017) je první systematický vládní dokument, který se zabývá otevřeným přístupem. Klíčové je, že v něm ČR deklaruje zájem o otevřenost a participaci ve veřejném společenství států podporujících otevřenou vědu.</a:t>
            </a:r>
          </a:p>
          <a:p>
            <a:pPr marL="342900" lvl="0" indent="-342900" algn="just">
              <a:lnSpc>
                <a:spcPct val="106000"/>
              </a:lnSpc>
              <a:spcAft>
                <a:spcPts val="800"/>
              </a:spcAft>
              <a:buFont typeface="Symbol" panose="05050102010706020507" pitchFamily="18" charset="2"/>
              <a:buChar char=""/>
            </a:pPr>
            <a:r>
              <a:rPr lang="cs-CZ" dirty="0">
                <a:hlinkClick r:id="rId3"/>
              </a:rPr>
              <a:t>Akční plán pro implementaci Národní strategie otevřeného přístupu České republiky k vědeckým informacím na léta 2017–2020</a:t>
            </a:r>
            <a:r>
              <a:rPr lang="cs-CZ" dirty="0"/>
              <a:t> (2019) je pokusem o praktickou implementaci předchozího dokumentu – obsahuje jedenáct opatření, jejichž cílem by mělo být zajištění otevřeného přístupu v ČR a formulování jasné politiky s ní související.</a:t>
            </a:r>
          </a:p>
          <a:p>
            <a:endParaRPr lang="cs-CZ" dirty="0"/>
          </a:p>
        </p:txBody>
      </p:sp>
    </p:spTree>
    <p:extLst>
      <p:ext uri="{BB962C8B-B14F-4D97-AF65-F5344CB8AC3E}">
        <p14:creationId xmlns:p14="http://schemas.microsoft.com/office/powerpoint/2010/main" val="3629113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5A34A0-0618-4E0F-ACCE-46FC9ADE6B36}"/>
              </a:ext>
            </a:extLst>
          </p:cNvPr>
          <p:cNvSpPr>
            <a:spLocks noGrp="1"/>
          </p:cNvSpPr>
          <p:nvPr>
            <p:ph type="title"/>
          </p:nvPr>
        </p:nvSpPr>
        <p:spPr/>
        <p:txBody>
          <a:bodyPr/>
          <a:lstStyle/>
          <a:p>
            <a:r>
              <a:rPr lang="cs-CZ" dirty="0"/>
              <a:t>Klíčová legislativně – organizační témata</a:t>
            </a:r>
          </a:p>
        </p:txBody>
      </p:sp>
      <p:sp>
        <p:nvSpPr>
          <p:cNvPr id="3" name="Zástupný obsah 2">
            <a:extLst>
              <a:ext uri="{FF2B5EF4-FFF2-40B4-BE49-F238E27FC236}">
                <a16:creationId xmlns:a16="http://schemas.microsoft.com/office/drawing/2014/main" id="{E76CFEC1-4572-4048-91A5-CC285B2117B7}"/>
              </a:ext>
            </a:extLst>
          </p:cNvPr>
          <p:cNvSpPr>
            <a:spLocks noGrp="1"/>
          </p:cNvSpPr>
          <p:nvPr>
            <p:ph idx="1"/>
          </p:nvPr>
        </p:nvSpPr>
        <p:spPr/>
        <p:txBody>
          <a:bodyPr/>
          <a:lstStyle/>
          <a:p>
            <a:r>
              <a:rPr lang="cs-CZ" dirty="0"/>
              <a:t>Zajištění trvanlivosti</a:t>
            </a:r>
          </a:p>
          <a:p>
            <a:r>
              <a:rPr lang="cs-CZ" dirty="0"/>
              <a:t>Podpora výzkumných infrastruktur</a:t>
            </a:r>
          </a:p>
          <a:p>
            <a:r>
              <a:rPr lang="cs-CZ" dirty="0"/>
              <a:t>Faktická udržitelnost a použitelnost</a:t>
            </a:r>
          </a:p>
          <a:p>
            <a:r>
              <a:rPr lang="cs-CZ" dirty="0"/>
              <a:t>Dostupnost a presentace</a:t>
            </a:r>
          </a:p>
          <a:p>
            <a:endParaRPr lang="cs-CZ" dirty="0"/>
          </a:p>
          <a:p>
            <a:r>
              <a:rPr lang="cs-CZ" dirty="0"/>
              <a:t>A samozřejmě návaznost na zdroje a </a:t>
            </a:r>
            <a:r>
              <a:rPr lang="cs-CZ" dirty="0" err="1"/>
              <a:t>scientometrické</a:t>
            </a:r>
            <a:r>
              <a:rPr lang="cs-CZ" dirty="0"/>
              <a:t> ukazatele</a:t>
            </a:r>
          </a:p>
        </p:txBody>
      </p:sp>
    </p:spTree>
    <p:extLst>
      <p:ext uri="{BB962C8B-B14F-4D97-AF65-F5344CB8AC3E}">
        <p14:creationId xmlns:p14="http://schemas.microsoft.com/office/powerpoint/2010/main" val="96151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420D2B-30C7-406D-8736-F9E7A7FBF6EF}"/>
              </a:ext>
            </a:extLst>
          </p:cNvPr>
          <p:cNvSpPr>
            <a:spLocks noGrp="1"/>
          </p:cNvSpPr>
          <p:nvPr>
            <p:ph type="title"/>
          </p:nvPr>
        </p:nvSpPr>
        <p:spPr/>
        <p:txBody>
          <a:bodyPr/>
          <a:lstStyle/>
          <a:p>
            <a:r>
              <a:rPr lang="cs-CZ" dirty="0"/>
              <a:t>Otevřené vzdělávací zdroje</a:t>
            </a:r>
          </a:p>
        </p:txBody>
      </p:sp>
      <p:sp>
        <p:nvSpPr>
          <p:cNvPr id="3" name="Zástupný obsah 2">
            <a:extLst>
              <a:ext uri="{FF2B5EF4-FFF2-40B4-BE49-F238E27FC236}">
                <a16:creationId xmlns:a16="http://schemas.microsoft.com/office/drawing/2014/main" id="{4C316A59-F58F-417E-ADFF-C7339511585C}"/>
              </a:ext>
            </a:extLst>
          </p:cNvPr>
          <p:cNvSpPr>
            <a:spLocks noGrp="1"/>
          </p:cNvSpPr>
          <p:nvPr>
            <p:ph idx="1"/>
          </p:nvPr>
        </p:nvSpPr>
        <p:spPr/>
        <p:txBody>
          <a:bodyPr>
            <a:normAutofit fontScale="85000" lnSpcReduction="10000"/>
          </a:bodyPr>
          <a:lstStyle/>
          <a:p>
            <a:r>
              <a:rPr lang="cs-CZ" i="1" dirty="0"/>
              <a:t> „Otevřenými vzdělávacími zdroji jsou výukové a výzkumné materiály na jakémkoli médiu – digitálním i jiném - které se nacházejí na veřejné doméně nebo byly publikovány na základě otevřené licence, která umožňuje bezplatný přístup, použití, přizpůsobení a další distribuci jinými osobami bez licenčních omezení.“ </a:t>
            </a:r>
            <a:r>
              <a:rPr lang="cs-CZ" dirty="0">
                <a:hlinkClick r:id="rId2"/>
              </a:rPr>
              <a:t>Nadace Williama a Flory </a:t>
            </a:r>
            <a:r>
              <a:rPr lang="cs-CZ" dirty="0" err="1">
                <a:hlinkClick r:id="rId2"/>
              </a:rPr>
              <a:t>Hewlettových</a:t>
            </a:r>
            <a:endParaRPr lang="cs-CZ" dirty="0"/>
          </a:p>
          <a:p>
            <a:r>
              <a:rPr lang="cs-CZ" dirty="0" err="1"/>
              <a:t>Foote</a:t>
            </a:r>
            <a:r>
              <a:rPr lang="cs-CZ" dirty="0"/>
              <a:t>:</a:t>
            </a:r>
          </a:p>
          <a:p>
            <a:pPr marL="800100" lvl="1" indent="-342900">
              <a:lnSpc>
                <a:spcPct val="105000"/>
              </a:lnSpc>
              <a:buFont typeface="Symbol" panose="05050102010706020507" pitchFamily="18" charset="2"/>
              <a:buChar char=""/>
            </a:pPr>
            <a:r>
              <a:rPr lang="cs-CZ" dirty="0"/>
              <a:t>Svoboda ke kopírování</a:t>
            </a:r>
          </a:p>
          <a:p>
            <a:pPr marL="800100" lvl="1" indent="-342900">
              <a:lnSpc>
                <a:spcPct val="105000"/>
              </a:lnSpc>
              <a:buFont typeface="Symbol" panose="05050102010706020507" pitchFamily="18" charset="2"/>
              <a:buChar char=""/>
            </a:pPr>
            <a:r>
              <a:rPr lang="cs-CZ" dirty="0"/>
              <a:t>Svoboda k úpravám</a:t>
            </a:r>
          </a:p>
          <a:p>
            <a:pPr marL="800100" lvl="1" indent="-342900">
              <a:lnSpc>
                <a:spcPct val="105000"/>
              </a:lnSpc>
              <a:buFont typeface="Symbol" panose="05050102010706020507" pitchFamily="18" charset="2"/>
              <a:buChar char=""/>
            </a:pPr>
            <a:r>
              <a:rPr lang="cs-CZ" dirty="0"/>
              <a:t>Svoboda k šíření</a:t>
            </a:r>
          </a:p>
          <a:p>
            <a:pPr marL="800100" lvl="1" indent="-342900">
              <a:lnSpc>
                <a:spcPct val="105000"/>
              </a:lnSpc>
              <a:spcAft>
                <a:spcPts val="800"/>
              </a:spcAft>
              <a:buFont typeface="Symbol" panose="05050102010706020507" pitchFamily="18" charset="2"/>
              <a:buChar char=""/>
            </a:pPr>
            <a:r>
              <a:rPr lang="cs-CZ" dirty="0"/>
              <a:t>Svoboda k šíření modifikované verze</a:t>
            </a:r>
          </a:p>
          <a:p>
            <a:pPr lvl="1"/>
            <a:endParaRPr lang="cs-CZ" dirty="0"/>
          </a:p>
        </p:txBody>
      </p:sp>
    </p:spTree>
    <p:extLst>
      <p:ext uri="{BB962C8B-B14F-4D97-AF65-F5344CB8AC3E}">
        <p14:creationId xmlns:p14="http://schemas.microsoft.com/office/powerpoint/2010/main" val="1547374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BA355-B012-4619-8550-44191C36E042}"/>
              </a:ext>
            </a:extLst>
          </p:cNvPr>
          <p:cNvSpPr>
            <a:spLocks noGrp="1"/>
          </p:cNvSpPr>
          <p:nvPr>
            <p:ph type="title"/>
          </p:nvPr>
        </p:nvSpPr>
        <p:spPr/>
        <p:txBody>
          <a:bodyPr/>
          <a:lstStyle/>
          <a:p>
            <a:r>
              <a:rPr lang="cs-CZ" dirty="0"/>
              <a:t>Otevřené vzdělávací zdroje</a:t>
            </a:r>
          </a:p>
        </p:txBody>
      </p:sp>
      <p:sp>
        <p:nvSpPr>
          <p:cNvPr id="3" name="Zástupný obsah 2">
            <a:extLst>
              <a:ext uri="{FF2B5EF4-FFF2-40B4-BE49-F238E27FC236}">
                <a16:creationId xmlns:a16="http://schemas.microsoft.com/office/drawing/2014/main" id="{82F98B26-4BD9-4D63-8183-AB27F8277D25}"/>
              </a:ext>
            </a:extLst>
          </p:cNvPr>
          <p:cNvSpPr>
            <a:spLocks noGrp="1"/>
          </p:cNvSpPr>
          <p:nvPr>
            <p:ph idx="1"/>
          </p:nvPr>
        </p:nvSpPr>
        <p:spPr/>
        <p:txBody>
          <a:bodyPr/>
          <a:lstStyle/>
          <a:p>
            <a:r>
              <a:rPr lang="cs-CZ" dirty="0" err="1">
                <a:hlinkClick r:id="rId2"/>
              </a:rPr>
              <a:t>Wiley</a:t>
            </a:r>
            <a:r>
              <a:rPr lang="cs-CZ" dirty="0"/>
              <a:t>:</a:t>
            </a:r>
          </a:p>
          <a:p>
            <a:pPr lvl="1"/>
            <a:r>
              <a:rPr lang="cs-CZ" dirty="0"/>
              <a:t>Opětovné použití</a:t>
            </a:r>
          </a:p>
          <a:p>
            <a:pPr lvl="1"/>
            <a:r>
              <a:rPr lang="cs-CZ" dirty="0"/>
              <a:t>Úprava</a:t>
            </a:r>
          </a:p>
          <a:p>
            <a:pPr lvl="1"/>
            <a:r>
              <a:rPr lang="cs-CZ" dirty="0"/>
              <a:t>Remix</a:t>
            </a:r>
          </a:p>
          <a:p>
            <a:pPr lvl="1"/>
            <a:r>
              <a:rPr lang="cs-CZ" dirty="0"/>
              <a:t>Znovupoužití</a:t>
            </a:r>
          </a:p>
          <a:p>
            <a:pPr lvl="1"/>
            <a:r>
              <a:rPr lang="cs-CZ" dirty="0"/>
              <a:t>Redistribuce</a:t>
            </a:r>
          </a:p>
          <a:p>
            <a:pPr lvl="1"/>
            <a:endParaRPr lang="cs-CZ" dirty="0"/>
          </a:p>
          <a:p>
            <a:r>
              <a:rPr lang="cs-CZ" dirty="0"/>
              <a:t>Existují různé přístupy k monetizaci OER</a:t>
            </a:r>
          </a:p>
        </p:txBody>
      </p:sp>
    </p:spTree>
    <p:extLst>
      <p:ext uri="{BB962C8B-B14F-4D97-AF65-F5344CB8AC3E}">
        <p14:creationId xmlns:p14="http://schemas.microsoft.com/office/powerpoint/2010/main" val="1994922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15A01-3B90-4C18-820F-513DF5E5C629}"/>
              </a:ext>
            </a:extLst>
          </p:cNvPr>
          <p:cNvSpPr>
            <a:spLocks noGrp="1"/>
          </p:cNvSpPr>
          <p:nvPr>
            <p:ph type="title"/>
          </p:nvPr>
        </p:nvSpPr>
        <p:spPr/>
        <p:txBody>
          <a:bodyPr/>
          <a:lstStyle/>
          <a:p>
            <a:r>
              <a:rPr lang="cs-CZ" dirty="0"/>
              <a:t>MOOC</a:t>
            </a:r>
          </a:p>
        </p:txBody>
      </p:sp>
      <p:sp>
        <p:nvSpPr>
          <p:cNvPr id="3" name="Zástupný obsah 2">
            <a:extLst>
              <a:ext uri="{FF2B5EF4-FFF2-40B4-BE49-F238E27FC236}">
                <a16:creationId xmlns:a16="http://schemas.microsoft.com/office/drawing/2014/main" id="{D6C0481F-5FB4-43E3-BD93-CEBBF0A3118B}"/>
              </a:ext>
            </a:extLst>
          </p:cNvPr>
          <p:cNvSpPr>
            <a:spLocks noGrp="1"/>
          </p:cNvSpPr>
          <p:nvPr>
            <p:ph idx="1"/>
          </p:nvPr>
        </p:nvSpPr>
        <p:spPr/>
        <p:txBody>
          <a:bodyPr/>
          <a:lstStyle/>
          <a:p>
            <a:r>
              <a:rPr lang="cs-CZ" dirty="0" err="1">
                <a:hlinkClick r:id="rId2"/>
              </a:rPr>
              <a:t>Edx</a:t>
            </a:r>
            <a:r>
              <a:rPr lang="cs-CZ" dirty="0"/>
              <a:t>, </a:t>
            </a:r>
            <a:r>
              <a:rPr lang="cs-CZ" dirty="0" err="1">
                <a:hlinkClick r:id="rId3"/>
              </a:rPr>
              <a:t>Coursera</a:t>
            </a:r>
            <a:r>
              <a:rPr lang="cs-CZ" dirty="0"/>
              <a:t>, </a:t>
            </a:r>
            <a:r>
              <a:rPr lang="cs-CZ" dirty="0" err="1">
                <a:hlinkClick r:id="rId4"/>
              </a:rPr>
              <a:t>Futurelearn</a:t>
            </a:r>
            <a:r>
              <a:rPr lang="cs-CZ" dirty="0"/>
              <a:t>, </a:t>
            </a:r>
            <a:r>
              <a:rPr lang="cs-CZ" dirty="0" err="1">
                <a:hlinkClick r:id="rId5"/>
              </a:rPr>
              <a:t>Udemy</a:t>
            </a:r>
            <a:r>
              <a:rPr lang="cs-CZ" dirty="0"/>
              <a:t>, </a:t>
            </a:r>
            <a:r>
              <a:rPr lang="cs-CZ" dirty="0" err="1">
                <a:hlinkClick r:id="rId6"/>
              </a:rPr>
              <a:t>Codecademy</a:t>
            </a:r>
            <a:r>
              <a:rPr lang="cs-CZ" dirty="0"/>
              <a:t>…</a:t>
            </a:r>
          </a:p>
          <a:p>
            <a:r>
              <a:rPr lang="cs-CZ" dirty="0"/>
              <a:t>Je třeba dbát na vhodnou licenci</a:t>
            </a:r>
          </a:p>
          <a:p>
            <a:r>
              <a:rPr lang="cs-CZ" dirty="0"/>
              <a:t>Otevřenost je spojená s bezbariérovostí ve formálním vzdělávání</a:t>
            </a:r>
          </a:p>
          <a:p>
            <a:r>
              <a:rPr lang="cs-CZ" dirty="0"/>
              <a:t>Problémem je malá míra dokončování</a:t>
            </a:r>
          </a:p>
          <a:p>
            <a:r>
              <a:rPr lang="cs-CZ" dirty="0"/>
              <a:t>Je třeba hledat specifické didaktické metody</a:t>
            </a:r>
          </a:p>
          <a:p>
            <a:endParaRPr lang="cs-CZ" dirty="0"/>
          </a:p>
          <a:p>
            <a:endParaRPr lang="cs-CZ" dirty="0"/>
          </a:p>
        </p:txBody>
      </p:sp>
    </p:spTree>
    <p:extLst>
      <p:ext uri="{BB962C8B-B14F-4D97-AF65-F5344CB8AC3E}">
        <p14:creationId xmlns:p14="http://schemas.microsoft.com/office/powerpoint/2010/main" val="828203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48C8E-705E-4A3D-82B9-F98D2D729F3C}"/>
              </a:ext>
            </a:extLst>
          </p:cNvPr>
          <p:cNvSpPr>
            <a:spLocks noGrp="1"/>
          </p:cNvSpPr>
          <p:nvPr>
            <p:ph type="title"/>
          </p:nvPr>
        </p:nvSpPr>
        <p:spPr/>
        <p:txBody>
          <a:bodyPr/>
          <a:lstStyle/>
          <a:p>
            <a:r>
              <a:rPr lang="cs-CZ" dirty="0"/>
              <a:t>Open source aplikace</a:t>
            </a:r>
          </a:p>
        </p:txBody>
      </p:sp>
      <p:sp>
        <p:nvSpPr>
          <p:cNvPr id="3" name="Zástupný obsah 2">
            <a:extLst>
              <a:ext uri="{FF2B5EF4-FFF2-40B4-BE49-F238E27FC236}">
                <a16:creationId xmlns:a16="http://schemas.microsoft.com/office/drawing/2014/main" id="{77AEE656-4CBA-4B23-8034-E6083BD17BFF}"/>
              </a:ext>
            </a:extLst>
          </p:cNvPr>
          <p:cNvSpPr>
            <a:spLocks noGrp="1"/>
          </p:cNvSpPr>
          <p:nvPr>
            <p:ph idx="29"/>
          </p:nvPr>
        </p:nvSpPr>
        <p:spPr/>
        <p:txBody>
          <a:bodyPr>
            <a:normAutofit/>
          </a:bodyPr>
          <a:lstStyle/>
          <a:p>
            <a:r>
              <a:rPr lang="cs-CZ" dirty="0">
                <a:hlinkClick r:id="rId2"/>
              </a:rPr>
              <a:t>GNU </a:t>
            </a:r>
            <a:r>
              <a:rPr lang="cs-CZ" dirty="0" err="1">
                <a:hlinkClick r:id="rId2"/>
              </a:rPr>
              <a:t>Octave</a:t>
            </a:r>
            <a:endParaRPr lang="cs-CZ" dirty="0"/>
          </a:p>
          <a:p>
            <a:r>
              <a:rPr lang="cs-CZ" dirty="0">
                <a:hlinkClick r:id="rId3"/>
              </a:rPr>
              <a:t>VLC</a:t>
            </a:r>
            <a:endParaRPr lang="cs-CZ" dirty="0"/>
          </a:p>
          <a:p>
            <a:r>
              <a:rPr lang="cs-CZ" dirty="0" err="1">
                <a:hlinkClick r:id="rId4"/>
              </a:rPr>
              <a:t>Thunderbird</a:t>
            </a:r>
            <a:endParaRPr lang="cs-CZ" dirty="0"/>
          </a:p>
          <a:p>
            <a:r>
              <a:rPr lang="cs-CZ" dirty="0" err="1">
                <a:hlinkClick r:id="rId5"/>
              </a:rPr>
              <a:t>Shotcut</a:t>
            </a:r>
            <a:endParaRPr lang="cs-CZ" dirty="0"/>
          </a:p>
          <a:p>
            <a:r>
              <a:rPr lang="cs-CZ" dirty="0" err="1">
                <a:hlinkClick r:id="rId6"/>
              </a:rPr>
              <a:t>Scribus</a:t>
            </a:r>
            <a:endParaRPr lang="cs-CZ" dirty="0"/>
          </a:p>
          <a:p>
            <a:r>
              <a:rPr lang="cs-CZ" dirty="0" err="1">
                <a:hlinkClick r:id="rId7"/>
              </a:rPr>
              <a:t>SciDAVis</a:t>
            </a:r>
            <a:endParaRPr lang="cs-CZ" dirty="0"/>
          </a:p>
          <a:p>
            <a:r>
              <a:rPr lang="cs-CZ" dirty="0" err="1">
                <a:hlinkClick r:id="rId8"/>
              </a:rPr>
              <a:t>Rstudio</a:t>
            </a:r>
            <a:endParaRPr lang="cs-CZ" dirty="0"/>
          </a:p>
          <a:p>
            <a:r>
              <a:rPr lang="cs-CZ" dirty="0">
                <a:hlinkClick r:id="rId9"/>
              </a:rPr>
              <a:t>OBS Studio</a:t>
            </a:r>
            <a:endParaRPr lang="cs-CZ" dirty="0"/>
          </a:p>
          <a:p>
            <a:endParaRPr lang="cs-CZ" dirty="0"/>
          </a:p>
        </p:txBody>
      </p:sp>
      <p:sp>
        <p:nvSpPr>
          <p:cNvPr id="4" name="Zástupný obsah 3">
            <a:extLst>
              <a:ext uri="{FF2B5EF4-FFF2-40B4-BE49-F238E27FC236}">
                <a16:creationId xmlns:a16="http://schemas.microsoft.com/office/drawing/2014/main" id="{70627690-455F-4A3D-9E92-EECFE45DE09D}"/>
              </a:ext>
            </a:extLst>
          </p:cNvPr>
          <p:cNvSpPr>
            <a:spLocks noGrp="1"/>
          </p:cNvSpPr>
          <p:nvPr>
            <p:ph idx="30"/>
          </p:nvPr>
        </p:nvSpPr>
        <p:spPr/>
        <p:txBody>
          <a:bodyPr/>
          <a:lstStyle/>
          <a:p>
            <a:r>
              <a:rPr lang="cs-CZ" dirty="0">
                <a:hlinkClick r:id="rId10"/>
              </a:rPr>
              <a:t>LibreOffice</a:t>
            </a:r>
            <a:endParaRPr lang="cs-CZ" dirty="0"/>
          </a:p>
          <a:p>
            <a:r>
              <a:rPr lang="cs-CZ" dirty="0" err="1">
                <a:hlinkClick r:id="rId11"/>
              </a:rPr>
              <a:t>Krita</a:t>
            </a:r>
            <a:endParaRPr lang="cs-CZ" dirty="0"/>
          </a:p>
          <a:p>
            <a:r>
              <a:rPr lang="cs-CZ" dirty="0" err="1">
                <a:hlinkClick r:id="rId12"/>
              </a:rPr>
              <a:t>Chromium</a:t>
            </a:r>
            <a:endParaRPr lang="cs-CZ" dirty="0"/>
          </a:p>
          <a:p>
            <a:r>
              <a:rPr lang="cs-CZ" dirty="0" err="1">
                <a:hlinkClick r:id="rId13"/>
              </a:rPr>
              <a:t>Freemind</a:t>
            </a:r>
            <a:endParaRPr lang="cs-CZ" dirty="0"/>
          </a:p>
          <a:p>
            <a:r>
              <a:rPr lang="cs-CZ" dirty="0" err="1">
                <a:hlinkClick r:id="rId14"/>
              </a:rPr>
              <a:t>Darktable</a:t>
            </a:r>
            <a:endParaRPr lang="cs-CZ" dirty="0"/>
          </a:p>
          <a:p>
            <a:r>
              <a:rPr lang="cs-CZ" dirty="0" err="1">
                <a:hlinkClick r:id="rId15"/>
              </a:rPr>
              <a:t>BigBlueButton</a:t>
            </a:r>
            <a:endParaRPr lang="cs-CZ" dirty="0"/>
          </a:p>
          <a:p>
            <a:r>
              <a:rPr lang="cs-CZ" dirty="0">
                <a:hlinkClick r:id="rId16"/>
              </a:rPr>
              <a:t>7-ZIP</a:t>
            </a:r>
            <a:endParaRPr lang="cs-CZ" dirty="0"/>
          </a:p>
        </p:txBody>
      </p:sp>
    </p:spTree>
    <p:extLst>
      <p:ext uri="{BB962C8B-B14F-4D97-AF65-F5344CB8AC3E}">
        <p14:creationId xmlns:p14="http://schemas.microsoft.com/office/powerpoint/2010/main" val="113102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AE01A46A-AFCB-4FD5-AD76-C8D4D90B033D}"/>
              </a:ext>
            </a:extLst>
          </p:cNvPr>
          <p:cNvSpPr>
            <a:spLocks noGrp="1"/>
          </p:cNvSpPr>
          <p:nvPr>
            <p:ph type="title"/>
          </p:nvPr>
        </p:nvSpPr>
        <p:spPr>
          <a:xfrm>
            <a:off x="838200" y="585216"/>
            <a:ext cx="10515600" cy="1325563"/>
          </a:xfrm>
        </p:spPr>
        <p:txBody>
          <a:bodyPr>
            <a:normAutofit/>
          </a:bodyPr>
          <a:lstStyle/>
          <a:p>
            <a:r>
              <a:rPr lang="cs-CZ" dirty="0"/>
              <a:t>Co je Open </a:t>
            </a:r>
            <a:r>
              <a:rPr lang="cs-CZ" dirty="0" err="1"/>
              <a:t>Acces</a:t>
            </a:r>
            <a:r>
              <a:rPr lang="cs-CZ" dirty="0"/>
              <a:t>?</a:t>
            </a:r>
          </a:p>
        </p:txBody>
      </p:sp>
      <p:sp>
        <p:nvSpPr>
          <p:cNvPr id="9" name="Zástupný obsah 8">
            <a:extLst>
              <a:ext uri="{FF2B5EF4-FFF2-40B4-BE49-F238E27FC236}">
                <a16:creationId xmlns:a16="http://schemas.microsoft.com/office/drawing/2014/main" id="{8C80C7FD-6B41-47AF-8033-6C5B6C3A136F}"/>
              </a:ext>
            </a:extLst>
          </p:cNvPr>
          <p:cNvSpPr>
            <a:spLocks noGrp="1"/>
          </p:cNvSpPr>
          <p:nvPr>
            <p:ph idx="1"/>
          </p:nvPr>
        </p:nvSpPr>
        <p:spPr>
          <a:xfrm>
            <a:off x="7546848" y="2516777"/>
            <a:ext cx="3803904" cy="3660185"/>
          </a:xfrm>
        </p:spPr>
        <p:txBody>
          <a:bodyPr anchor="ctr">
            <a:normAutofit fontScale="85000" lnSpcReduction="20000"/>
          </a:bodyPr>
          <a:lstStyle/>
          <a:p>
            <a:pPr>
              <a:lnSpc>
                <a:spcPct val="170000"/>
              </a:lnSpc>
            </a:pPr>
            <a:r>
              <a:rPr lang="cs-CZ" sz="1900" dirty="0"/>
              <a:t>Otevřený přístup je modelem vědecké komunikace</a:t>
            </a:r>
          </a:p>
          <a:p>
            <a:pPr>
              <a:lnSpc>
                <a:spcPct val="170000"/>
              </a:lnSpc>
            </a:pPr>
            <a:r>
              <a:rPr lang="cs-CZ" sz="1900" dirty="0"/>
              <a:t>Vychází z možností poskytovaných internetem a informační společností</a:t>
            </a:r>
          </a:p>
          <a:p>
            <a:pPr>
              <a:lnSpc>
                <a:spcPct val="170000"/>
              </a:lnSpc>
            </a:pPr>
            <a:r>
              <a:rPr lang="cs-CZ" sz="1900" i="1" dirty="0"/>
              <a:t>„Open Access, neboli otevřený přístup k výsledkům výzkumu financovaného z veřejných zdrojů, znamená poskytnutí bezplatného a neomezeného online přístupu koncovému uživateli k vědeckým informacím.“ </a:t>
            </a:r>
            <a:r>
              <a:rPr lang="cs-CZ" sz="1900" dirty="0"/>
              <a:t>(</a:t>
            </a:r>
            <a:r>
              <a:rPr lang="cs-CZ" sz="1900" dirty="0">
                <a:hlinkClick r:id="rId2"/>
              </a:rPr>
              <a:t>zdroj</a:t>
            </a:r>
            <a:r>
              <a:rPr lang="cs-CZ" sz="1900" dirty="0"/>
              <a:t>)</a:t>
            </a:r>
          </a:p>
          <a:p>
            <a:pPr>
              <a:lnSpc>
                <a:spcPct val="170000"/>
              </a:lnSpc>
            </a:pPr>
            <a:endParaRPr lang="cs-CZ" sz="1900" dirty="0"/>
          </a:p>
        </p:txBody>
      </p:sp>
      <p:pic>
        <p:nvPicPr>
          <p:cNvPr id="11" name="Obrázek 10">
            <a:extLst>
              <a:ext uri="{FF2B5EF4-FFF2-40B4-BE49-F238E27FC236}">
                <a16:creationId xmlns:a16="http://schemas.microsoft.com/office/drawing/2014/main" id="{CE935FDB-17B6-40E6-B7C8-E4E5CC599DF3}"/>
              </a:ext>
            </a:extLst>
          </p:cNvPr>
          <p:cNvPicPr>
            <a:picLocks noChangeAspect="1"/>
          </p:cNvPicPr>
          <p:nvPr/>
        </p:nvPicPr>
        <p:blipFill rotWithShape="1">
          <a:blip r:embed="rId3"/>
          <a:srcRect l="6677" r="467" b="1"/>
          <a:stretch/>
        </p:blipFill>
        <p:spPr>
          <a:xfrm>
            <a:off x="841248" y="2516777"/>
            <a:ext cx="6236208" cy="3660185"/>
          </a:xfrm>
          <a:prstGeom prst="rect">
            <a:avLst/>
          </a:prstGeom>
        </p:spPr>
      </p:pic>
    </p:spTree>
    <p:extLst>
      <p:ext uri="{BB962C8B-B14F-4D97-AF65-F5344CB8AC3E}">
        <p14:creationId xmlns:p14="http://schemas.microsoft.com/office/powerpoint/2010/main" val="3629154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2E2311-BF14-4B23-8113-BD1B28D7F93C}"/>
              </a:ext>
            </a:extLst>
          </p:cNvPr>
          <p:cNvSpPr>
            <a:spLocks noGrp="1"/>
          </p:cNvSpPr>
          <p:nvPr>
            <p:ph type="title"/>
          </p:nvPr>
        </p:nvSpPr>
        <p:spPr/>
        <p:txBody>
          <a:bodyPr/>
          <a:lstStyle/>
          <a:p>
            <a:r>
              <a:rPr lang="cs-CZ" dirty="0"/>
              <a:t>Literatura je matka výzkumu</a:t>
            </a:r>
          </a:p>
        </p:txBody>
      </p:sp>
      <p:sp>
        <p:nvSpPr>
          <p:cNvPr id="3" name="Zástupný obsah 2">
            <a:extLst>
              <a:ext uri="{FF2B5EF4-FFF2-40B4-BE49-F238E27FC236}">
                <a16:creationId xmlns:a16="http://schemas.microsoft.com/office/drawing/2014/main" id="{ADE3B0A8-53F1-4776-A781-E44AAD136F2C}"/>
              </a:ext>
            </a:extLst>
          </p:cNvPr>
          <p:cNvSpPr>
            <a:spLocks noGrp="1"/>
          </p:cNvSpPr>
          <p:nvPr>
            <p:ph idx="1"/>
          </p:nvPr>
        </p:nvSpPr>
        <p:spPr/>
        <p:txBody>
          <a:bodyPr/>
          <a:lstStyle/>
          <a:p>
            <a:r>
              <a:rPr lang="cs-CZ" dirty="0"/>
              <a:t>Zdroj výzkumných otázek</a:t>
            </a:r>
          </a:p>
          <a:p>
            <a:r>
              <a:rPr lang="cs-CZ" dirty="0"/>
              <a:t>Zdroj přehledu literatury</a:t>
            </a:r>
          </a:p>
          <a:p>
            <a:r>
              <a:rPr lang="cs-CZ" dirty="0"/>
              <a:t>Zdroj aktuálních témat a přístupů</a:t>
            </a:r>
          </a:p>
          <a:p>
            <a:r>
              <a:rPr lang="cs-CZ" dirty="0"/>
              <a:t>Zdroj vědecké komunikace</a:t>
            </a:r>
          </a:p>
          <a:p>
            <a:r>
              <a:rPr lang="cs-CZ" dirty="0"/>
              <a:t>…</a:t>
            </a:r>
          </a:p>
          <a:p>
            <a:endParaRPr lang="cs-CZ" dirty="0"/>
          </a:p>
          <a:p>
            <a:r>
              <a:rPr lang="cs-CZ" dirty="0"/>
              <a:t>Není možné být ani průměrným výzkumníkem, bez dobré znalosti současné literatury.</a:t>
            </a:r>
          </a:p>
        </p:txBody>
      </p:sp>
    </p:spTree>
    <p:extLst>
      <p:ext uri="{BB962C8B-B14F-4D97-AF65-F5344CB8AC3E}">
        <p14:creationId xmlns:p14="http://schemas.microsoft.com/office/powerpoint/2010/main" val="3044468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04639-DE23-4183-81A5-AACC4C36B244}"/>
              </a:ext>
            </a:extLst>
          </p:cNvPr>
          <p:cNvSpPr>
            <a:spLocks noGrp="1"/>
          </p:cNvSpPr>
          <p:nvPr>
            <p:ph type="title"/>
          </p:nvPr>
        </p:nvSpPr>
        <p:spPr/>
        <p:txBody>
          <a:bodyPr/>
          <a:lstStyle/>
          <a:p>
            <a:r>
              <a:rPr lang="cs-CZ" dirty="0"/>
              <a:t>Modely Open </a:t>
            </a:r>
            <a:r>
              <a:rPr lang="cs-CZ" dirty="0" err="1"/>
              <a:t>Acces</a:t>
            </a:r>
            <a:endParaRPr lang="cs-CZ" dirty="0"/>
          </a:p>
        </p:txBody>
      </p:sp>
      <p:sp>
        <p:nvSpPr>
          <p:cNvPr id="3" name="Zástupný obsah 2">
            <a:extLst>
              <a:ext uri="{FF2B5EF4-FFF2-40B4-BE49-F238E27FC236}">
                <a16:creationId xmlns:a16="http://schemas.microsoft.com/office/drawing/2014/main" id="{068540DB-D004-4DC7-9E76-6502D7868C16}"/>
              </a:ext>
            </a:extLst>
          </p:cNvPr>
          <p:cNvSpPr>
            <a:spLocks noGrp="1"/>
          </p:cNvSpPr>
          <p:nvPr>
            <p:ph idx="1"/>
          </p:nvPr>
        </p:nvSpPr>
        <p:spPr/>
        <p:txBody>
          <a:bodyPr/>
          <a:lstStyle/>
          <a:p>
            <a:r>
              <a:rPr lang="cs-CZ" dirty="0">
                <a:hlinkClick r:id="rId2"/>
              </a:rPr>
              <a:t>Zelená cesta</a:t>
            </a:r>
            <a:r>
              <a:rPr lang="cs-CZ" dirty="0"/>
              <a:t> – autor zveřejní výsledky své práce sám:</a:t>
            </a:r>
          </a:p>
          <a:p>
            <a:pPr lvl="1"/>
            <a:r>
              <a:rPr lang="cs-CZ" dirty="0"/>
              <a:t>Autor využije své osobní stránky nebo akademické sociální sítě – dnes především </a:t>
            </a:r>
            <a:r>
              <a:rPr lang="cs-CZ" dirty="0">
                <a:hlinkClick r:id="rId3"/>
              </a:rPr>
              <a:t>Academia.edu</a:t>
            </a:r>
            <a:r>
              <a:rPr lang="cs-CZ" dirty="0"/>
              <a:t> či </a:t>
            </a:r>
            <a:r>
              <a:rPr lang="cs-CZ" dirty="0" err="1">
                <a:hlinkClick r:id="rId4"/>
              </a:rPr>
              <a:t>Researchgate</a:t>
            </a:r>
            <a:r>
              <a:rPr lang="cs-CZ" dirty="0"/>
              <a:t>.</a:t>
            </a:r>
          </a:p>
          <a:p>
            <a:pPr lvl="1"/>
            <a:r>
              <a:rPr lang="cs-CZ" dirty="0"/>
              <a:t>Druhou variantou je využití institucionálních repositářů, kterými disponuje téměř každá univerzita nebo vědecká instituce. </a:t>
            </a:r>
          </a:p>
          <a:p>
            <a:pPr lvl="1"/>
            <a:r>
              <a:rPr lang="cs-CZ" dirty="0"/>
              <a:t>Autor uveřejní článek ve veřejném repositáři – může jít například o </a:t>
            </a:r>
            <a:r>
              <a:rPr lang="cs-CZ" dirty="0" err="1">
                <a:hlinkClick r:id="rId5"/>
              </a:rPr>
              <a:t>ArXiv</a:t>
            </a:r>
            <a:r>
              <a:rPr lang="cs-CZ" dirty="0"/>
              <a:t> v případě fyziky, ale také i o repositáře, které buduje MŠMT pro výstupy z evropských projektů.</a:t>
            </a:r>
          </a:p>
          <a:p>
            <a:endParaRPr lang="cs-CZ" dirty="0"/>
          </a:p>
          <a:p>
            <a:r>
              <a:rPr lang="cs-CZ" dirty="0"/>
              <a:t>Vyžaduje explicitní podporu časopisu!</a:t>
            </a:r>
          </a:p>
        </p:txBody>
      </p:sp>
    </p:spTree>
    <p:extLst>
      <p:ext uri="{BB962C8B-B14F-4D97-AF65-F5344CB8AC3E}">
        <p14:creationId xmlns:p14="http://schemas.microsoft.com/office/powerpoint/2010/main" val="240361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20A9F-D6A2-4023-93FD-D56F549A56E3}"/>
              </a:ext>
            </a:extLst>
          </p:cNvPr>
          <p:cNvSpPr>
            <a:spLocks noGrp="1"/>
          </p:cNvSpPr>
          <p:nvPr>
            <p:ph type="title"/>
          </p:nvPr>
        </p:nvSpPr>
        <p:spPr/>
        <p:txBody>
          <a:bodyPr/>
          <a:lstStyle/>
          <a:p>
            <a:r>
              <a:rPr lang="cs-CZ" dirty="0"/>
              <a:t>Modely Open </a:t>
            </a:r>
            <a:r>
              <a:rPr lang="cs-CZ" dirty="0" err="1"/>
              <a:t>Acces</a:t>
            </a:r>
            <a:endParaRPr lang="cs-CZ" dirty="0"/>
          </a:p>
        </p:txBody>
      </p:sp>
      <p:sp>
        <p:nvSpPr>
          <p:cNvPr id="3" name="Zástupný obsah 2">
            <a:extLst>
              <a:ext uri="{FF2B5EF4-FFF2-40B4-BE49-F238E27FC236}">
                <a16:creationId xmlns:a16="http://schemas.microsoft.com/office/drawing/2014/main" id="{61783B3A-B073-4286-8903-FEFA41B96A89}"/>
              </a:ext>
            </a:extLst>
          </p:cNvPr>
          <p:cNvSpPr>
            <a:spLocks noGrp="1"/>
          </p:cNvSpPr>
          <p:nvPr>
            <p:ph idx="1"/>
          </p:nvPr>
        </p:nvSpPr>
        <p:spPr/>
        <p:txBody>
          <a:bodyPr>
            <a:normAutofit/>
          </a:bodyPr>
          <a:lstStyle/>
          <a:p>
            <a:r>
              <a:rPr lang="cs-CZ" dirty="0">
                <a:hlinkClick r:id="rId2"/>
              </a:rPr>
              <a:t>Zlatá cesta</a:t>
            </a:r>
            <a:r>
              <a:rPr lang="cs-CZ" dirty="0"/>
              <a:t> – otevřenost na straně časopisu</a:t>
            </a:r>
          </a:p>
          <a:p>
            <a:pPr lvl="1"/>
            <a:r>
              <a:rPr lang="cs-CZ" dirty="0"/>
              <a:t>Nekomerční časopisy – obvykle nevybírají poplatky ani od autora, ale ani od čtenářů. Svůj provoz tedy realizují buď na bázi dobrovolnictví, nebo z prostředků určité instituce. Jde o ideální variantu v této cestě.</a:t>
            </a:r>
          </a:p>
          <a:p>
            <a:pPr lvl="1"/>
            <a:r>
              <a:rPr lang="cs-CZ" dirty="0"/>
              <a:t>Komerční časopisy – pokud článek projde úspěšně recenzním řízením, je autor povinen zaplatit poplatek za publikování, který hradí celý proces redakční práce. Tyto poplatky vytvářejí bariéru v publikování pro mladé vědce, osoby mimo akademické prostředí a současně vytvářejí prostor pro něco, co se běžně označuje jako predátorské časopisy.</a:t>
            </a:r>
          </a:p>
        </p:txBody>
      </p:sp>
    </p:spTree>
    <p:extLst>
      <p:ext uri="{BB962C8B-B14F-4D97-AF65-F5344CB8AC3E}">
        <p14:creationId xmlns:p14="http://schemas.microsoft.com/office/powerpoint/2010/main" val="2029553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F295F-D61D-4346-888C-C08DEE38F271}"/>
              </a:ext>
            </a:extLst>
          </p:cNvPr>
          <p:cNvSpPr>
            <a:spLocks noGrp="1"/>
          </p:cNvSpPr>
          <p:nvPr>
            <p:ph type="title"/>
          </p:nvPr>
        </p:nvSpPr>
        <p:spPr/>
        <p:txBody>
          <a:bodyPr/>
          <a:lstStyle/>
          <a:p>
            <a:r>
              <a:rPr lang="cs-CZ" dirty="0"/>
              <a:t>Modely Open </a:t>
            </a:r>
            <a:r>
              <a:rPr lang="cs-CZ" dirty="0" err="1"/>
              <a:t>Acces</a:t>
            </a:r>
            <a:endParaRPr lang="cs-CZ" dirty="0"/>
          </a:p>
        </p:txBody>
      </p:sp>
      <p:sp>
        <p:nvSpPr>
          <p:cNvPr id="3" name="Zástupný obsah 2">
            <a:extLst>
              <a:ext uri="{FF2B5EF4-FFF2-40B4-BE49-F238E27FC236}">
                <a16:creationId xmlns:a16="http://schemas.microsoft.com/office/drawing/2014/main" id="{E5026FFF-E91F-4EEF-8E16-D94713654BF8}"/>
              </a:ext>
            </a:extLst>
          </p:cNvPr>
          <p:cNvSpPr>
            <a:spLocks noGrp="1"/>
          </p:cNvSpPr>
          <p:nvPr>
            <p:ph idx="1"/>
          </p:nvPr>
        </p:nvSpPr>
        <p:spPr/>
        <p:txBody>
          <a:bodyPr>
            <a:normAutofit fontScale="62500" lnSpcReduction="20000"/>
          </a:bodyPr>
          <a:lstStyle/>
          <a:p>
            <a:r>
              <a:rPr lang="cs-CZ" dirty="0">
                <a:hlinkClick r:id="rId2"/>
              </a:rPr>
              <a:t>Bronzová cesta</a:t>
            </a:r>
            <a:r>
              <a:rPr lang="cs-CZ" dirty="0"/>
              <a:t> – popisuje jistou šedou zónu. Část časopisů totiž s určitou otevřeností pracuje, ale nedokáže ji nikde explicitně popsat způsob práce s licencí nebo se přihlásit ke konkrétní formě otevřeného přístupu.</a:t>
            </a:r>
          </a:p>
          <a:p>
            <a:r>
              <a:rPr lang="cs-CZ" dirty="0">
                <a:hlinkClick r:id="rId3"/>
              </a:rPr>
              <a:t>Diamantová či platinová cesta</a:t>
            </a:r>
            <a:r>
              <a:rPr lang="cs-CZ" dirty="0"/>
              <a:t> – funguje tak, jak jsme popisovali nekomerční časopisy ve zlatém přístupu. Základem tohoto modelu je, že ani autor ani čtenář neplatí žádné poplatky. Tato varianta tedy očekává jiné zdroje financování časopisu, nejčastěji formou grantů, institucionální podpory atp. </a:t>
            </a:r>
          </a:p>
          <a:p>
            <a:r>
              <a:rPr lang="cs-CZ" dirty="0">
                <a:hlinkClick r:id="rId4"/>
              </a:rPr>
              <a:t>Černá cesta</a:t>
            </a:r>
            <a:r>
              <a:rPr lang="cs-CZ" dirty="0"/>
              <a:t> – vychází z tzv. pirátských uložišť a repositářů.</a:t>
            </a:r>
          </a:p>
          <a:p>
            <a:r>
              <a:rPr lang="cs-CZ" dirty="0" err="1"/>
              <a:t>Libre</a:t>
            </a:r>
            <a:r>
              <a:rPr lang="cs-CZ" dirty="0"/>
              <a:t> jde dále a v souladu s možnostmi tzv. </a:t>
            </a:r>
            <a:r>
              <a:rPr lang="cs-CZ" dirty="0">
                <a:hlinkClick r:id="rId5"/>
              </a:rPr>
              <a:t>otevřených</a:t>
            </a:r>
            <a:r>
              <a:rPr lang="cs-CZ" dirty="0"/>
              <a:t> umožňuje s dílem dále pracovat, takže ho lze například upracovat, implementovat do větších celků, využít pro strojové zpracování atp.</a:t>
            </a:r>
          </a:p>
        </p:txBody>
      </p:sp>
    </p:spTree>
    <p:extLst>
      <p:ext uri="{BB962C8B-B14F-4D97-AF65-F5344CB8AC3E}">
        <p14:creationId xmlns:p14="http://schemas.microsoft.com/office/powerpoint/2010/main" val="39005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84C2DE-E9D6-4156-A8E9-55A0C79BD152}"/>
              </a:ext>
            </a:extLst>
          </p:cNvPr>
          <p:cNvSpPr>
            <a:spLocks noGrp="1"/>
          </p:cNvSpPr>
          <p:nvPr>
            <p:ph type="title"/>
          </p:nvPr>
        </p:nvSpPr>
        <p:spPr/>
        <p:txBody>
          <a:bodyPr/>
          <a:lstStyle/>
          <a:p>
            <a:r>
              <a:rPr lang="cs-CZ" dirty="0"/>
              <a:t>Kritika uzavřeného přístupu</a:t>
            </a:r>
          </a:p>
        </p:txBody>
      </p:sp>
      <p:sp>
        <p:nvSpPr>
          <p:cNvPr id="3" name="Zástupný obsah 2">
            <a:extLst>
              <a:ext uri="{FF2B5EF4-FFF2-40B4-BE49-F238E27FC236}">
                <a16:creationId xmlns:a16="http://schemas.microsoft.com/office/drawing/2014/main" id="{B0DE25EB-D2D2-41FC-974D-CEE483FC2D0A}"/>
              </a:ext>
            </a:extLst>
          </p:cNvPr>
          <p:cNvSpPr>
            <a:spLocks noGrp="1"/>
          </p:cNvSpPr>
          <p:nvPr>
            <p:ph idx="1"/>
          </p:nvPr>
        </p:nvSpPr>
        <p:spPr/>
        <p:txBody>
          <a:bodyPr>
            <a:normAutofit fontScale="77500" lnSpcReduction="20000"/>
          </a:bodyPr>
          <a:lstStyle/>
          <a:p>
            <a:r>
              <a:rPr lang="cs-CZ" dirty="0"/>
              <a:t>Veřejné prostředky mají vést k veřejným výsledkům</a:t>
            </a:r>
          </a:p>
          <a:p>
            <a:r>
              <a:rPr lang="cs-CZ" dirty="0"/>
              <a:t>Jak měřit kvalitu uzavřených časopisů?</a:t>
            </a:r>
          </a:p>
          <a:p>
            <a:r>
              <a:rPr lang="cs-CZ" dirty="0"/>
              <a:t>Jak recenzovat příspěvky založené na uzavřeném přístupu?</a:t>
            </a:r>
          </a:p>
          <a:p>
            <a:r>
              <a:rPr lang="cs-CZ" dirty="0"/>
              <a:t>Co studenti?</a:t>
            </a:r>
          </a:p>
          <a:p>
            <a:r>
              <a:rPr lang="cs-CZ" dirty="0"/>
              <a:t>Co lidé mimo akademickou obec?</a:t>
            </a:r>
          </a:p>
          <a:p>
            <a:r>
              <a:rPr lang="cs-CZ" dirty="0"/>
              <a:t>Uzavřenost brání inovacím</a:t>
            </a:r>
          </a:p>
          <a:p>
            <a:r>
              <a:rPr lang="cs-CZ" dirty="0"/>
              <a:t>Uzavřenost znesnadňuje tvorbu masivních </a:t>
            </a:r>
            <a:r>
              <a:rPr lang="cs-CZ" dirty="0" err="1"/>
              <a:t>datasetů</a:t>
            </a:r>
            <a:r>
              <a:rPr lang="cs-CZ" dirty="0"/>
              <a:t> a využití moderních metod</a:t>
            </a:r>
          </a:p>
          <a:p>
            <a:r>
              <a:rPr lang="cs-CZ" dirty="0"/>
              <a:t>Vede k sociální a ekonomické </a:t>
            </a:r>
            <a:r>
              <a:rPr lang="cs-CZ" dirty="0" err="1"/>
              <a:t>exlusivitě</a:t>
            </a:r>
            <a:endParaRPr lang="cs-CZ" dirty="0"/>
          </a:p>
          <a:p>
            <a:r>
              <a:rPr lang="cs-CZ" dirty="0"/>
              <a:t>„Vykazuje horší </a:t>
            </a:r>
            <a:r>
              <a:rPr lang="cs-CZ" dirty="0" err="1"/>
              <a:t>scientometrické</a:t>
            </a:r>
            <a:r>
              <a:rPr lang="cs-CZ" dirty="0"/>
              <a:t> parametry“</a:t>
            </a:r>
          </a:p>
        </p:txBody>
      </p:sp>
    </p:spTree>
    <p:extLst>
      <p:ext uri="{BB962C8B-B14F-4D97-AF65-F5344CB8AC3E}">
        <p14:creationId xmlns:p14="http://schemas.microsoft.com/office/powerpoint/2010/main" val="409180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B9A8F1-74E2-4284-A466-653DAE8F8FD1}"/>
              </a:ext>
            </a:extLst>
          </p:cNvPr>
          <p:cNvSpPr>
            <a:spLocks noGrp="1"/>
          </p:cNvSpPr>
          <p:nvPr>
            <p:ph type="title"/>
          </p:nvPr>
        </p:nvSpPr>
        <p:spPr/>
        <p:txBody>
          <a:bodyPr/>
          <a:lstStyle/>
          <a:p>
            <a:r>
              <a:rPr lang="cs-CZ" dirty="0"/>
              <a:t>„Legální“ projekty</a:t>
            </a:r>
          </a:p>
        </p:txBody>
      </p:sp>
      <p:sp>
        <p:nvSpPr>
          <p:cNvPr id="3" name="Zástupný obsah 2">
            <a:extLst>
              <a:ext uri="{FF2B5EF4-FFF2-40B4-BE49-F238E27FC236}">
                <a16:creationId xmlns:a16="http://schemas.microsoft.com/office/drawing/2014/main" id="{C2510E94-01F8-4A13-B60E-90F2EF94C630}"/>
              </a:ext>
            </a:extLst>
          </p:cNvPr>
          <p:cNvSpPr>
            <a:spLocks noGrp="1"/>
          </p:cNvSpPr>
          <p:nvPr>
            <p:ph idx="1"/>
          </p:nvPr>
        </p:nvSpPr>
        <p:spPr/>
        <p:txBody>
          <a:bodyPr/>
          <a:lstStyle/>
          <a:p>
            <a:r>
              <a:rPr lang="cs-CZ" dirty="0">
                <a:hlinkClick r:id="rId2"/>
              </a:rPr>
              <a:t>Plos</a:t>
            </a:r>
            <a:endParaRPr lang="cs-CZ" dirty="0"/>
          </a:p>
          <a:p>
            <a:r>
              <a:rPr lang="cs-CZ" dirty="0">
                <a:hlinkClick r:id="rId3"/>
              </a:rPr>
              <a:t>Projekt </a:t>
            </a:r>
            <a:r>
              <a:rPr lang="cs-CZ" dirty="0" err="1">
                <a:hlinkClick r:id="rId3"/>
              </a:rPr>
              <a:t>Gutenberg</a:t>
            </a:r>
            <a:endParaRPr lang="cs-CZ" dirty="0"/>
          </a:p>
          <a:p>
            <a:r>
              <a:rPr lang="cs-CZ" dirty="0" err="1">
                <a:hlinkClick r:id="rId4"/>
              </a:rPr>
              <a:t>Europeana</a:t>
            </a:r>
            <a:endParaRPr lang="cs-CZ" dirty="0"/>
          </a:p>
          <a:p>
            <a:r>
              <a:rPr lang="cs-CZ" dirty="0">
                <a:hlinkClick r:id="rId5"/>
              </a:rPr>
              <a:t>Archive.org</a:t>
            </a:r>
            <a:endParaRPr lang="cs-CZ" dirty="0"/>
          </a:p>
          <a:p>
            <a:r>
              <a:rPr lang="cs-CZ" dirty="0">
                <a:hlinkClick r:id="rId6"/>
              </a:rPr>
              <a:t>Kramerius</a:t>
            </a:r>
            <a:r>
              <a:rPr lang="cs-CZ" dirty="0"/>
              <a:t>,…</a:t>
            </a:r>
          </a:p>
        </p:txBody>
      </p:sp>
      <p:pic>
        <p:nvPicPr>
          <p:cNvPr id="4" name="Obrázek 3">
            <a:extLst>
              <a:ext uri="{FF2B5EF4-FFF2-40B4-BE49-F238E27FC236}">
                <a16:creationId xmlns:a16="http://schemas.microsoft.com/office/drawing/2014/main" id="{612F71A2-DA56-4097-99A7-4CD2B9DB31F1}"/>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570377" y="1626258"/>
            <a:ext cx="5901624" cy="3822819"/>
          </a:xfrm>
          <a:prstGeom prst="rect">
            <a:avLst/>
          </a:prstGeom>
          <a:noFill/>
          <a:ln>
            <a:noFill/>
          </a:ln>
        </p:spPr>
      </p:pic>
    </p:spTree>
    <p:extLst>
      <p:ext uri="{BB962C8B-B14F-4D97-AF65-F5344CB8AC3E}">
        <p14:creationId xmlns:p14="http://schemas.microsoft.com/office/powerpoint/2010/main" val="99690842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arts-prezentace-16-9-cz-v11.potx" id="{850E93A8-45C9-4C23-9306-30E4FC2F50F2}" vid="{13F8A24C-E6A5-454D-8F66-47FE17FE1E3B}"/>
    </a:ext>
  </a:extLst>
</a:theme>
</file>

<file path=docProps/app.xml><?xml version="1.0" encoding="utf-8"?>
<Properties xmlns="http://schemas.openxmlformats.org/officeDocument/2006/extended-properties" xmlns:vt="http://schemas.openxmlformats.org/officeDocument/2006/docPropsVTypes">
  <TotalTime>0</TotalTime>
  <Words>1362</Words>
  <Application>Microsoft Office PowerPoint</Application>
  <PresentationFormat>Širokoúhlá obrazovka</PresentationFormat>
  <Paragraphs>168</Paragraphs>
  <Slides>25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Symbol</vt:lpstr>
      <vt:lpstr>Tahoma</vt:lpstr>
      <vt:lpstr>Wingdings</vt:lpstr>
      <vt:lpstr>Prezentace_MU_CZ</vt:lpstr>
      <vt:lpstr>Otevřený přístup jako předpoklad akademického prostředí</vt:lpstr>
      <vt:lpstr>“Pohádky jsou víc než pravdivé: ne tím, že nám tvrdí, že existují draci; ale proto, že říkají, že draky je možné porazit.“  G. K. Chesterton</vt:lpstr>
      <vt:lpstr>Co je Open Acces?</vt:lpstr>
      <vt:lpstr>Literatura je matka výzkumu</vt:lpstr>
      <vt:lpstr>Modely Open Acces</vt:lpstr>
      <vt:lpstr>Modely Open Acces</vt:lpstr>
      <vt:lpstr>Modely Open Acces</vt:lpstr>
      <vt:lpstr>Kritika uzavřeného přístupu</vt:lpstr>
      <vt:lpstr>„Legální“ projekty</vt:lpstr>
      <vt:lpstr>Černá cesta</vt:lpstr>
      <vt:lpstr>Otevřený přístup a předsudky k němu</vt:lpstr>
      <vt:lpstr>DOI</vt:lpstr>
      <vt:lpstr>Predátorské časopisy</vt:lpstr>
      <vt:lpstr>Jak predátorský časopis poznat?</vt:lpstr>
      <vt:lpstr>Vyhledávání otevřených článků</vt:lpstr>
      <vt:lpstr>Práce s daty: vlastní, cizí, sdílené</vt:lpstr>
      <vt:lpstr>Otevřené recenzní řízení, peer review</vt:lpstr>
      <vt:lpstr>Občanská věda</vt:lpstr>
      <vt:lpstr>Legislativní ukotvení OA</vt:lpstr>
      <vt:lpstr>Situace v ČR</vt:lpstr>
      <vt:lpstr>Klíčová legislativně – organizační témata</vt:lpstr>
      <vt:lpstr>Otevřené vzdělávací zdroje</vt:lpstr>
      <vt:lpstr>Otevřené vzdělávací zdroje</vt:lpstr>
      <vt:lpstr>MOOC</vt:lpstr>
      <vt:lpstr>Open source aplikace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Otevřený přístup jako předpoklad akademického prostředí</dc:title>
  <dc:creator>Michal Černý</dc:creator>
  <cp:lastModifiedBy>Michal Černý</cp:lastModifiedBy>
  <cp:revision>2</cp:revision>
  <dcterms:created xsi:type="dcterms:W3CDTF">2021-04-13T06:14:40Z</dcterms:created>
  <dcterms:modified xsi:type="dcterms:W3CDTF">2021-04-30T12:04:23Z</dcterms:modified>
</cp:coreProperties>
</file>