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57" r:id="rId4"/>
    <p:sldId id="272" r:id="rId5"/>
    <p:sldId id="273" r:id="rId6"/>
    <p:sldId id="274" r:id="rId7"/>
    <p:sldId id="275" r:id="rId8"/>
    <p:sldId id="258" r:id="rId9"/>
    <p:sldId id="259" r:id="rId10"/>
    <p:sldId id="261" r:id="rId11"/>
    <p:sldId id="260" r:id="rId12"/>
    <p:sldId id="269" r:id="rId13"/>
    <p:sldId id="270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Černý" userId="47f2631e-daed-4119-b393-426e990e8c21" providerId="ADAL" clId="{C4216812-BF3D-4C64-A122-FD9E850086C6}"/>
    <pc:docChg chg="custSel mod addSld modSld sldOrd">
      <pc:chgData name="Michal Černý" userId="47f2631e-daed-4119-b393-426e990e8c21" providerId="ADAL" clId="{C4216812-BF3D-4C64-A122-FD9E850086C6}" dt="2021-05-28T08:02:23.530" v="292"/>
      <pc:docMkLst>
        <pc:docMk/>
      </pc:docMkLst>
      <pc:sldChg chg="addSp modSp new mod ord setBg">
        <pc:chgData name="Michal Černý" userId="47f2631e-daed-4119-b393-426e990e8c21" providerId="ADAL" clId="{C4216812-BF3D-4C64-A122-FD9E850086C6}" dt="2021-05-28T08:02:23.530" v="292"/>
        <pc:sldMkLst>
          <pc:docMk/>
          <pc:sldMk cId="2937410483" sldId="277"/>
        </pc:sldMkLst>
        <pc:spChg chg="mod">
          <ac:chgData name="Michal Černý" userId="47f2631e-daed-4119-b393-426e990e8c21" providerId="ADAL" clId="{C4216812-BF3D-4C64-A122-FD9E850086C6}" dt="2021-05-28T08:02:06.434" v="290" actId="26606"/>
          <ac:spMkLst>
            <pc:docMk/>
            <pc:sldMk cId="2937410483" sldId="277"/>
            <ac:spMk id="2" creationId="{48144479-F34A-41BE-84AA-974EABE962DB}"/>
          </ac:spMkLst>
        </pc:spChg>
        <pc:spChg chg="mod">
          <ac:chgData name="Michal Černý" userId="47f2631e-daed-4119-b393-426e990e8c21" providerId="ADAL" clId="{C4216812-BF3D-4C64-A122-FD9E850086C6}" dt="2021-05-28T08:02:06.434" v="290" actId="26606"/>
          <ac:spMkLst>
            <pc:docMk/>
            <pc:sldMk cId="2937410483" sldId="277"/>
            <ac:spMk id="3" creationId="{433B7288-5629-4A71-92D6-78CECEA7F838}"/>
          </ac:spMkLst>
        </pc:spChg>
        <pc:spChg chg="add">
          <ac:chgData name="Michal Černý" userId="47f2631e-daed-4119-b393-426e990e8c21" providerId="ADAL" clId="{C4216812-BF3D-4C64-A122-FD9E850086C6}" dt="2021-05-28T08:02:06.434" v="290" actId="26606"/>
          <ac:spMkLst>
            <pc:docMk/>
            <pc:sldMk cId="2937410483" sldId="277"/>
            <ac:spMk id="8" creationId="{5A0118C5-4F8D-4CF4-BADD-53FEACC6C42A}"/>
          </ac:spMkLst>
        </pc:spChg>
        <pc:spChg chg="add">
          <ac:chgData name="Michal Černý" userId="47f2631e-daed-4119-b393-426e990e8c21" providerId="ADAL" clId="{C4216812-BF3D-4C64-A122-FD9E850086C6}" dt="2021-05-28T08:02:06.434" v="290" actId="26606"/>
          <ac:spMkLst>
            <pc:docMk/>
            <pc:sldMk cId="2937410483" sldId="277"/>
            <ac:spMk id="10" creationId="{4E0A5C5C-2A95-428E-9F6A-0D29EBD57C9F}"/>
          </ac:spMkLst>
        </pc:spChg>
        <pc:spChg chg="add">
          <ac:chgData name="Michal Černý" userId="47f2631e-daed-4119-b393-426e990e8c21" providerId="ADAL" clId="{C4216812-BF3D-4C64-A122-FD9E850086C6}" dt="2021-05-28T08:02:06.434" v="290" actId="26606"/>
          <ac:spMkLst>
            <pc:docMk/>
            <pc:sldMk cId="2937410483" sldId="277"/>
            <ac:spMk id="12" creationId="{1056F38F-7C4E-461D-8709-7D0024AE1F79}"/>
          </ac:spMkLst>
        </pc:spChg>
        <pc:spChg chg="add">
          <ac:chgData name="Michal Černý" userId="47f2631e-daed-4119-b393-426e990e8c21" providerId="ADAL" clId="{C4216812-BF3D-4C64-A122-FD9E850086C6}" dt="2021-05-28T08:02:06.434" v="290" actId="26606"/>
          <ac:spMkLst>
            <pc:docMk/>
            <pc:sldMk cId="2937410483" sldId="277"/>
            <ac:spMk id="14" creationId="{C7278469-3C3C-49CE-AEEE-E176A4900B78}"/>
          </ac:spMkLst>
        </pc:spChg>
        <pc:spChg chg="add">
          <ac:chgData name="Michal Černý" userId="47f2631e-daed-4119-b393-426e990e8c21" providerId="ADAL" clId="{C4216812-BF3D-4C64-A122-FD9E850086C6}" dt="2021-05-28T08:02:06.434" v="290" actId="26606"/>
          <ac:spMkLst>
            <pc:docMk/>
            <pc:sldMk cId="2937410483" sldId="277"/>
            <ac:spMk id="20" creationId="{4C6598AB-1C17-4D54-951C-A082D94ACB7A}"/>
          </ac:spMkLst>
        </pc:spChg>
        <pc:spChg chg="add">
          <ac:chgData name="Michal Černý" userId="47f2631e-daed-4119-b393-426e990e8c21" providerId="ADAL" clId="{C4216812-BF3D-4C64-A122-FD9E850086C6}" dt="2021-05-28T08:02:06.434" v="290" actId="26606"/>
          <ac:spMkLst>
            <pc:docMk/>
            <pc:sldMk cId="2937410483" sldId="277"/>
            <ac:spMk id="22" creationId="{C83B66D7-137D-4AC1-B172-53D60F08BEB5}"/>
          </ac:spMkLst>
        </pc:spChg>
        <pc:spChg chg="add">
          <ac:chgData name="Michal Černý" userId="47f2631e-daed-4119-b393-426e990e8c21" providerId="ADAL" clId="{C4216812-BF3D-4C64-A122-FD9E850086C6}" dt="2021-05-28T08:02:06.434" v="290" actId="26606"/>
          <ac:spMkLst>
            <pc:docMk/>
            <pc:sldMk cId="2937410483" sldId="277"/>
            <ac:spMk id="24" creationId="{F6B92503-6984-4D15-8B98-8718709B785D}"/>
          </ac:spMkLst>
        </pc:spChg>
        <pc:spChg chg="add">
          <ac:chgData name="Michal Černý" userId="47f2631e-daed-4119-b393-426e990e8c21" providerId="ADAL" clId="{C4216812-BF3D-4C64-A122-FD9E850086C6}" dt="2021-05-28T08:02:06.434" v="290" actId="26606"/>
          <ac:spMkLst>
            <pc:docMk/>
            <pc:sldMk cId="2937410483" sldId="277"/>
            <ac:spMk id="26" creationId="{08DDF938-524E-4C18-A47D-C00627832366}"/>
          </ac:spMkLst>
        </pc:spChg>
        <pc:grpChg chg="add">
          <ac:chgData name="Michal Černý" userId="47f2631e-daed-4119-b393-426e990e8c21" providerId="ADAL" clId="{C4216812-BF3D-4C64-A122-FD9E850086C6}" dt="2021-05-28T08:02:06.434" v="290" actId="26606"/>
          <ac:grpSpMkLst>
            <pc:docMk/>
            <pc:sldMk cId="2937410483" sldId="277"/>
            <ac:grpSpMk id="16" creationId="{93DC754C-7E09-422D-A8BB-AF632E90DFA2}"/>
          </ac:grpSpMkLst>
        </pc:grpChg>
        <pc:grpChg chg="add">
          <ac:chgData name="Michal Černý" userId="47f2631e-daed-4119-b393-426e990e8c21" providerId="ADAL" clId="{C4216812-BF3D-4C64-A122-FD9E850086C6}" dt="2021-05-28T08:02:06.434" v="290" actId="26606"/>
          <ac:grpSpMkLst>
            <pc:docMk/>
            <pc:sldMk cId="2937410483" sldId="277"/>
            <ac:grpSpMk id="28" creationId="{3773FAF5-C452-4455-9411-D6AF5EBD4CA9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0889EB-AA08-4CCA-95B8-E74A9B8BDF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D46909-2110-4276-A7BA-E6BF5C966C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2738CA-7A91-4A4B-851B-9523BAF5C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249D-242B-4197-AD17-BE84D4D2BF6E}" type="datetimeFigureOut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57E5B7-85DD-4B94-89D0-955A7D305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4A8EFED-C199-4240-B825-FF160A757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B44F-CCC4-4933-9500-60C8293909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36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16ECF2-AB9D-4F15-8CB3-5B71F861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B9B34B9-4E64-459F-8301-0C8DC7FC81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B321C8-7C39-4D0E-9331-FB1BC27EC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249D-242B-4197-AD17-BE84D4D2BF6E}" type="datetimeFigureOut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7EA511-1DD3-4638-8BAC-C0964F0C2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04886A-5C0A-49C9-8DD8-BAFE7D3B4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B44F-CCC4-4933-9500-60C8293909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33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95A6E54-FA64-4497-9B04-56AE53564F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8FCD741-BBD9-4707-BA43-B67BF5309E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602175-CC76-4AB1-A0C7-02C0F33F1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249D-242B-4197-AD17-BE84D4D2BF6E}" type="datetimeFigureOut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24DFF9-9B48-4987-B042-2406DE64C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54AA1C-F745-430E-A665-E211C5993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B44F-CCC4-4933-9500-60C8293909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07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FB8D04-2D6B-4FD9-B2A1-DB1E2AF2B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65C4ED-69BE-4DA2-B8E0-B104BEB28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3F3613-7441-46E3-A418-8413BA401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249D-242B-4197-AD17-BE84D4D2BF6E}" type="datetimeFigureOut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0D8AB2-F568-4893-B822-DD7BBFFE9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F51B6A-30F2-485C-99A5-D3356D7B9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B44F-CCC4-4933-9500-60C8293909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526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E999E-2A1C-4FC3-B434-DD7194348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56185A-CF86-47AB-958D-3FD20A256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7CB6EF-3E80-4C40-95D9-4E9BFE23E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249D-242B-4197-AD17-BE84D4D2BF6E}" type="datetimeFigureOut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ACC998-6F10-4DD3-A9B0-3FCB3448E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172248-E2B3-41A6-A26A-5A816E06D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B44F-CCC4-4933-9500-60C8293909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9656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D1123-7409-4C4C-A91A-D6A2E0A98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FD2908-28DF-4992-A595-484BFF0198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E6B9E21-0071-470E-A7BE-B424B93825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C1A679-8580-4D6E-9A71-34C75688A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249D-242B-4197-AD17-BE84D4D2BF6E}" type="datetimeFigureOut">
              <a:rPr lang="cs-CZ" smtClean="0"/>
              <a:t>28.05.2021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8EA70F5-9C3B-45A7-87A2-CFF234D86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9158191-FB3C-4C81-9C32-FB3D25FCE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B44F-CCC4-4933-9500-60C8293909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80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BA99AE-5D1D-444A-BDB6-A3C086ADB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4467902-D404-4B5D-9D74-23F0D4BD3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97C19DC-F6D7-45DB-B108-956E74B695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9F026EA-1765-4F8D-8085-E88E264417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3869F59-EEDB-4EBE-8D24-5ABEF4D4AD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D2E96EA-38C3-4932-A6DE-184073EBC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249D-242B-4197-AD17-BE84D4D2BF6E}" type="datetimeFigureOut">
              <a:rPr lang="cs-CZ" smtClean="0"/>
              <a:t>28.05.2021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CE1440D-4160-4BF8-A891-840B80621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C741DBB-B2CF-43E5-B1FE-9ECD1427C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B44F-CCC4-4933-9500-60C8293909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19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0B61CC-D6C6-4838-B3CA-2E2A899CA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B067560-0CD6-4CDA-B87E-90C884A9A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249D-242B-4197-AD17-BE84D4D2BF6E}" type="datetimeFigureOut">
              <a:rPr lang="cs-CZ" smtClean="0"/>
              <a:t>28.05.2021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3851F3F-6CD8-4983-9F50-899A370B6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AC9BFC9-33D2-40B5-ACA1-7F15C47D9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B44F-CCC4-4933-9500-60C8293909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747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436AA9A-4C28-40F5-8775-06D209A24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249D-242B-4197-AD17-BE84D4D2BF6E}" type="datetimeFigureOut">
              <a:rPr lang="cs-CZ" smtClean="0"/>
              <a:t>28.05.2021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DEE539F-F928-4F47-A7D2-278BD953E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9CB2DB0-385A-4182-8A3C-132A82DE5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B44F-CCC4-4933-9500-60C8293909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161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626EE4-B350-42D8-9C58-3AE85EFEA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5D91F-1C5F-4D76-A555-F0EB2B1DF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6A22CD0-ECDE-43F8-A398-40D40FAA2F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38306B-49BE-48C2-A222-2BB567BC7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249D-242B-4197-AD17-BE84D4D2BF6E}" type="datetimeFigureOut">
              <a:rPr lang="cs-CZ" smtClean="0"/>
              <a:t>28.05.2021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9BE250-EDAF-4510-9EAB-069BA3FA4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6A0969A-AF4E-40AE-BC22-CB97E8CF8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B44F-CCC4-4933-9500-60C8293909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463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2CC011-5891-4594-886B-56C6CAAC3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2FD91AE-57ED-4E88-B905-5181BC8301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FCD47E9-B4D8-4879-A75A-188345FF52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D0768E-B157-40C0-96BB-6339CD866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249D-242B-4197-AD17-BE84D4D2BF6E}" type="datetimeFigureOut">
              <a:rPr lang="cs-CZ" smtClean="0"/>
              <a:t>28.05.2021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4C6AE5C-0A9E-489B-9DFB-6FF59FDC9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6004489-591F-48E7-B9E4-3F5F44BB0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8B44F-CCC4-4933-9500-60C8293909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688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1CFD815-8660-4BB2-8E32-B975520F5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89CCD22-39AC-4C0D-8E86-B28B8503F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DEFEDE-835A-4AB1-BFDE-7FF347006B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A249D-242B-4197-AD17-BE84D4D2BF6E}" type="datetimeFigureOut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4B4B81-500C-4416-A988-9BE0DDB2F7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66CB90-1C9F-4921-8F43-83C3486550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8B44F-CCC4-4933-9500-60C8293909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81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r.educause.edu/articles/2020/10/unmerited-distress-four-perspectives-of-a-university-coping-with-covid-19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15.cz/zahranicni/online-cambridge-proslula-univerzita-rusi-prednasky-na-cely-dalsi-akademicky-rok-1369875" TargetMode="External"/><Relationship Id="rId2" Type="http://schemas.openxmlformats.org/officeDocument/2006/relationships/hyperlink" Target="https://onlinelibrary.wiley.com/doi/full/10.1002/hbe2.19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7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9">
            <a:extLst>
              <a:ext uri="{FF2B5EF4-FFF2-40B4-BE49-F238E27FC236}">
                <a16:creationId xmlns:a16="http://schemas.microsoft.com/office/drawing/2014/main" id="{D9DFE8A5-DCEC-4A43-B613-D62AC8C573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6528" y="642902"/>
            <a:ext cx="5290997" cy="5290997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1">
            <a:extLst>
              <a:ext uri="{FF2B5EF4-FFF2-40B4-BE49-F238E27FC236}">
                <a16:creationId xmlns:a16="http://schemas.microsoft.com/office/drawing/2014/main" id="{5608F6B8-DDC9-422E-B241-3222341D70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5931" y="631672"/>
            <a:ext cx="5290997" cy="5290997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6B7664A-BE61-4A65-B937-A31E08B8B9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0502" y="536920"/>
            <a:ext cx="5290997" cy="529099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F6655F5-60F3-4B31-98C3-4EA1F1B68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64676" y="1479558"/>
            <a:ext cx="4339988" cy="2577893"/>
          </a:xfrm>
        </p:spPr>
        <p:txBody>
          <a:bodyPr>
            <a:normAutofit/>
          </a:bodyPr>
          <a:lstStyle/>
          <a:p>
            <a:r>
              <a:rPr lang="cs-CZ" sz="5000">
                <a:solidFill>
                  <a:schemeClr val="bg1"/>
                </a:solidFill>
              </a:rPr>
              <a:t>Vzdělávání v době COVID-19 (a těsně po ní)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951B335-FB1E-430C-8952-C7837AAC5B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3765" y="4149526"/>
            <a:ext cx="3624471" cy="899551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bg1"/>
                </a:solidFill>
              </a:rPr>
              <a:t>Učící se společnost</a:t>
            </a:r>
          </a:p>
          <a:p>
            <a:r>
              <a:rPr lang="cs-CZ" sz="2000" dirty="0">
                <a:solidFill>
                  <a:schemeClr val="bg1"/>
                </a:solidFill>
              </a:rPr>
              <a:t>2021</a:t>
            </a:r>
          </a:p>
        </p:txBody>
      </p:sp>
      <p:sp>
        <p:nvSpPr>
          <p:cNvPr id="16" name="Graphic 212">
            <a:extLst>
              <a:ext uri="{FF2B5EF4-FFF2-40B4-BE49-F238E27FC236}">
                <a16:creationId xmlns:a16="http://schemas.microsoft.com/office/drawing/2014/main" id="{279CAF82-0ECF-42BE-8F37-F71941E5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34716" y="662598"/>
            <a:ext cx="574267" cy="574267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8" name="Graphic 212">
            <a:extLst>
              <a:ext uri="{FF2B5EF4-FFF2-40B4-BE49-F238E27FC236}">
                <a16:creationId xmlns:a16="http://schemas.microsoft.com/office/drawing/2014/main" id="{14A1FA07-A873-4AB3-8D01-CFEEEA8CA4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34716" y="662598"/>
            <a:ext cx="574267" cy="574267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E16C8D8F-10E9-4498-ABDB-0F923F8B6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79558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1E5A83E3-8A11-4492-BB6E-F5F2240316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919293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33BC44A-0661-43B4-9C14-FD5963C22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82901" y="4578041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31C48F7-8F88-43DC-B1A6-2967CF5AFF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82901" y="4578041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66968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264FF65-5859-4DC0-924F-37CDC0B70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694268"/>
            <a:ext cx="3553510" cy="5477932"/>
          </a:xfrm>
        </p:spPr>
        <p:txBody>
          <a:bodyPr>
            <a:normAutofit/>
          </a:bodyPr>
          <a:lstStyle/>
          <a:p>
            <a:pPr algn="ctr"/>
            <a:r>
              <a:rPr lang="en-US" sz="3700" b="0" i="0" u="none" strike="noStrike">
                <a:solidFill>
                  <a:schemeClr val="bg1"/>
                </a:solidFill>
                <a:effectLst/>
                <a:latin typeface="Calibri Light" panose="020F0302020204030204" pitchFamily="34" charset="0"/>
              </a:rPr>
              <a:t>Vlachopoulos, D. (2020). COVID-19: Threat or Opportunity for Online Education?. </a:t>
            </a:r>
            <a:r>
              <a:rPr lang="en-US" sz="3700" b="0" i="1" u="none" strike="noStrike">
                <a:solidFill>
                  <a:schemeClr val="bg1"/>
                </a:solidFill>
                <a:effectLst/>
                <a:latin typeface="Calibri Light" panose="020F0302020204030204" pitchFamily="34" charset="0"/>
              </a:rPr>
              <a:t>Higher Learning Research Communications</a:t>
            </a:r>
            <a:r>
              <a:rPr lang="en-US" sz="3700" b="0" i="0" u="none" strike="noStrike">
                <a:solidFill>
                  <a:schemeClr val="bg1"/>
                </a:solidFill>
                <a:effectLst/>
                <a:latin typeface="Calibri Light" panose="020F0302020204030204" pitchFamily="34" charset="0"/>
              </a:rPr>
              <a:t>, </a:t>
            </a:r>
            <a:r>
              <a:rPr lang="en-US" sz="3700" b="0" i="1" u="none" strike="noStrike">
                <a:solidFill>
                  <a:schemeClr val="bg1"/>
                </a:solidFill>
                <a:effectLst/>
                <a:latin typeface="Calibri Light" panose="020F0302020204030204" pitchFamily="34" charset="0"/>
              </a:rPr>
              <a:t>10</a:t>
            </a:r>
            <a:r>
              <a:rPr lang="en-US" sz="3700" b="0" i="0" u="none" strike="noStrike">
                <a:solidFill>
                  <a:schemeClr val="bg1"/>
                </a:solidFill>
                <a:effectLst/>
                <a:latin typeface="Calibri Light" panose="020F0302020204030204" pitchFamily="34" charset="0"/>
              </a:rPr>
              <a:t>(1), 2.</a:t>
            </a:r>
            <a:r>
              <a:rPr lang="en-US" sz="3700" b="0" i="0">
                <a:solidFill>
                  <a:schemeClr val="bg1"/>
                </a:solidFill>
                <a:effectLst/>
                <a:latin typeface="Calibri Light" panose="020F0302020204030204" pitchFamily="34" charset="0"/>
              </a:rPr>
              <a:t>​</a:t>
            </a:r>
            <a:endParaRPr lang="cs-CZ" sz="3700">
              <a:solidFill>
                <a:schemeClr val="bg1"/>
              </a:solidFill>
            </a:endParaRPr>
          </a:p>
        </p:txBody>
      </p:sp>
      <p:grpSp>
        <p:nvGrpSpPr>
          <p:cNvPr id="10" name="Graphic 38">
            <a:extLst>
              <a:ext uri="{FF2B5EF4-FFF2-40B4-BE49-F238E27FC236}">
                <a16:creationId xmlns:a16="http://schemas.microsoft.com/office/drawing/2014/main" id="{1E8369D0-2C3B-4E27-AC6C-A246AC28C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3D5586F-4573-4C57-9793-1EBFDC8963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EED35EF-93A0-4921-941C-ECC67AE2A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4" name="Graphic 4">
            <a:extLst>
              <a:ext uri="{FF2B5EF4-FFF2-40B4-BE49-F238E27FC236}">
                <a16:creationId xmlns:a16="http://schemas.microsoft.com/office/drawing/2014/main" id="{C6F74901-2A71-43C3-837C-27CCD6B6D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37426" y="2203010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92DF49A-063A-4F60-BE30-D268264925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0DCBBE0-7DEE-43ED-BEE3-ABB179CFC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39FE8DF-D1B2-4074-9BDF-C458EA012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1C143B5-6E24-417D-A035-65747A8E9D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331ED8C-8819-4FFB-BF3C-FDA6A90D4B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2A39574D-5ECC-4A94-9CB6-646D90DA5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A73D6F7-977D-4026-8F68-CA63C162C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6348370-4FD9-4A99-BB05-944D5B0B0E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1146D46-43DB-4487-A191-0970511C3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517B7142-9D64-4D34-B23C-9471326AD6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E8EB71CD-AB26-440E-A0D5-E1081DB55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34423BD2-7458-4680-AF49-5013C9D30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25547DC8-8B87-4446-9CC9-65AF04A5FE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9" name="Oval 28">
            <a:extLst>
              <a:ext uri="{FF2B5EF4-FFF2-40B4-BE49-F238E27FC236}">
                <a16:creationId xmlns:a16="http://schemas.microsoft.com/office/drawing/2014/main" id="{EC11F68A-CC71-4196-BBF3-20CDCD75D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502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85F9950-F10E-4E64-962B-F7034578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502" y="4752208"/>
            <a:ext cx="365021" cy="36502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E6F60A-86AF-4F06-813C-5161D511E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r>
              <a:rPr lang="cs-CZ" b="1" i="0" u="none" strike="noStrike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Online vzdělávání není jen využití technologií a nástrojů. </a:t>
            </a:r>
            <a:r>
              <a:rPr lang="cs-CZ" b="0" i="0" u="none" strike="noStrike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Představuje širší změnu, která předpokládá jiné postupy v učení, nové formy studijního chování. To vše bychom měli být schopni zkoumat a analyzovat. A v tomto poli hledat lepší řešení.</a:t>
            </a:r>
            <a:r>
              <a:rPr lang="cs-CZ" b="0" i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​</a:t>
            </a:r>
            <a:endParaRPr lang="cs-CZ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430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38DF4E-3128-4315-9273-4FF9976C9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694268"/>
            <a:ext cx="3553510" cy="5477932"/>
          </a:xfrm>
        </p:spPr>
        <p:txBody>
          <a:bodyPr>
            <a:normAutofit/>
          </a:bodyPr>
          <a:lstStyle/>
          <a:p>
            <a:pPr algn="ctr"/>
            <a:r>
              <a:rPr lang="en-US" sz="3700" b="0" i="0" u="none" strike="noStrike">
                <a:solidFill>
                  <a:schemeClr val="bg1"/>
                </a:solidFill>
                <a:effectLst/>
                <a:latin typeface="Calibri Light" panose="020F0302020204030204" pitchFamily="34" charset="0"/>
              </a:rPr>
              <a:t>Burns, R. (2020). A COVID-19 panacea in digital technologies? Challenges for democracy and higher education. </a:t>
            </a:r>
            <a:r>
              <a:rPr lang="en-US" sz="3700" b="0" i="1" u="none" strike="noStrike">
                <a:solidFill>
                  <a:schemeClr val="bg1"/>
                </a:solidFill>
                <a:effectLst/>
                <a:latin typeface="Calibri Light" panose="020F0302020204030204" pitchFamily="34" charset="0"/>
              </a:rPr>
              <a:t>Dialogues in Human Geography</a:t>
            </a:r>
            <a:r>
              <a:rPr lang="en-US" sz="3700" b="0" i="0" u="none" strike="noStrike">
                <a:solidFill>
                  <a:schemeClr val="bg1"/>
                </a:solidFill>
                <a:effectLst/>
                <a:latin typeface="Calibri Light" panose="020F0302020204030204" pitchFamily="34" charset="0"/>
              </a:rPr>
              <a:t>, 2043820620930832.</a:t>
            </a:r>
            <a:r>
              <a:rPr lang="en-US" sz="3700" b="0" i="0">
                <a:solidFill>
                  <a:schemeClr val="bg1"/>
                </a:solidFill>
                <a:effectLst/>
                <a:latin typeface="Calibri Light" panose="020F0302020204030204" pitchFamily="34" charset="0"/>
              </a:rPr>
              <a:t>​</a:t>
            </a:r>
            <a:endParaRPr lang="cs-CZ" sz="3700">
              <a:solidFill>
                <a:schemeClr val="bg1"/>
              </a:solidFill>
            </a:endParaRPr>
          </a:p>
        </p:txBody>
      </p:sp>
      <p:grpSp>
        <p:nvGrpSpPr>
          <p:cNvPr id="10" name="Graphic 38">
            <a:extLst>
              <a:ext uri="{FF2B5EF4-FFF2-40B4-BE49-F238E27FC236}">
                <a16:creationId xmlns:a16="http://schemas.microsoft.com/office/drawing/2014/main" id="{1E8369D0-2C3B-4E27-AC6C-A246AC28C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3D5586F-4573-4C57-9793-1EBFDC8963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EED35EF-93A0-4921-941C-ECC67AE2A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4" name="Graphic 4">
            <a:extLst>
              <a:ext uri="{FF2B5EF4-FFF2-40B4-BE49-F238E27FC236}">
                <a16:creationId xmlns:a16="http://schemas.microsoft.com/office/drawing/2014/main" id="{C6F74901-2A71-43C3-837C-27CCD6B6D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37426" y="2203010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92DF49A-063A-4F60-BE30-D268264925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0DCBBE0-7DEE-43ED-BEE3-ABB179CFC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39FE8DF-D1B2-4074-9BDF-C458EA012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1C143B5-6E24-417D-A035-65747A8E9D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331ED8C-8819-4FFB-BF3C-FDA6A90D4B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2A39574D-5ECC-4A94-9CB6-646D90DA5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A73D6F7-977D-4026-8F68-CA63C162C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6348370-4FD9-4A99-BB05-944D5B0B0E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1146D46-43DB-4487-A191-0970511C3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517B7142-9D64-4D34-B23C-9471326AD6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E8EB71CD-AB26-440E-A0D5-E1081DB55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34423BD2-7458-4680-AF49-5013C9D30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25547DC8-8B87-4446-9CC9-65AF04A5FE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9" name="Oval 28">
            <a:extLst>
              <a:ext uri="{FF2B5EF4-FFF2-40B4-BE49-F238E27FC236}">
                <a16:creationId xmlns:a16="http://schemas.microsoft.com/office/drawing/2014/main" id="{EC11F68A-CC71-4196-BBF3-20CDCD75D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502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85F9950-F10E-4E64-962B-F7034578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502" y="4752208"/>
            <a:ext cx="365021" cy="36502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C66F04-A269-4F1D-8E99-0A20131E7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r>
              <a:rPr lang="cs-CZ" sz="1800" b="0" i="1" u="none" strike="noStrike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„Studenti, kteří se zdrželi hlasového vyjadřování svých myšlenek v přeplněných učebnách, se mohou cítit lépe v jiném formátu. </a:t>
            </a:r>
            <a:r>
              <a:rPr lang="cs-CZ" sz="1800" b="1" i="1" u="none" strike="noStrike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Obecněji musíme digitální prostory považovat za doplňkové ke komunitě</a:t>
            </a:r>
            <a:r>
              <a:rPr lang="cs-CZ" sz="1800" b="0" i="1" u="none" strike="noStrike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, která je vetknuta do výukového prostředí tváří v tvář. Výuka tváří v tvář je již u digitálních technologií, jako jsou smartphony, notebooky a konzole pro zadávání online úkolů, důkladně naplněna a předpokládat čistotu digitálních nebo analogových forem zatím nemůžeme. </a:t>
            </a:r>
            <a:r>
              <a:rPr lang="cs-CZ" sz="1800" i="1" u="none" strike="noStrike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Zatřetí, </a:t>
            </a:r>
            <a:r>
              <a:rPr lang="cs-CZ" sz="1800" b="1" i="1" u="none" strike="noStrike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musíme odmítnout to, že „nový normální stav“, o kterém mnozí budou prohlašovat, že je nevyhnutelný. Musíme si nadále představovat a přijímat lepší světy v našich (virtuálních) učebnách.</a:t>
            </a:r>
            <a:r>
              <a:rPr lang="cs-CZ" sz="1800" b="0" i="1" u="none" strike="noStrike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“</a:t>
            </a:r>
            <a:r>
              <a:rPr lang="cs-CZ" sz="1800" b="0" i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​</a:t>
            </a:r>
            <a:endParaRPr lang="cs-CZ" sz="1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552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stůl&#10;&#10;Popis byl vytvořen automaticky">
            <a:extLst>
              <a:ext uri="{FF2B5EF4-FFF2-40B4-BE49-F238E27FC236}">
                <a16:creationId xmlns:a16="http://schemas.microsoft.com/office/drawing/2014/main" id="{4EB23558-E115-4CCD-B17B-291A8768D6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130" r="1462"/>
          <a:stretch/>
        </p:blipFill>
        <p:spPr>
          <a:xfrm>
            <a:off x="320040" y="320040"/>
            <a:ext cx="11548872" cy="446227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D38A241E-0395-41E5-8607-BAA2799A4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4892040"/>
            <a:ext cx="11548872" cy="1645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D01BF98-D85F-4D5D-BC80-BCAF082B4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0588" y="5093208"/>
            <a:ext cx="6973204" cy="126187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600">
                <a:solidFill>
                  <a:schemeClr val="bg1"/>
                </a:solidFill>
                <a:effectLst/>
              </a:rPr>
              <a:t>Longhurst, G. J., Stone, D. M., Dulohery, K., Scully, D., Campbell, T., &amp; Smith, C. F. (2020). Strength, Weakness, Opportunity, Threat (SWOT) Analysis of the Adaptations to Anatomical Education in the United Kingdom and Republic of Ireland in Response to the Covid‐19 Pandemic. </a:t>
            </a:r>
            <a:r>
              <a:rPr lang="en-US" sz="1600" i="1">
                <a:solidFill>
                  <a:schemeClr val="bg1"/>
                </a:solidFill>
                <a:effectLst/>
              </a:rPr>
              <a:t>Anatomical sciences education</a:t>
            </a:r>
            <a:r>
              <a:rPr lang="en-US" sz="1600">
                <a:solidFill>
                  <a:schemeClr val="bg1"/>
                </a:solidFill>
                <a:effectLst/>
              </a:rPr>
              <a:t>, </a:t>
            </a:r>
            <a:r>
              <a:rPr lang="en-US" sz="1600" i="1">
                <a:solidFill>
                  <a:schemeClr val="bg1"/>
                </a:solidFill>
                <a:effectLst/>
              </a:rPr>
              <a:t>13</a:t>
            </a:r>
            <a:r>
              <a:rPr lang="en-US" sz="1600">
                <a:solidFill>
                  <a:schemeClr val="bg1"/>
                </a:solidFill>
                <a:effectLst/>
              </a:rPr>
              <a:t>(3), 301-311.</a:t>
            </a:r>
            <a:endParaRPr lang="en-US" sz="1600">
              <a:solidFill>
                <a:schemeClr val="bg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E352288-84AD-4CA8-BCD5-76C29D34E1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059936" y="5264106"/>
            <a:ext cx="0" cy="9144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614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5E52985E-2553-471E-82AA-5ED7A3298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3308" y="352931"/>
            <a:ext cx="11438793" cy="184425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AA2A3DF-E543-4864-83DE-325529400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70" y="506727"/>
            <a:ext cx="3885141" cy="1526741"/>
          </a:xfrm>
        </p:spPr>
        <p:txBody>
          <a:bodyPr>
            <a:normAutofit/>
          </a:bodyPr>
          <a:lstStyle/>
          <a:p>
            <a:pPr algn="r"/>
            <a:r>
              <a:rPr lang="en-US" sz="1700" b="0" i="0" u="none" strike="noStrike">
                <a:solidFill>
                  <a:schemeClr val="bg1"/>
                </a:solidFill>
                <a:effectLst/>
                <a:latin typeface="Calibri Light" panose="020F0302020204030204" pitchFamily="34" charset="0"/>
              </a:rPr>
              <a:t>Johnson, N., Veletsianos, G., Seaman, J. (2020)</a:t>
            </a:r>
            <a:r>
              <a:rPr lang="en-US" sz="1700" b="0" i="1" u="none" strike="noStrike">
                <a:solidFill>
                  <a:schemeClr val="bg1"/>
                </a:solidFill>
                <a:effectLst/>
                <a:latin typeface="Calibri Light" panose="020F0302020204030204" pitchFamily="34" charset="0"/>
              </a:rPr>
              <a:t> </a:t>
            </a:r>
            <a:r>
              <a:rPr lang="en-US" sz="1700" b="0" i="0" u="none" strike="noStrike">
                <a:solidFill>
                  <a:schemeClr val="bg1"/>
                </a:solidFill>
                <a:effectLst/>
                <a:latin typeface="Calibri Light" panose="020F0302020204030204" pitchFamily="34" charset="0"/>
              </a:rPr>
              <a:t>U.S. Faculty and Administrators’ Experiences and Approaches in the Early Weeks of the COVID-19 Pandemic. </a:t>
            </a:r>
            <a:r>
              <a:rPr lang="en-US" sz="1700" b="0" i="1" u="none" strike="noStrike">
                <a:solidFill>
                  <a:schemeClr val="bg1"/>
                </a:solidFill>
                <a:effectLst/>
                <a:latin typeface="Calibri Light" panose="020F0302020204030204" pitchFamily="34" charset="0"/>
              </a:rPr>
              <a:t>OLJ. 10.24059/olj.v24i2.2285</a:t>
            </a:r>
            <a:r>
              <a:rPr lang="en-US" sz="1700" b="0" i="0">
                <a:solidFill>
                  <a:schemeClr val="bg1"/>
                </a:solidFill>
                <a:effectLst/>
                <a:latin typeface="Calibri Light" panose="020F0302020204030204" pitchFamily="34" charset="0"/>
              </a:rPr>
              <a:t>​</a:t>
            </a:r>
            <a:r>
              <a:rPr lang="cs-CZ" sz="1700" b="0" i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  </a:t>
            </a:r>
            <a:endParaRPr lang="cs-CZ" sz="1700">
              <a:solidFill>
                <a:schemeClr val="bg1"/>
              </a:solidFill>
            </a:endParaRP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DAE3ABC6-4042-4293-A7DF-F01181363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739873" y="580963"/>
            <a:ext cx="0" cy="137160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2" name="Content Placeholder 1031">
            <a:extLst>
              <a:ext uri="{FF2B5EF4-FFF2-40B4-BE49-F238E27FC236}">
                <a16:creationId xmlns:a16="http://schemas.microsoft.com/office/drawing/2014/main" id="{B1480821-2543-48BF-B637-3F36F0C00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5336" y="506727"/>
            <a:ext cx="6609921" cy="1526741"/>
          </a:xfrm>
        </p:spPr>
        <p:txBody>
          <a:bodyPr anchor="ctr">
            <a:normAutofit/>
          </a:bodyPr>
          <a:lstStyle/>
          <a:p>
            <a:r>
              <a:rPr lang="cs-CZ" sz="2200">
                <a:solidFill>
                  <a:schemeClr val="bg1"/>
                </a:solidFill>
              </a:rPr>
              <a:t>Proces změny musí být rychlý</a:t>
            </a:r>
          </a:p>
          <a:p>
            <a:r>
              <a:rPr lang="cs-CZ" sz="2200">
                <a:solidFill>
                  <a:schemeClr val="bg1"/>
                </a:solidFill>
              </a:rPr>
              <a:t>Nelze uchovávat v paměti nostalgické vzpomínky na staré</a:t>
            </a:r>
            <a:endParaRPr lang="en-US" sz="2200">
              <a:solidFill>
                <a:schemeClr val="bg1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0003A86-81BF-4E16-90DB-E984DDCBC3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308" y="2911274"/>
            <a:ext cx="5559480" cy="297432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4C93D40-4953-4F02-B3AE-CAA7684F6A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1736" y="2849370"/>
            <a:ext cx="5546955" cy="3106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745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8144479-F34A-41BE-84AA-974EABE96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>
                <a:solidFill>
                  <a:schemeClr val="bg1"/>
                </a:solidFill>
              </a:rPr>
              <a:t>Trendy?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3B7288-5629-4A71-92D6-78CECEA7F8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Hybridní výuka – jak to udělat?</a:t>
            </a:r>
          </a:p>
          <a:p>
            <a:r>
              <a:rPr lang="cs-CZ" sz="2400" dirty="0" err="1">
                <a:solidFill>
                  <a:schemeClr val="bg1"/>
                </a:solidFill>
              </a:rPr>
              <a:t>Blended</a:t>
            </a:r>
            <a:r>
              <a:rPr lang="cs-CZ" sz="2400" dirty="0">
                <a:solidFill>
                  <a:schemeClr val="bg1"/>
                </a:solidFill>
              </a:rPr>
              <a:t> Learning – staronový trend</a:t>
            </a:r>
          </a:p>
          <a:p>
            <a:r>
              <a:rPr lang="cs-CZ" sz="2400" dirty="0">
                <a:solidFill>
                  <a:schemeClr val="bg1"/>
                </a:solidFill>
              </a:rPr>
              <a:t>AI ve vzdělávání</a:t>
            </a:r>
          </a:p>
          <a:p>
            <a:r>
              <a:rPr lang="cs-CZ" sz="2400" dirty="0">
                <a:solidFill>
                  <a:schemeClr val="bg1"/>
                </a:solidFill>
              </a:rPr>
              <a:t>Práce s VR, AR, XR</a:t>
            </a:r>
          </a:p>
          <a:p>
            <a:r>
              <a:rPr lang="cs-CZ" sz="2400" dirty="0">
                <a:solidFill>
                  <a:schemeClr val="bg1"/>
                </a:solidFill>
              </a:rPr>
              <a:t>OER</a:t>
            </a:r>
          </a:p>
          <a:p>
            <a:r>
              <a:rPr lang="cs-CZ" sz="2400" dirty="0">
                <a:solidFill>
                  <a:schemeClr val="bg1"/>
                </a:solidFill>
              </a:rPr>
              <a:t>Nový důraz na kvalitu materiálů – ale co to je?</a:t>
            </a:r>
          </a:p>
          <a:p>
            <a:r>
              <a:rPr lang="cs-CZ" sz="2400" dirty="0">
                <a:solidFill>
                  <a:schemeClr val="bg1"/>
                </a:solidFill>
              </a:rPr>
              <a:t>Všichni už trochu umíme učit online, …</a:t>
            </a:r>
          </a:p>
          <a:p>
            <a:r>
              <a:rPr lang="cs-CZ" sz="2400" dirty="0">
                <a:solidFill>
                  <a:schemeClr val="bg1"/>
                </a:solidFill>
              </a:rPr>
              <a:t>Záznamy z hodin a ochrana soukromí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37410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Rectangle 8">
            <a:extLst>
              <a:ext uri="{FF2B5EF4-FFF2-40B4-BE49-F238E27FC236}">
                <a16:creationId xmlns:a16="http://schemas.microsoft.com/office/drawing/2014/main" id="{3677BAFB-3BD3-41BB-9107-FAE224AE2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0" name="Oval 10">
            <a:extLst>
              <a:ext uri="{FF2B5EF4-FFF2-40B4-BE49-F238E27FC236}">
                <a16:creationId xmlns:a16="http://schemas.microsoft.com/office/drawing/2014/main" id="{E6823A9B-C188-42D4-847C-3AD928DB1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42784" y="253140"/>
            <a:ext cx="6184555" cy="6184555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1" name="Oval 12">
            <a:extLst>
              <a:ext uri="{FF2B5EF4-FFF2-40B4-BE49-F238E27FC236}">
                <a16:creationId xmlns:a16="http://schemas.microsoft.com/office/drawing/2014/main" id="{34B557F3-1A0C-4749-A6DB-EAC082DF3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24848" y="253140"/>
            <a:ext cx="6184555" cy="6184555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202" name="Oval 14">
            <a:extLst>
              <a:ext uri="{FF2B5EF4-FFF2-40B4-BE49-F238E27FC236}">
                <a16:creationId xmlns:a16="http://schemas.microsoft.com/office/drawing/2014/main" id="{55D55AA6-3751-494F-868A-DCEDC5CE82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03723" y="136525"/>
            <a:ext cx="6184555" cy="6184555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62B7096-B587-4FFA-B33B-D6E3FD52A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1400" y="965580"/>
            <a:ext cx="5204489" cy="316059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  <a:hlinkClick r:id="rId2"/>
              </a:rPr>
              <a:t>Educase</a:t>
            </a:r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: zajímavá výzkumná data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14BF9D-C47C-41AF-8101-3A46423232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20817" y="4409960"/>
            <a:ext cx="4508641" cy="1116414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2000" kern="1200">
                <a:solidFill>
                  <a:schemeClr val="bg1"/>
                </a:solidFill>
                <a:latin typeface="+mn-lt"/>
                <a:ea typeface="+mn-ea"/>
                <a:cs typeface="+mn-cs"/>
              </a:rPr>
              <a:t>Výsledky jednoho výzkumu v USA</a:t>
            </a:r>
          </a:p>
        </p:txBody>
      </p:sp>
      <p:sp>
        <p:nvSpPr>
          <p:cNvPr id="203" name="Graphic 212">
            <a:extLst>
              <a:ext uri="{FF2B5EF4-FFF2-40B4-BE49-F238E27FC236}">
                <a16:creationId xmlns:a16="http://schemas.microsoft.com/office/drawing/2014/main" id="{4D4C00DC-4DC6-4CD2-9E31-F17E6CEBC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6275" y="97597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204" name="Graphic 212">
            <a:extLst>
              <a:ext uri="{FF2B5EF4-FFF2-40B4-BE49-F238E27FC236}">
                <a16:creationId xmlns:a16="http://schemas.microsoft.com/office/drawing/2014/main" id="{D82AB1B2-7970-42CF-8BF5-567C69E9F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6275" y="97597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grpSp>
        <p:nvGrpSpPr>
          <p:cNvPr id="205" name="Graphic 190">
            <a:extLst>
              <a:ext uri="{FF2B5EF4-FFF2-40B4-BE49-F238E27FC236}">
                <a16:creationId xmlns:a16="http://schemas.microsoft.com/office/drawing/2014/main" id="{66FB5A75-BDE2-4F12-A95B-C48788A76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80947" y="1755501"/>
            <a:ext cx="1598829" cy="531293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DC86CBC8-A814-4C0C-A287-7C549693D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6" name="Freeform: Shape 22">
              <a:extLst>
                <a:ext uri="{FF2B5EF4-FFF2-40B4-BE49-F238E27FC236}">
                  <a16:creationId xmlns:a16="http://schemas.microsoft.com/office/drawing/2014/main" id="{6AA52F4F-14E6-402F-A196-668B9CA9BC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07" name="Oval 24">
            <a:extLst>
              <a:ext uri="{FF2B5EF4-FFF2-40B4-BE49-F238E27FC236}">
                <a16:creationId xmlns:a16="http://schemas.microsoft.com/office/drawing/2014/main" id="{C10FB9CA-E7FA-462C-B537-F1224ED1AC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9820" y="4236107"/>
            <a:ext cx="510988" cy="510988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8" name="Oval 26">
            <a:extLst>
              <a:ext uri="{FF2B5EF4-FFF2-40B4-BE49-F238E27FC236}">
                <a16:creationId xmlns:a16="http://schemas.microsoft.com/office/drawing/2014/main" id="{D8469AE7-A75B-4F37-850B-EF5974ABE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9820" y="4236107"/>
            <a:ext cx="510988" cy="510988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09" name="Graphic 4">
            <a:extLst>
              <a:ext uri="{FF2B5EF4-FFF2-40B4-BE49-F238E27FC236}">
                <a16:creationId xmlns:a16="http://schemas.microsoft.com/office/drawing/2014/main" id="{63301095-70B2-49AA-8DA9-A35629AD6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97506" y="4175798"/>
            <a:ext cx="1861486" cy="1861665"/>
            <a:chOff x="5734053" y="3067000"/>
            <a:chExt cx="724484" cy="724549"/>
          </a:xfrm>
          <a:solidFill>
            <a:schemeClr val="bg1"/>
          </a:solidFill>
        </p:grpSpPr>
        <p:sp>
          <p:nvSpPr>
            <p:cNvPr id="210" name="Freeform: Shape 29">
              <a:extLst>
                <a:ext uri="{FF2B5EF4-FFF2-40B4-BE49-F238E27FC236}">
                  <a16:creationId xmlns:a16="http://schemas.microsoft.com/office/drawing/2014/main" id="{D218E08C-0BEA-45C2-8C09-4141DDDA0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067000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1" name="Freeform: Shape 30">
              <a:extLst>
                <a:ext uri="{FF2B5EF4-FFF2-40B4-BE49-F238E27FC236}">
                  <a16:creationId xmlns:a16="http://schemas.microsoft.com/office/drawing/2014/main" id="{232F6090-14E0-44C6-B9FC-C91047BCDC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2" name="Freeform: Shape 31">
              <a:extLst>
                <a:ext uri="{FF2B5EF4-FFF2-40B4-BE49-F238E27FC236}">
                  <a16:creationId xmlns:a16="http://schemas.microsoft.com/office/drawing/2014/main" id="{FDB9402B-335C-4892-9E7C-C400E95BE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3" name="Freeform: Shape 32">
              <a:extLst>
                <a:ext uri="{FF2B5EF4-FFF2-40B4-BE49-F238E27FC236}">
                  <a16:creationId xmlns:a16="http://schemas.microsoft.com/office/drawing/2014/main" id="{E7A4371D-4448-409A-93F3-0C92E3EBD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4" name="Freeform: Shape 33">
              <a:extLst>
                <a:ext uri="{FF2B5EF4-FFF2-40B4-BE49-F238E27FC236}">
                  <a16:creationId xmlns:a16="http://schemas.microsoft.com/office/drawing/2014/main" id="{780149CB-4B8F-4FD1-AC5E-25670C9EA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92D49A1A-35B0-4620-9D1E-A782A0E978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FF46F08-B1E4-44C1-BD4A-4191D6EAD9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DB16610-3D81-4E5C-850D-5D1245C0DC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12624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E05501B2-83AC-4299-BE5A-8CA16B408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12624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07CF1B90-3B3A-403E-A94F-8B82945D0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56A1CBA9-4AC1-4C42-9429-3FF31DF282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21318D9B-FD39-402A-ADFA-0E6CC789A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333FB08F-B346-47C0-A7CD-1DE53E6C0D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12624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893AD6F2-6408-4A8E-9749-CB7388EF3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15D9D2F-1568-4BE3-A54A-69F52492B0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185393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9AB547A7-0D80-491F-98B4-C6B7CC4FC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185393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7E2693CD-DAF5-4B26-9A2F-17673BF3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96EEE12-952A-4693-B161-D7071D6010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4228DCC-1611-4BDC-90AA-231F67EB11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DA163C3C-D3DF-461F-B6A8-90C7C227D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185393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4D021D29-2980-41C3-AB83-DA93C105BC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AC09C1FA-1A9D-49A7-9D73-8B777140A3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244637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0B8D8CD4-7B9B-48A5-BC59-0CB859354F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244635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224D0A27-A8B0-4020-9399-24127726E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168E8EBA-9F8C-4650-B9BE-38A0A56BCF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6A460BB3-2605-4AA2-AE1D-B9FB61EBF2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1E2E38EE-DBBE-4CC1-9498-E7193E1B2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24463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BF191D5C-7D2A-4408-A8F2-389D2360F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08F7193B-B379-4921-9F17-1841D5061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303786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B4C5E53C-6003-4F74-B1CA-C7EA1E4993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CB97B2B1-1CF5-46A5-940D-AB8F57F59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783F4F1-D8CE-4453-B79B-AD976E272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06A7A4C9-F24F-4F00-A2FA-29E788A09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EB694A32-59D6-46E3-8CE4-E4C485C2CB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983EBB4C-28FF-41C6-90D6-5F30FC0868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0707659D-8AE9-49B5-AB29-ECC099F49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363031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5C987ECC-9573-46EA-9C4A-7C3CAE39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36302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4DAF6708-18C2-4082-B024-6CEA32AE0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72CBB5AE-39E2-4D9B-A834-64D31B0032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4592DE98-77BF-4E8E-AEB4-1934207BAE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5AF5D9A0-BA94-4D2B-8479-26C55355B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363031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2CAA6A8E-7ACF-4EF7-AAD6-734A009DC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D3DD3695-F212-4BAD-BBB3-EC1F62474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422181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AB1B3ECB-7594-4C5C-B62B-E686C0A89E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4221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5EE54C3C-D9E5-4782-B8F6-058EB2D63E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EAE78EEE-DC43-44E1-AB47-ACB80F94B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847D67EF-1141-4582-866E-FE02FB2360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9ECC931-60A1-4628-A34B-4B68DA3CC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4221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A587D2BE-3417-44AE-BEEF-57F88CECB4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FCEB2ED3-A08D-4286-B75D-893289F3F3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7C7DB7BB-8173-4377-85B0-032B7BDAB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93EF69B4-3F48-4509-8BF8-926E23BC1D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C1A86650-1EF5-46E3-885D-96985105A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47EBBDE2-BD90-481F-A671-34E2186FB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87DAF1CB-838D-4C5C-8FB7-76BF677FEB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64573DA8-D2F3-4644-AC79-83843615C4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12624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41AB53B8-0D5C-44BD-A2A9-ABBF659E1F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29B7FA60-B453-4877-8D47-CA1209DF9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7A6D2414-BCCC-40E8-B990-47642EFE96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B0F37C2B-B7E6-420D-AD39-3AE4A2FBE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12624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F6417E45-D7FC-40B8-AD49-941B28D18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12624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2A8D1963-0C59-476C-AAFA-A7AF4FF50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18539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6BE777A9-EC29-46FC-AD21-AC7FD89B13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C63BA1CE-93FB-42C7-8381-765E50023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7F30F275-ADC8-4FD1-8B4B-673B37517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DB20529C-F2DD-4607-8DEE-19A932968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B8029A9A-DFF9-49CE-8CEE-95A6695F3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185391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6822C2EC-B05D-4CE6-9D59-164769D0E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244634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53A0760F-F576-4A97-94AF-8BBE590844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CA76721C-646A-4910-AD1A-BE6B6776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065D4766-CAEC-4074-A9E2-6110A12389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4F1A0AC6-319D-49D8-A4FB-17A70E8E8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79502B48-2B92-45BF-B9AC-1102B38078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24463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6363AFA7-321F-431C-B2FD-ADCB4D24BD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33EDDE1B-7379-4973-8CFD-F3C737104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1F20B58A-2DB8-46B2-9E93-9C8C817DC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A5A3EF12-3DA1-4505-A44B-1B9634887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5B08812B-9264-47E7-8EC8-1233869F6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2A29F226-A243-410B-BEE4-EBA9DD76F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30378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9DF57348-F837-475C-A7AA-3C7210041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363028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1E41B89A-9A45-4947-ADB0-940040049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6C1F1525-32BC-46E1-84E6-C2BB88730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C73A8972-BA44-40C6-B045-83E78C4D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C196E956-03D1-4F79-826A-A2F5E3DE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36302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ADA7B07B-EAC8-4FA5-B14F-3ABF8BA7A2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363029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93C28672-FF9E-4FE0-AC47-2FDD26CD75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4221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E347BAB3-EA9C-4ADD-AE5E-28F2E3C538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4221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321920C4-EE31-4F03-A0D5-A280D3F4B1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4221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6EBB3D05-4C78-4F10-8D03-8909DBCFB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42217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FC65F531-84E4-463F-8791-EB6EDFA63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4221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A63BB6A3-D482-43F2-9F5F-20E163CC44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ABDCCD34-EB5D-4194-8A28-1424E98AE4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481330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F058544E-163D-4FFF-9A69-0B3A3F2D66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48133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11041486-0577-4F0E-8DD5-5E20E2672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71D11099-C84E-43AC-9F20-92460E1708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E598FB87-8AFF-4C56-9E2C-776F4641E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7701E761-16DE-4350-9718-DD81B37FB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48133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552E747F-E415-4348-A11A-4CABCB64B5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C6472F13-E6DE-4469-9563-F478261B6E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54057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5C72FE15-910B-4622-A14C-AFA2DFCC02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540575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BAB8F759-DEFA-4D35-B76E-6D3034FB7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A1BBCEBD-DCE2-4354-B878-49ABEC367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2CBB3A18-0021-403F-8E24-8805829B4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8FDF7AAC-1EC6-4409-90AB-DBB984883D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540575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5B9999E8-7D25-4049-8328-685B556DC6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E77FC8A9-DEAE-424D-B460-12E0F3268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5997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54F9C69A-0DCF-444A-B970-32B4120483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5997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8BD94DDA-54FF-48EE-9DAC-C0EA6F91D4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E18A6989-0132-4CB7-BB68-EEBC4E080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A1357332-D19F-4C2B-B474-21D5539B90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295C7590-8B80-428C-95A9-638B26542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5997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CA0E8A31-7520-4726-9D96-43BA87407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9407EEE0-5D8E-4CCC-A91B-0CB523227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3" y="3658968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3799DFCC-868B-4257-B530-8E8D616CC5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99" y="365896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F7F5EEB5-FE82-45A8-97C4-88460ABAFB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49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CD76E4C7-EB07-499D-9BC3-FF39C8B61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86EFDF8D-E5F7-4EB8-B8DA-3CC7E21D88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5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2CA6506B-EACA-4FB2-81AB-E028F44786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0" y="365896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193E4771-2787-4901-93D8-7E90F3F479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0EA31773-15F1-4605-8787-6891ABB21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718118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1302C213-2CD5-4168-9534-111E6E81A8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71811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B9B36C24-2336-41FD-BAC4-6CD69DFD55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CA3AFAFE-D376-4A7B-928B-833531472D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6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7C685A00-A4F7-4250-BAAA-70978DADE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E52682F3-EDD5-4BDC-BB19-A4540873A8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71811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2C5E1880-CFBA-4547-9C23-6D2C433048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439AAF4F-2AAD-4A02-A7FA-FE28D5286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7" y="3777362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05614144-9309-41ED-8E05-839A6EEFF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1" y="377736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24324D6F-A81D-45F2-BA36-C53F1AB0C6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3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6B00668D-07BC-47CF-9D1E-F94EC7C56F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701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BCF78A89-29F2-4973-8463-DF3C57EFB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54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F5BCB645-FB02-40FC-99A4-06CA3F1B2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102" y="377736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F6115A3A-2FBE-4633-A426-37D05BC071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50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AEFD8D2F-B95A-4C0A-AE85-53171B29F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481330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4DD4F397-1F35-4E06-8EC1-8F58C51912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B031E5E0-C77D-49F7-ADF2-258D23052D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3F044DE9-FE64-4C30-8191-7E1547880C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9B18BCEB-85ED-4077-ACB7-FEB2F6443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00C0927E-2CCF-4F8E-8A54-22B8A93C97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48132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D0C3350E-04F5-4FED-9991-4DD964E099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54057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F43D0338-A6C9-4866-8D0C-072664518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5405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40EA171B-27E2-4100-9D5F-123CF6E7F9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54058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22FD540C-F3DF-40F5-B2BE-BBD113EF4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54058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57768D93-FAD4-4236-969B-B8EE8E88F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5405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0F5E0490-21C2-4EF6-950D-38814F32C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540588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8E981C9B-710F-4034-AE82-28B1B07245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59973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CC62C2CC-DBAE-4877-8F55-02FE00AE8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D8F57D8B-1988-441F-9DAE-A525DA5E9D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6715F028-3A13-4D5F-86C4-74C0AD81D6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DC6C9B50-47B3-44E7-B897-43D010A18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59973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F3F602F0-702E-4D5F-A4FC-0E602C02B9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9F379870-B34C-4DFC-9F0A-BDAB8C89FE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6589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641092AC-FED1-4D1D-B57C-0AC883CA95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EA8A0B5E-5BB1-46AF-AC31-7D3756F354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1C519384-2192-432B-B768-64B4BC2DA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13C77A9D-44F0-4289-A611-D8AF81357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0A54AEDC-E418-4E02-A713-6CE30C0CDD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41" y="36589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24FECFE3-9F31-47B0-B17F-CF2A1CEE85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9" y="371813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68167DF4-8B16-419B-B7BA-2FD5FF6CC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50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A543D24F-44C0-4DDF-A30E-8C8407548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5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63DEAE3C-3931-41EE-B4A1-F9385602BE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5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B11945CD-32F6-4C09-82AF-551051231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92" y="371812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9109F44F-512F-4792-AED2-ECA80DDE16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40" y="37181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29B9E19B-BC56-46F2-BFFF-1688CEA55A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777375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F573BDDE-4AED-43FB-B8D1-B5F370893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50" y="377737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EFFDA684-6DFF-4629-830E-6F2ACAB8C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6" y="377737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92E23250-6349-4726-AF61-08A57B3A2E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55" y="377735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8536AAE6-5497-4B0A-9C9F-4EAA1BB322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314" y="377745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52B72898-B9DE-4574-BB20-0C317954D4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79134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426BB1-1732-438D-B90C-527A05937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694268"/>
            <a:ext cx="3553510" cy="5477932"/>
          </a:xfrm>
        </p:spPr>
        <p:txBody>
          <a:bodyPr>
            <a:normAutofit/>
          </a:bodyPr>
          <a:lstStyle/>
          <a:p>
            <a:pPr algn="ctr"/>
            <a:r>
              <a:rPr lang="cs-CZ">
                <a:solidFill>
                  <a:schemeClr val="bg1"/>
                </a:solidFill>
              </a:rPr>
              <a:t>Problémy akademiků</a:t>
            </a:r>
          </a:p>
        </p:txBody>
      </p:sp>
      <p:grpSp>
        <p:nvGrpSpPr>
          <p:cNvPr id="12" name="Graphic 38">
            <a:extLst>
              <a:ext uri="{FF2B5EF4-FFF2-40B4-BE49-F238E27FC236}">
                <a16:creationId xmlns:a16="http://schemas.microsoft.com/office/drawing/2014/main" id="{1E8369D0-2C3B-4E27-AC6C-A246AC28C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A3D5586F-4573-4C57-9793-1EBFDC8963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EED35EF-93A0-4921-941C-ECC67AE2A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6" name="Graphic 4">
            <a:extLst>
              <a:ext uri="{FF2B5EF4-FFF2-40B4-BE49-F238E27FC236}">
                <a16:creationId xmlns:a16="http://schemas.microsoft.com/office/drawing/2014/main" id="{C6F74901-2A71-43C3-837C-27CCD6B6D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37426" y="2203010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92DF49A-063A-4F60-BE30-D268264925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0DCBBE0-7DEE-43ED-BEE3-ABB179CFC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39FE8DF-D1B2-4074-9BDF-C458EA012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C143B5-6E24-417D-A035-65747A8E9D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331ED8C-8819-4FFB-BF3C-FDA6A90D4B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A39574D-5ECC-4A94-9CB6-646D90DA5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A73D6F7-977D-4026-8F68-CA63C162C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56348370-4FD9-4A99-BB05-944D5B0B0E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1146D46-43DB-4487-A191-0970511C3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517B7142-9D64-4D34-B23C-9471326AD6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E8EB71CD-AB26-440E-A0D5-E1081DB55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34423BD2-7458-4680-AF49-5013C9D30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25547DC8-8B87-4446-9CC9-65AF04A5FE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1" name="Oval 30">
            <a:extLst>
              <a:ext uri="{FF2B5EF4-FFF2-40B4-BE49-F238E27FC236}">
                <a16:creationId xmlns:a16="http://schemas.microsoft.com/office/drawing/2014/main" id="{EC11F68A-CC71-4196-BBF3-20CDCD75D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502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085F9950-F10E-4E64-962B-F7034578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502" y="4752208"/>
            <a:ext cx="365021" cy="36502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19A2FF9-5E3B-44E0-B130-29179A4F5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r>
              <a:rPr lang="cs-CZ" sz="1300" b="0" i="0">
                <a:solidFill>
                  <a:schemeClr val="bg1"/>
                </a:solidFill>
                <a:effectLst/>
                <a:latin typeface="nunito sans"/>
              </a:rPr>
              <a:t>Asi 29% akademiků uvedlo, že jejich lekce nebo aktivity kurzů se do vzdáleného prostředí nepřenesly dobře.</a:t>
            </a:r>
            <a:endParaRPr lang="cs-CZ" sz="1300">
              <a:solidFill>
                <a:schemeClr val="bg1"/>
              </a:solidFill>
              <a:latin typeface="nunito sans"/>
            </a:endParaRPr>
          </a:p>
          <a:p>
            <a:r>
              <a:rPr lang="cs-CZ" sz="1300" i="1">
                <a:solidFill>
                  <a:schemeClr val="bg1"/>
                </a:solidFill>
              </a:rPr>
              <a:t>„Adaptace na online formát je </a:t>
            </a:r>
            <a:r>
              <a:rPr lang="cs-CZ" sz="1300" b="1" i="1">
                <a:solidFill>
                  <a:schemeClr val="bg1"/>
                </a:solidFill>
              </a:rPr>
              <a:t>extrémně časově náročná</a:t>
            </a:r>
            <a:r>
              <a:rPr lang="cs-CZ" sz="1300" i="1">
                <a:solidFill>
                  <a:schemeClr val="bg1"/>
                </a:solidFill>
              </a:rPr>
              <a:t> a snadno se jí věnuji 3-4krát déle přípravou materiálů atd., než jako to běžně dělám. </a:t>
            </a:r>
            <a:r>
              <a:rPr lang="cs-CZ" sz="1300" b="1" i="1">
                <a:solidFill>
                  <a:schemeClr val="bg1"/>
                </a:solidFill>
              </a:rPr>
              <a:t>Zkoušky</a:t>
            </a:r>
            <a:r>
              <a:rPr lang="cs-CZ" sz="1300" i="1">
                <a:solidFill>
                  <a:schemeClr val="bg1"/>
                </a:solidFill>
              </a:rPr>
              <a:t> je velmi obtížné navrhnout a spravovat, zejména v přírodních vědách (tj. v matematice) a </a:t>
            </a:r>
            <a:r>
              <a:rPr lang="cs-CZ" sz="1300" b="1" i="1">
                <a:solidFill>
                  <a:schemeClr val="bg1"/>
                </a:solidFill>
              </a:rPr>
              <a:t>proctoring</a:t>
            </a:r>
            <a:r>
              <a:rPr lang="cs-CZ" sz="1300" i="1">
                <a:solidFill>
                  <a:schemeClr val="bg1"/>
                </a:solidFill>
              </a:rPr>
              <a:t> je hlavní problém.“</a:t>
            </a:r>
          </a:p>
          <a:p>
            <a:r>
              <a:rPr lang="cs-CZ" sz="1300" i="1">
                <a:solidFill>
                  <a:schemeClr val="bg1"/>
                </a:solidFill>
              </a:rPr>
              <a:t>„Neexistuje žádný způsob, jak </a:t>
            </a:r>
            <a:r>
              <a:rPr lang="cs-CZ" sz="1300" b="1" i="1">
                <a:solidFill>
                  <a:schemeClr val="bg1"/>
                </a:solidFill>
              </a:rPr>
              <a:t>nahradit prostředí ve třídě </a:t>
            </a:r>
            <a:r>
              <a:rPr lang="cs-CZ" sz="1300" i="1">
                <a:solidFill>
                  <a:schemeClr val="bg1"/>
                </a:solidFill>
              </a:rPr>
              <a:t>pro diskusní kurzy, kde učení vychází ze společných realizací a energií ve třídě; pocity / nálada / prostředí a energie lidí sdílejících stejný prostor [jsou] pro daný typ učení životně důležité…. a moji studenti je nemohou dostat online.“</a:t>
            </a:r>
          </a:p>
          <a:p>
            <a:r>
              <a:rPr lang="cs-CZ" sz="1300" i="1">
                <a:solidFill>
                  <a:schemeClr val="bg1"/>
                </a:solidFill>
              </a:rPr>
              <a:t>„</a:t>
            </a:r>
            <a:r>
              <a:rPr lang="cs-CZ" sz="1300" b="1" i="1">
                <a:solidFill>
                  <a:schemeClr val="bg1"/>
                </a:solidFill>
              </a:rPr>
              <a:t>Používám svůj vlastní notebook</a:t>
            </a:r>
            <a:r>
              <a:rPr lang="cs-CZ" sz="1300" i="1">
                <a:solidFill>
                  <a:schemeClr val="bg1"/>
                </a:solidFill>
              </a:rPr>
              <a:t>, který vypadá přetížený se dvěma kamerami. Používám </a:t>
            </a:r>
            <a:r>
              <a:rPr lang="cs-CZ" sz="1300" b="1" i="1">
                <a:solidFill>
                  <a:schemeClr val="bg1"/>
                </a:solidFill>
              </a:rPr>
              <a:t>svůj vlastní internet</a:t>
            </a:r>
            <a:r>
              <a:rPr lang="cs-CZ" sz="1300" i="1">
                <a:solidFill>
                  <a:schemeClr val="bg1"/>
                </a:solidFill>
              </a:rPr>
              <a:t>, který se při použití funkce Zoom také zdá být trochu přetížený, a přeji si, abych měl vyšší širokopásmové připojení. To je v současné době v pořádku, ale jak říkám, pokud přesuneme běžné kurzy online znovu v do budoucna by bylo skvělé považovat potřebu vybavení těmito doplňky za standardní věc (spíše než věc „dejte nám vědět, pokud máte nouzovou potřebu“).“</a:t>
            </a:r>
          </a:p>
        </p:txBody>
      </p:sp>
    </p:spTree>
    <p:extLst>
      <p:ext uri="{BB962C8B-B14F-4D97-AF65-F5344CB8AC3E}">
        <p14:creationId xmlns:p14="http://schemas.microsoft.com/office/powerpoint/2010/main" val="2926892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F811325-D719-471B-9A02-C53E5FA21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694268"/>
            <a:ext cx="3553510" cy="5477932"/>
          </a:xfrm>
        </p:spPr>
        <p:txBody>
          <a:bodyPr>
            <a:normAutofit/>
          </a:bodyPr>
          <a:lstStyle/>
          <a:p>
            <a:pPr algn="ctr"/>
            <a:r>
              <a:rPr lang="cs-CZ">
                <a:solidFill>
                  <a:schemeClr val="bg1"/>
                </a:solidFill>
              </a:rPr>
              <a:t>Cítit se dobře…</a:t>
            </a:r>
          </a:p>
        </p:txBody>
      </p:sp>
      <p:grpSp>
        <p:nvGrpSpPr>
          <p:cNvPr id="10" name="Graphic 38">
            <a:extLst>
              <a:ext uri="{FF2B5EF4-FFF2-40B4-BE49-F238E27FC236}">
                <a16:creationId xmlns:a16="http://schemas.microsoft.com/office/drawing/2014/main" id="{1E8369D0-2C3B-4E27-AC6C-A246AC28C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3D5586F-4573-4C57-9793-1EBFDC8963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EED35EF-93A0-4921-941C-ECC67AE2A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4" name="Graphic 4">
            <a:extLst>
              <a:ext uri="{FF2B5EF4-FFF2-40B4-BE49-F238E27FC236}">
                <a16:creationId xmlns:a16="http://schemas.microsoft.com/office/drawing/2014/main" id="{C6F74901-2A71-43C3-837C-27CCD6B6D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37426" y="2203010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92DF49A-063A-4F60-BE30-D268264925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0DCBBE0-7DEE-43ED-BEE3-ABB179CFC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39FE8DF-D1B2-4074-9BDF-C458EA012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1C143B5-6E24-417D-A035-65747A8E9D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331ED8C-8819-4FFB-BF3C-FDA6A90D4B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2A39574D-5ECC-4A94-9CB6-646D90DA5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A73D6F7-977D-4026-8F68-CA63C162C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6348370-4FD9-4A99-BB05-944D5B0B0E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1146D46-43DB-4487-A191-0970511C3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517B7142-9D64-4D34-B23C-9471326AD6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E8EB71CD-AB26-440E-A0D5-E1081DB55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34423BD2-7458-4680-AF49-5013C9D30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25547DC8-8B87-4446-9CC9-65AF04A5FE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9" name="Oval 28">
            <a:extLst>
              <a:ext uri="{FF2B5EF4-FFF2-40B4-BE49-F238E27FC236}">
                <a16:creationId xmlns:a16="http://schemas.microsoft.com/office/drawing/2014/main" id="{EC11F68A-CC71-4196-BBF3-20CDCD75D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502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85F9950-F10E-4E64-962B-F7034578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502" y="4752208"/>
            <a:ext cx="365021" cy="36502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8C15F9-D16C-41C5-A9C0-3D253D10B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r>
              <a:rPr lang="cs-CZ" sz="1500">
                <a:solidFill>
                  <a:schemeClr val="bg1"/>
                </a:solidFill>
                <a:latin typeface="nunito sans"/>
              </a:rPr>
              <a:t>44 %</a:t>
            </a:r>
            <a:r>
              <a:rPr lang="cs-CZ" sz="1500" b="0" i="0">
                <a:solidFill>
                  <a:schemeClr val="bg1"/>
                </a:solidFill>
                <a:effectLst/>
                <a:latin typeface="nunito sans"/>
              </a:rPr>
              <a:t> procent pregraduálních studentů a 33 % postgraduálních studentů uvedlo, že mají menší až závažné s placením nájemného nebo nákupem potravin. Před skutečným učením musí být uspokojeny jejich základní potřeby.</a:t>
            </a:r>
            <a:endParaRPr lang="cs-CZ" sz="1500">
              <a:solidFill>
                <a:schemeClr val="bg1"/>
              </a:solidFill>
            </a:endParaRPr>
          </a:p>
          <a:p>
            <a:r>
              <a:rPr lang="cs-CZ" sz="1500">
                <a:solidFill>
                  <a:schemeClr val="bg1"/>
                </a:solidFill>
              </a:rPr>
              <a:t>„</a:t>
            </a:r>
            <a:r>
              <a:rPr lang="cs-CZ" sz="1500" b="1" i="1">
                <a:solidFill>
                  <a:schemeClr val="bg1"/>
                </a:solidFill>
                <a:effectLst/>
                <a:latin typeface="nunito sans"/>
              </a:rPr>
              <a:t>Má to hodně co do činění s mým domácím prostředím</a:t>
            </a:r>
            <a:r>
              <a:rPr lang="cs-CZ" sz="1500" b="0" i="1">
                <a:solidFill>
                  <a:schemeClr val="bg1"/>
                </a:solidFill>
                <a:effectLst/>
                <a:latin typeface="nunito sans"/>
              </a:rPr>
              <a:t>. To je něco, co univerzita nedokáže napravit. Ale </a:t>
            </a:r>
            <a:r>
              <a:rPr lang="cs-CZ" sz="1500" b="1" i="1">
                <a:solidFill>
                  <a:schemeClr val="bg1"/>
                </a:solidFill>
                <a:effectLst/>
                <a:latin typeface="nunito sans"/>
              </a:rPr>
              <a:t>finančně </a:t>
            </a:r>
            <a:r>
              <a:rPr lang="cs-CZ" sz="1500" b="0" i="1">
                <a:solidFill>
                  <a:schemeClr val="bg1"/>
                </a:solidFill>
                <a:effectLst/>
                <a:latin typeface="nunito sans"/>
              </a:rPr>
              <a:t>se potýkám s velkými problémy, nedokážu </a:t>
            </a:r>
            <a:r>
              <a:rPr lang="cs-CZ" sz="1500" i="1">
                <a:solidFill>
                  <a:schemeClr val="bg1"/>
                </a:solidFill>
                <a:latin typeface="nunito sans"/>
              </a:rPr>
              <a:t>u</a:t>
            </a:r>
            <a:r>
              <a:rPr lang="cs-CZ" sz="1500" b="0" i="1">
                <a:solidFill>
                  <a:schemeClr val="bg1"/>
                </a:solidFill>
                <a:effectLst/>
                <a:latin typeface="nunito sans"/>
              </a:rPr>
              <a:t>hradit školné, ​​nájem, nákup jídla.</a:t>
            </a:r>
            <a:r>
              <a:rPr lang="cs-CZ" sz="1500">
                <a:solidFill>
                  <a:schemeClr val="bg1"/>
                </a:solidFill>
              </a:rPr>
              <a:t>“ (student)</a:t>
            </a:r>
          </a:p>
          <a:p>
            <a:r>
              <a:rPr lang="cs-CZ" sz="1500">
                <a:solidFill>
                  <a:schemeClr val="bg1"/>
                </a:solidFill>
              </a:rPr>
              <a:t>„</a:t>
            </a:r>
            <a:r>
              <a:rPr lang="cs-CZ" sz="1500" b="0" i="1">
                <a:solidFill>
                  <a:schemeClr val="bg1"/>
                </a:solidFill>
                <a:effectLst/>
                <a:latin typeface="nunito sans"/>
              </a:rPr>
              <a:t>Vždy jsem se </a:t>
            </a:r>
            <a:r>
              <a:rPr lang="cs-CZ" sz="1500" b="1" i="1">
                <a:solidFill>
                  <a:schemeClr val="bg1"/>
                </a:solidFill>
                <a:effectLst/>
                <a:latin typeface="nunito sans"/>
              </a:rPr>
              <a:t>dokázal odříznout od práce</a:t>
            </a:r>
            <a:r>
              <a:rPr lang="cs-CZ" sz="1500" b="0" i="1">
                <a:solidFill>
                  <a:schemeClr val="bg1"/>
                </a:solidFill>
                <a:effectLst/>
                <a:latin typeface="nunito sans"/>
              </a:rPr>
              <a:t>. To teď není možné a </a:t>
            </a:r>
            <a:r>
              <a:rPr lang="cs-CZ" sz="1500" b="1" i="1">
                <a:solidFill>
                  <a:schemeClr val="bg1"/>
                </a:solidFill>
                <a:effectLst/>
                <a:latin typeface="nunito sans"/>
              </a:rPr>
              <a:t>moje produktivita výzkumníka</a:t>
            </a:r>
            <a:r>
              <a:rPr lang="cs-CZ" sz="1500" b="0" i="1">
                <a:solidFill>
                  <a:schemeClr val="bg1"/>
                </a:solidFill>
                <a:effectLst/>
                <a:latin typeface="nunito sans"/>
              </a:rPr>
              <a:t> tím utrpěla.</a:t>
            </a:r>
            <a:r>
              <a:rPr lang="cs-CZ" sz="1500">
                <a:solidFill>
                  <a:schemeClr val="bg1"/>
                </a:solidFill>
              </a:rPr>
              <a:t>“ (akademik)</a:t>
            </a:r>
          </a:p>
          <a:p>
            <a:r>
              <a:rPr lang="cs-CZ" sz="1500">
                <a:solidFill>
                  <a:schemeClr val="bg1"/>
                </a:solidFill>
              </a:rPr>
              <a:t>„</a:t>
            </a:r>
            <a:r>
              <a:rPr lang="cs-CZ" sz="1500" b="0" i="1">
                <a:solidFill>
                  <a:schemeClr val="bg1"/>
                </a:solidFill>
                <a:effectLst/>
                <a:latin typeface="nunito sans"/>
              </a:rPr>
              <a:t>Bavila mě práce z domova. Mou práci lze snadno provádět na dálku a pomocí technologií, jako je Zoom a zasílání zpráv, jsem udržoval kontakt se svým týmem a spolupracovníky. Ve skutečnosti bych řekl, že existují někteří spolupracovníci, se kterými </a:t>
            </a:r>
            <a:r>
              <a:rPr lang="cs-CZ" sz="1500" b="1" i="1">
                <a:solidFill>
                  <a:schemeClr val="bg1"/>
                </a:solidFill>
                <a:effectLst/>
                <a:latin typeface="nunito sans"/>
              </a:rPr>
              <a:t>jsem mluvil dokonce víc než v kancelářském prostředí</a:t>
            </a:r>
            <a:r>
              <a:rPr lang="cs-CZ" sz="1500" b="0" i="1">
                <a:solidFill>
                  <a:schemeClr val="bg1"/>
                </a:solidFill>
                <a:effectLst/>
                <a:latin typeface="nunito sans"/>
              </a:rPr>
              <a:t>.</a:t>
            </a:r>
            <a:r>
              <a:rPr lang="cs-CZ" sz="1500">
                <a:solidFill>
                  <a:schemeClr val="bg1"/>
                </a:solidFill>
              </a:rPr>
              <a:t>“ (odborný personál univerzit)</a:t>
            </a:r>
          </a:p>
        </p:txBody>
      </p:sp>
    </p:spTree>
    <p:extLst>
      <p:ext uri="{BB962C8B-B14F-4D97-AF65-F5344CB8AC3E}">
        <p14:creationId xmlns:p14="http://schemas.microsoft.com/office/powerpoint/2010/main" val="3157262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715B4D9-4C02-446C-B7D4-F5563783B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694268"/>
            <a:ext cx="3553510" cy="5477932"/>
          </a:xfrm>
        </p:spPr>
        <p:txBody>
          <a:bodyPr>
            <a:normAutofit/>
          </a:bodyPr>
          <a:lstStyle/>
          <a:p>
            <a:pPr algn="ctr"/>
            <a:r>
              <a:rPr lang="pt-BR">
                <a:solidFill>
                  <a:schemeClr val="bg1"/>
                </a:solidFill>
              </a:rPr>
              <a:t>Ztracené interakce spojené s nižší motivací</a:t>
            </a:r>
            <a:endParaRPr lang="cs-CZ">
              <a:solidFill>
                <a:schemeClr val="bg1"/>
              </a:solidFill>
            </a:endParaRPr>
          </a:p>
        </p:txBody>
      </p:sp>
      <p:grpSp>
        <p:nvGrpSpPr>
          <p:cNvPr id="10" name="Graphic 38">
            <a:extLst>
              <a:ext uri="{FF2B5EF4-FFF2-40B4-BE49-F238E27FC236}">
                <a16:creationId xmlns:a16="http://schemas.microsoft.com/office/drawing/2014/main" id="{1E8369D0-2C3B-4E27-AC6C-A246AC28C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3D5586F-4573-4C57-9793-1EBFDC8963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EED35EF-93A0-4921-941C-ECC67AE2A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4" name="Graphic 4">
            <a:extLst>
              <a:ext uri="{FF2B5EF4-FFF2-40B4-BE49-F238E27FC236}">
                <a16:creationId xmlns:a16="http://schemas.microsoft.com/office/drawing/2014/main" id="{C6F74901-2A71-43C3-837C-27CCD6B6D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37426" y="2203010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92DF49A-063A-4F60-BE30-D268264925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0DCBBE0-7DEE-43ED-BEE3-ABB179CFC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39FE8DF-D1B2-4074-9BDF-C458EA012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1C143B5-6E24-417D-A035-65747A8E9D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331ED8C-8819-4FFB-BF3C-FDA6A90D4B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2A39574D-5ECC-4A94-9CB6-646D90DA5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A73D6F7-977D-4026-8F68-CA63C162C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6348370-4FD9-4A99-BB05-944D5B0B0E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1146D46-43DB-4487-A191-0970511C3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517B7142-9D64-4D34-B23C-9471326AD6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E8EB71CD-AB26-440E-A0D5-E1081DB55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34423BD2-7458-4680-AF49-5013C9D30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25547DC8-8B87-4446-9CC9-65AF04A5FE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9" name="Oval 28">
            <a:extLst>
              <a:ext uri="{FF2B5EF4-FFF2-40B4-BE49-F238E27FC236}">
                <a16:creationId xmlns:a16="http://schemas.microsoft.com/office/drawing/2014/main" id="{EC11F68A-CC71-4196-BBF3-20CDCD75D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502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85F9950-F10E-4E64-962B-F7034578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502" y="4752208"/>
            <a:ext cx="365021" cy="36502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128648-3ADD-4FE8-829E-0F6BCEFE5E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r>
              <a:rPr lang="cs-CZ" sz="1800" b="0" i="1">
                <a:solidFill>
                  <a:schemeClr val="bg1"/>
                </a:solidFill>
                <a:effectLst/>
                <a:latin typeface="nunito sans"/>
              </a:rPr>
              <a:t>„Mám jednu třídu, která provádí všechny </a:t>
            </a:r>
            <a:r>
              <a:rPr lang="cs-CZ" sz="1800" b="1" i="1">
                <a:solidFill>
                  <a:schemeClr val="bg1"/>
                </a:solidFill>
                <a:effectLst/>
                <a:latin typeface="nunito sans"/>
              </a:rPr>
              <a:t>asynchronní kurzy</a:t>
            </a:r>
            <a:r>
              <a:rPr lang="cs-CZ" sz="1800" b="0" i="1">
                <a:solidFill>
                  <a:schemeClr val="bg1"/>
                </a:solidFill>
                <a:effectLst/>
                <a:latin typeface="nunito sans"/>
              </a:rPr>
              <a:t>, a to ztěžuje interakci s ostatními v mé třídě. Bylo by hezké „setkat se“ online, dokonce i ve stylu chatovací místnosti, alespoň jednou za dva týdny. Jen pro připojení s ostatními.</a:t>
            </a:r>
            <a:r>
              <a:rPr lang="cs-CZ" sz="1800">
                <a:solidFill>
                  <a:schemeClr val="bg1"/>
                </a:solidFill>
              </a:rPr>
              <a:t>“ (absolvent)</a:t>
            </a:r>
          </a:p>
          <a:p>
            <a:r>
              <a:rPr lang="cs-CZ" sz="1800">
                <a:solidFill>
                  <a:schemeClr val="bg1"/>
                </a:solidFill>
              </a:rPr>
              <a:t>„</a:t>
            </a:r>
            <a:r>
              <a:rPr lang="cs-CZ" sz="1800" i="1">
                <a:solidFill>
                  <a:schemeClr val="bg1"/>
                </a:solidFill>
                <a:latin typeface="nunito sans"/>
              </a:rPr>
              <a:t>J</a:t>
            </a:r>
            <a:r>
              <a:rPr lang="cs-CZ" sz="1800" b="0" i="1">
                <a:solidFill>
                  <a:schemeClr val="bg1"/>
                </a:solidFill>
                <a:effectLst/>
                <a:latin typeface="nunito sans"/>
              </a:rPr>
              <a:t>sem velice snadno </a:t>
            </a:r>
            <a:r>
              <a:rPr lang="cs-CZ" sz="1800" b="1" i="1">
                <a:solidFill>
                  <a:schemeClr val="bg1"/>
                </a:solidFill>
                <a:effectLst/>
                <a:latin typeface="nunito sans"/>
              </a:rPr>
              <a:t>nesoustředěný</a:t>
            </a:r>
            <a:r>
              <a:rPr lang="cs-CZ" sz="1800" b="0" i="1">
                <a:solidFill>
                  <a:schemeClr val="bg1"/>
                </a:solidFill>
                <a:effectLst/>
                <a:latin typeface="nunito sans"/>
              </a:rPr>
              <a:t> a moji vyučující mi dávají </a:t>
            </a:r>
            <a:r>
              <a:rPr lang="cs-CZ" sz="1800" b="1" i="1">
                <a:solidFill>
                  <a:schemeClr val="bg1"/>
                </a:solidFill>
                <a:effectLst/>
                <a:latin typeface="nunito sans"/>
              </a:rPr>
              <a:t>spoustu náročné práce s nedostatkem času na dokončení</a:t>
            </a:r>
            <a:r>
              <a:rPr lang="cs-CZ" sz="1800" b="0" i="1">
                <a:solidFill>
                  <a:schemeClr val="bg1"/>
                </a:solidFill>
                <a:effectLst/>
                <a:latin typeface="nunito sans"/>
              </a:rPr>
              <a:t>. Ztratil jsem všechny prostředky motivace a nemám energii dokončit jednotlivé úkoly.</a:t>
            </a:r>
            <a:r>
              <a:rPr lang="cs-CZ" sz="1800">
                <a:solidFill>
                  <a:schemeClr val="bg1"/>
                </a:solidFill>
              </a:rPr>
              <a:t>“ (student)</a:t>
            </a:r>
          </a:p>
          <a:p>
            <a:r>
              <a:rPr lang="cs-CZ" sz="1800">
                <a:solidFill>
                  <a:schemeClr val="bg1"/>
                </a:solidFill>
              </a:rPr>
              <a:t>„</a:t>
            </a:r>
            <a:r>
              <a:rPr lang="cs-CZ" sz="1800" b="0" i="1">
                <a:solidFill>
                  <a:schemeClr val="bg1"/>
                </a:solidFill>
                <a:effectLst/>
                <a:latin typeface="nunito sans"/>
              </a:rPr>
              <a:t>Ve skutečnosti pro mě dálkové učení nemůže dostatečně naplňovat. Automaticky </a:t>
            </a:r>
            <a:r>
              <a:rPr lang="cs-CZ" sz="1800" b="1" i="1">
                <a:solidFill>
                  <a:schemeClr val="bg1"/>
                </a:solidFill>
                <a:effectLst/>
                <a:latin typeface="nunito sans"/>
              </a:rPr>
              <a:t>mám menší motivaci</a:t>
            </a:r>
            <a:r>
              <a:rPr lang="cs-CZ" sz="1800" b="0" i="1">
                <a:solidFill>
                  <a:schemeClr val="bg1"/>
                </a:solidFill>
                <a:effectLst/>
                <a:latin typeface="nunito sans"/>
              </a:rPr>
              <a:t>, jsem rozrušený, zvláště když jsi ve velké rodině a mé pracovní prostředí je příliš hlučné.</a:t>
            </a:r>
            <a:r>
              <a:rPr lang="cs-CZ" sz="1800">
                <a:solidFill>
                  <a:schemeClr val="bg1"/>
                </a:solidFill>
              </a:rPr>
              <a:t>“ (student)</a:t>
            </a:r>
          </a:p>
        </p:txBody>
      </p:sp>
    </p:spTree>
    <p:extLst>
      <p:ext uri="{BB962C8B-B14F-4D97-AF65-F5344CB8AC3E}">
        <p14:creationId xmlns:p14="http://schemas.microsoft.com/office/powerpoint/2010/main" val="1274518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42BC7E5-76DB-4826-8C07-4A49B6353F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479558"/>
            <a:ext cx="1861854" cy="717514"/>
            <a:chOff x="0" y="1479558"/>
            <a:chExt cx="1861854" cy="717514"/>
          </a:xfrm>
          <a:solidFill>
            <a:schemeClr val="bg1"/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16C8D8F-10E9-4498-ABDB-0F923F8B6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47955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1E5A83E3-8A11-4492-BB6E-F5F2240316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9192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98F8FF6-43B4-494A-AF8F-123A4983E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18992" y="-34538"/>
            <a:ext cx="6655405" cy="6335470"/>
          </a:xfrm>
          <a:custGeom>
            <a:avLst/>
            <a:gdLst>
              <a:gd name="connsiteX0" fmla="*/ 1825048 w 6355652"/>
              <a:gd name="connsiteY0" fmla="*/ 0 h 6050127"/>
              <a:gd name="connsiteX1" fmla="*/ 4530604 w 6355652"/>
              <a:gd name="connsiteY1" fmla="*/ 0 h 6050127"/>
              <a:gd name="connsiteX2" fmla="*/ 4692567 w 6355652"/>
              <a:gd name="connsiteY2" fmla="*/ 78022 h 6050127"/>
              <a:gd name="connsiteX3" fmla="*/ 6355652 w 6355652"/>
              <a:gd name="connsiteY3" fmla="*/ 2872301 h 6050127"/>
              <a:gd name="connsiteX4" fmla="*/ 3177826 w 6355652"/>
              <a:gd name="connsiteY4" fmla="*/ 6050127 h 6050127"/>
              <a:gd name="connsiteX5" fmla="*/ 0 w 6355652"/>
              <a:gd name="connsiteY5" fmla="*/ 2872301 h 6050127"/>
              <a:gd name="connsiteX6" fmla="*/ 1663086 w 6355652"/>
              <a:gd name="connsiteY6" fmla="*/ 78022 h 6050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6050127">
                <a:moveTo>
                  <a:pt x="1825048" y="0"/>
                </a:moveTo>
                <a:lnTo>
                  <a:pt x="4530604" y="0"/>
                </a:lnTo>
                <a:lnTo>
                  <a:pt x="4692567" y="78022"/>
                </a:lnTo>
                <a:cubicBezTo>
                  <a:pt x="5683175" y="616152"/>
                  <a:pt x="6355652" y="1665694"/>
                  <a:pt x="6355652" y="2872301"/>
                </a:cubicBezTo>
                <a:cubicBezTo>
                  <a:pt x="6355652" y="4627366"/>
                  <a:pt x="4932891" y="6050127"/>
                  <a:pt x="3177826" y="6050127"/>
                </a:cubicBezTo>
                <a:cubicBezTo>
                  <a:pt x="1422761" y="6050127"/>
                  <a:pt x="0" y="4627366"/>
                  <a:pt x="0" y="2872301"/>
                </a:cubicBezTo>
                <a:cubicBezTo>
                  <a:pt x="0" y="1665694"/>
                  <a:pt x="672477" y="616152"/>
                  <a:pt x="1663086" y="78022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B06059C-C357-4011-82B9-9C01063013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5194" y="-23905"/>
            <a:ext cx="6705251" cy="6318526"/>
          </a:xfrm>
          <a:custGeom>
            <a:avLst/>
            <a:gdLst>
              <a:gd name="connsiteX0" fmla="*/ 1825048 w 6355652"/>
              <a:gd name="connsiteY0" fmla="*/ 0 h 6050127"/>
              <a:gd name="connsiteX1" fmla="*/ 4530604 w 6355652"/>
              <a:gd name="connsiteY1" fmla="*/ 0 h 6050127"/>
              <a:gd name="connsiteX2" fmla="*/ 4692567 w 6355652"/>
              <a:gd name="connsiteY2" fmla="*/ 78022 h 6050127"/>
              <a:gd name="connsiteX3" fmla="*/ 6355652 w 6355652"/>
              <a:gd name="connsiteY3" fmla="*/ 2872301 h 6050127"/>
              <a:gd name="connsiteX4" fmla="*/ 3177826 w 6355652"/>
              <a:gd name="connsiteY4" fmla="*/ 6050127 h 6050127"/>
              <a:gd name="connsiteX5" fmla="*/ 0 w 6355652"/>
              <a:gd name="connsiteY5" fmla="*/ 2872301 h 6050127"/>
              <a:gd name="connsiteX6" fmla="*/ 1663086 w 6355652"/>
              <a:gd name="connsiteY6" fmla="*/ 78022 h 6050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6050127">
                <a:moveTo>
                  <a:pt x="1825048" y="0"/>
                </a:moveTo>
                <a:lnTo>
                  <a:pt x="4530604" y="0"/>
                </a:lnTo>
                <a:lnTo>
                  <a:pt x="4692567" y="78022"/>
                </a:lnTo>
                <a:cubicBezTo>
                  <a:pt x="5683175" y="616152"/>
                  <a:pt x="6355652" y="1665694"/>
                  <a:pt x="6355652" y="2872301"/>
                </a:cubicBezTo>
                <a:cubicBezTo>
                  <a:pt x="6355652" y="4627366"/>
                  <a:pt x="4932891" y="6050127"/>
                  <a:pt x="3177826" y="6050127"/>
                </a:cubicBezTo>
                <a:cubicBezTo>
                  <a:pt x="1422761" y="6050127"/>
                  <a:pt x="0" y="4627366"/>
                  <a:pt x="0" y="2872301"/>
                </a:cubicBezTo>
                <a:cubicBezTo>
                  <a:pt x="0" y="1665694"/>
                  <a:pt x="672477" y="616152"/>
                  <a:pt x="1663086" y="78022"/>
                </a:cubicBezTo>
                <a:close/>
              </a:path>
            </a:pathLst>
          </a:cu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5AFEC601-A132-47EE-B0C2-B38ACD9FC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6886" y="-23905"/>
            <a:ext cx="6705251" cy="6215019"/>
          </a:xfrm>
          <a:custGeom>
            <a:avLst/>
            <a:gdLst>
              <a:gd name="connsiteX0" fmla="*/ 1529549 w 6355652"/>
              <a:gd name="connsiteY0" fmla="*/ 0 h 5890980"/>
              <a:gd name="connsiteX1" fmla="*/ 4826104 w 6355652"/>
              <a:gd name="connsiteY1" fmla="*/ 0 h 5890980"/>
              <a:gd name="connsiteX2" fmla="*/ 4954579 w 6355652"/>
              <a:gd name="connsiteY2" fmla="*/ 78051 h 5890980"/>
              <a:gd name="connsiteX3" fmla="*/ 6355652 w 6355652"/>
              <a:gd name="connsiteY3" fmla="*/ 2713154 h 5890980"/>
              <a:gd name="connsiteX4" fmla="*/ 3177826 w 6355652"/>
              <a:gd name="connsiteY4" fmla="*/ 5890980 h 5890980"/>
              <a:gd name="connsiteX5" fmla="*/ 0 w 6355652"/>
              <a:gd name="connsiteY5" fmla="*/ 2713154 h 5890980"/>
              <a:gd name="connsiteX6" fmla="*/ 1401073 w 6355652"/>
              <a:gd name="connsiteY6" fmla="*/ 78051 h 5890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5890980">
                <a:moveTo>
                  <a:pt x="1529549" y="0"/>
                </a:moveTo>
                <a:lnTo>
                  <a:pt x="4826104" y="0"/>
                </a:lnTo>
                <a:lnTo>
                  <a:pt x="4954579" y="78051"/>
                </a:lnTo>
                <a:cubicBezTo>
                  <a:pt x="5799886" y="649129"/>
                  <a:pt x="6355652" y="1616239"/>
                  <a:pt x="6355652" y="2713154"/>
                </a:cubicBezTo>
                <a:cubicBezTo>
                  <a:pt x="6355652" y="4468219"/>
                  <a:pt x="4932891" y="5890980"/>
                  <a:pt x="3177826" y="5890980"/>
                </a:cubicBezTo>
                <a:cubicBezTo>
                  <a:pt x="1422761" y="5890980"/>
                  <a:pt x="0" y="4468219"/>
                  <a:pt x="0" y="2713154"/>
                </a:cubicBezTo>
                <a:cubicBezTo>
                  <a:pt x="0" y="1616239"/>
                  <a:pt x="555766" y="649129"/>
                  <a:pt x="1401073" y="78051"/>
                </a:cubicBezTo>
                <a:close/>
              </a:path>
            </a:pathLst>
          </a:cu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62B7096-B587-4FFA-B33B-D6E3FD52A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2409" y="895483"/>
            <a:ext cx="5786232" cy="301119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Další výzkumná zjištění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14BF9D-C47C-41AF-8101-3A46423232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66270" y="4142096"/>
            <a:ext cx="5338511" cy="1055142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2000" kern="120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Pohled (nejen) do vědeckých článků</a:t>
            </a:r>
          </a:p>
        </p:txBody>
      </p:sp>
      <p:sp>
        <p:nvSpPr>
          <p:cNvPr id="21" name="Graphic 212">
            <a:extLst>
              <a:ext uri="{FF2B5EF4-FFF2-40B4-BE49-F238E27FC236}">
                <a16:creationId xmlns:a16="http://schemas.microsoft.com/office/drawing/2014/main" id="{279CAF82-0ECF-42BE-8F37-F71941E5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34716" y="188494"/>
            <a:ext cx="1048371" cy="1048371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3" name="Graphic 212">
            <a:extLst>
              <a:ext uri="{FF2B5EF4-FFF2-40B4-BE49-F238E27FC236}">
                <a16:creationId xmlns:a16="http://schemas.microsoft.com/office/drawing/2014/main" id="{218E095B-4870-4AD5-9C41-C16D59523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34716" y="188494"/>
            <a:ext cx="1048371" cy="1048371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5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583101" y="3578317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2" name="Oval 31">
            <a:extLst>
              <a:ext uri="{FF2B5EF4-FFF2-40B4-BE49-F238E27FC236}">
                <a16:creationId xmlns:a16="http://schemas.microsoft.com/office/drawing/2014/main" id="{033BC44A-0661-43B4-9C14-FD5963C22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4525" y="4910353"/>
            <a:ext cx="468090" cy="468090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E8CB2F0-2F5A-4EBD-B214-E0309C31F5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4525" y="4910353"/>
            <a:ext cx="468090" cy="468090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FFD3887D-244B-4EC4-9208-E304984C5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22467" y="4200769"/>
            <a:ext cx="2769534" cy="2657232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97224C31-855E-4593-8A58-5B2B0CC4F5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22467" y="4200769"/>
            <a:ext cx="2769534" cy="2657232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445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F178380-7123-4FB8-AF57-5998D2693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694268"/>
            <a:ext cx="3553510" cy="5477932"/>
          </a:xfrm>
        </p:spPr>
        <p:txBody>
          <a:bodyPr>
            <a:normAutofit/>
          </a:bodyPr>
          <a:lstStyle/>
          <a:p>
            <a:pPr algn="ctr"/>
            <a:r>
              <a:rPr lang="cs-CZ">
                <a:solidFill>
                  <a:schemeClr val="bg1"/>
                </a:solidFill>
              </a:rPr>
              <a:t>Základní schéma</a:t>
            </a:r>
          </a:p>
        </p:txBody>
      </p:sp>
      <p:grpSp>
        <p:nvGrpSpPr>
          <p:cNvPr id="10" name="Graphic 38">
            <a:extLst>
              <a:ext uri="{FF2B5EF4-FFF2-40B4-BE49-F238E27FC236}">
                <a16:creationId xmlns:a16="http://schemas.microsoft.com/office/drawing/2014/main" id="{1E8369D0-2C3B-4E27-AC6C-A246AC28C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3D5586F-4573-4C57-9793-1EBFDC8963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EED35EF-93A0-4921-941C-ECC67AE2A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4" name="Graphic 4">
            <a:extLst>
              <a:ext uri="{FF2B5EF4-FFF2-40B4-BE49-F238E27FC236}">
                <a16:creationId xmlns:a16="http://schemas.microsoft.com/office/drawing/2014/main" id="{C6F74901-2A71-43C3-837C-27CCD6B6D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37426" y="2203010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92DF49A-063A-4F60-BE30-D268264925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0DCBBE0-7DEE-43ED-BEE3-ABB179CFC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39FE8DF-D1B2-4074-9BDF-C458EA012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1C143B5-6E24-417D-A035-65747A8E9D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331ED8C-8819-4FFB-BF3C-FDA6A90D4B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2A39574D-5ECC-4A94-9CB6-646D90DA5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A73D6F7-977D-4026-8F68-CA63C162C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6348370-4FD9-4A99-BB05-944D5B0B0E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1146D46-43DB-4487-A191-0970511C3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517B7142-9D64-4D34-B23C-9471326AD6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E8EB71CD-AB26-440E-A0D5-E1081DB55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34423BD2-7458-4680-AF49-5013C9D30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25547DC8-8B87-4446-9CC9-65AF04A5FE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9" name="Oval 28">
            <a:extLst>
              <a:ext uri="{FF2B5EF4-FFF2-40B4-BE49-F238E27FC236}">
                <a16:creationId xmlns:a16="http://schemas.microsoft.com/office/drawing/2014/main" id="{EC11F68A-CC71-4196-BBF3-20CDCD75D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502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85F9950-F10E-4E64-962B-F7034578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502" y="4752208"/>
            <a:ext cx="365021" cy="36502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3D3BCD-28F2-4BBC-ADA4-C60367A5A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rtl="0" fontAlgn="base">
              <a:buFont typeface="Arial" panose="020B0604020202020204" pitchFamily="34" charset="0"/>
              <a:buChar char="•"/>
            </a:pPr>
            <a:r>
              <a:rPr lang="cs-CZ" sz="2400" b="0" i="0" u="none" strike="noStrike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„Studenti mají potíže kvůli </a:t>
            </a:r>
            <a:r>
              <a:rPr lang="cs-CZ" sz="2400" b="1" i="0" u="none" strike="noStrike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nedostatku dobrého přístupu k učení</a:t>
            </a:r>
            <a:r>
              <a:rPr lang="cs-CZ" sz="2400" b="0" i="0" u="none" strike="noStrike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. Mají často problémy, jako je nedostatek sebekázně, dostatek vhodných učebních materiálů nebo dobré učební prostředí, když jsou doma izolováni.“ (</a:t>
            </a:r>
            <a:r>
              <a:rPr lang="cs-CZ" sz="2400" b="0" i="0" u="sng" strike="noStrike">
                <a:solidFill>
                  <a:schemeClr val="bg1"/>
                </a:solidFill>
                <a:effectLst/>
                <a:latin typeface="Calibri" panose="020F0502020204030204" pitchFamily="34" charset="0"/>
                <a:hlinkClick r:id="rId2"/>
              </a:rPr>
              <a:t>Peking</a:t>
            </a:r>
            <a:r>
              <a:rPr lang="cs-CZ" sz="2400" b="0" i="0" u="none" strike="noStrike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)</a:t>
            </a:r>
            <a:r>
              <a:rPr lang="en-US" sz="2400" b="0" i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400" b="0" i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cs-CZ" sz="2400" b="0" i="0" u="none" strike="noStrike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„Škola si nyní bere za úkol i to, že umožní studentům vést plnohodnotný sociální a komunitní život, i přes současná rizika“ (</a:t>
            </a:r>
            <a:r>
              <a:rPr lang="cs-CZ" sz="2400" b="0" i="0" u="sng" strike="noStrike">
                <a:solidFill>
                  <a:schemeClr val="bg1"/>
                </a:solidFill>
                <a:effectLst/>
                <a:latin typeface="Calibri" panose="020F0502020204030204" pitchFamily="34" charset="0"/>
                <a:hlinkClick r:id="rId3"/>
              </a:rPr>
              <a:t>Cambridge</a:t>
            </a:r>
            <a:r>
              <a:rPr lang="cs-CZ" sz="2400" b="0" i="0" u="none" strike="noStrike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)</a:t>
            </a:r>
            <a:r>
              <a:rPr lang="en-US" sz="2400" b="0" i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400" b="0" i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65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4CDB957-ACC4-44BF-BC3E-9C661688A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923293"/>
            <a:ext cx="4030132" cy="4641720"/>
          </a:xfrm>
        </p:spPr>
        <p:txBody>
          <a:bodyPr>
            <a:normAutofit/>
          </a:bodyPr>
          <a:lstStyle/>
          <a:p>
            <a:pPr algn="ctr"/>
            <a:r>
              <a:rPr lang="cs-CZ" b="0" i="0" u="none" strike="noStrike">
                <a:solidFill>
                  <a:schemeClr val="bg1"/>
                </a:solidFill>
                <a:effectLst/>
                <a:latin typeface="Calibri Light" panose="020F0302020204030204" pitchFamily="34" charset="0"/>
              </a:rPr>
              <a:t>Šest kroků k online výuce (Peking)</a:t>
            </a:r>
            <a:r>
              <a:rPr lang="cs-CZ" b="0" i="0">
                <a:solidFill>
                  <a:schemeClr val="bg1"/>
                </a:solidFill>
                <a:effectLst/>
                <a:latin typeface="Calibri Light" panose="020F0302020204030204" pitchFamily="34" charset="0"/>
              </a:rPr>
              <a:t>​</a:t>
            </a:r>
            <a:endParaRPr lang="cs-CZ">
              <a:solidFill>
                <a:schemeClr val="bg1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0A98BBA-D3EA-45DC-B8A1-9C61397D4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55862"/>
            <a:ext cx="1170294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5744 h 274629"/>
              <a:gd name="connsiteX2" fmla="*/ 924829 w 1170294"/>
              <a:gd name="connsiteY2" fmla="*/ 0 h 274629"/>
              <a:gd name="connsiteX3" fmla="*/ 1170294 w 1170294"/>
              <a:gd name="connsiteY3" fmla="*/ 24546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577 h 274629"/>
              <a:gd name="connsiteX11" fmla="*/ 215168 w 1170294"/>
              <a:gd name="connsiteY11" fmla="*/ 23574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5744"/>
                </a:lnTo>
                <a:lnTo>
                  <a:pt x="924829" y="0"/>
                </a:lnTo>
                <a:lnTo>
                  <a:pt x="1170294" y="24546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577"/>
                </a:lnTo>
                <a:lnTo>
                  <a:pt x="215168" y="235744"/>
                </a:lnTo>
                <a:close/>
              </a:path>
            </a:pathLst>
          </a:cu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E4C95AB-2BD7-4E38-BDD5-1E41F3A9B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90894"/>
            <a:ext cx="1170294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8174 h 274629"/>
              <a:gd name="connsiteX2" fmla="*/ 924829 w 1170294"/>
              <a:gd name="connsiteY2" fmla="*/ 0 h 274629"/>
              <a:gd name="connsiteX3" fmla="*/ 1170294 w 1170294"/>
              <a:gd name="connsiteY3" fmla="*/ 24789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789 h 274629"/>
              <a:gd name="connsiteX11" fmla="*/ 215168 w 1170294"/>
              <a:gd name="connsiteY11" fmla="*/ 23817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8174"/>
                </a:lnTo>
                <a:lnTo>
                  <a:pt x="924829" y="0"/>
                </a:lnTo>
                <a:lnTo>
                  <a:pt x="1170294" y="24789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789"/>
                </a:lnTo>
                <a:lnTo>
                  <a:pt x="215168" y="23817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9D8830-F5C2-4B12-A54F-4F5250D1B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rtl="0" fontAlgn="base">
              <a:buFont typeface="Arial" panose="020B0604020202020204" pitchFamily="34" charset="0"/>
              <a:buChar char="•"/>
            </a:pPr>
            <a:r>
              <a:rPr lang="cs-CZ" sz="2200" b="0" i="0" u="none" strike="noStrike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Vypracování plánů pohotovosti pro neočekávané problémy</a:t>
            </a:r>
            <a:r>
              <a:rPr lang="en-US" sz="2200" b="0" i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200" b="0" i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cs-CZ" sz="2200" b="0" i="0" u="none" strike="noStrike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Rozdělit obsah výuky do menších jednotek, aby se studenti mohli soustředit</a:t>
            </a:r>
            <a:r>
              <a:rPr lang="en-US" sz="2200" b="0" i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200" b="0" i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cs-CZ" sz="2200" b="0" i="0" u="none" strike="noStrike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Zdůraznění použití „hlasu“ ve výuce</a:t>
            </a:r>
            <a:r>
              <a:rPr lang="en-US" sz="2200" b="0" i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200" b="0" i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cs-CZ" sz="2200" b="0" i="0" u="none" strike="noStrike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Práce s učitelskými asistenty a získávání online podpory od nich</a:t>
            </a:r>
            <a:r>
              <a:rPr lang="en-US" sz="2200" b="0" i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200" b="0" i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cs-CZ" sz="2200" b="0" i="0" u="none" strike="noStrike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Posílení aktivní schopnosti studentů učit se mimo třídu</a:t>
            </a:r>
            <a:r>
              <a:rPr lang="en-US" sz="2200" b="0" i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200" b="0" i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cs-CZ" sz="2200" b="0" i="0" u="none" strike="noStrike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Efektivní kombinace online učení a offline samoučení</a:t>
            </a:r>
            <a:r>
              <a:rPr lang="en-US" sz="2200" b="0" i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200" b="0" i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5836128-58DE-4E5A-B27E-DFE747CA0B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21348" y="5364542"/>
            <a:ext cx="1562428" cy="1493465"/>
            <a:chOff x="3121343" y="4864099"/>
            <a:chExt cx="2085971" cy="1993901"/>
          </a:xfrm>
          <a:solidFill>
            <a:schemeClr val="bg1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92DF49A-063A-4F60-BE30-D268264925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38556" y="4981312"/>
              <a:ext cx="442726" cy="44272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0DCBBE0-7DEE-43ED-BEE3-ABB179CFC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28809" y="4871565"/>
              <a:ext cx="902626" cy="902626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39FE8DF-D1B2-4074-9BDF-C458EA012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21343" y="4864099"/>
              <a:ext cx="1152732" cy="1152732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1C143B5-6E24-417D-A035-65747A8E9D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52324" y="4894707"/>
              <a:ext cx="1321462" cy="1321838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331ED8C-8819-4FFB-BF3C-FDA6A90D4B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15037" y="4957793"/>
              <a:ext cx="1428975" cy="1428975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2A39574D-5ECC-4A94-9CB6-646D90DA5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301642" y="5044398"/>
              <a:ext cx="1490195" cy="1490195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A73D6F7-977D-4026-8F68-CA63C162C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09523" y="5152279"/>
              <a:ext cx="1509607" cy="1509607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6348370-4FD9-4A99-BB05-944D5B0B0E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538685" y="5279576"/>
              <a:ext cx="1488326" cy="1490192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1146D46-43DB-4487-A191-0970511C3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83896" y="5426652"/>
              <a:ext cx="1429720" cy="1429720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DA0090F-4FBF-434D-83B1-B274F83A9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01021" y="5597624"/>
              <a:ext cx="1275308" cy="1260376"/>
            </a:xfrm>
            <a:custGeom>
              <a:avLst/>
              <a:gdLst>
                <a:gd name="connsiteX0" fmla="*/ 1260376 w 1275308"/>
                <a:gd name="connsiteY0" fmla="*/ 0 h 1260376"/>
                <a:gd name="connsiteX1" fmla="*/ 1275308 w 1275308"/>
                <a:gd name="connsiteY1" fmla="*/ 52634 h 1260376"/>
                <a:gd name="connsiteX2" fmla="*/ 67566 w 1275308"/>
                <a:gd name="connsiteY2" fmla="*/ 1260376 h 1260376"/>
                <a:gd name="connsiteX3" fmla="*/ 0 w 1275308"/>
                <a:gd name="connsiteY3" fmla="*/ 1260376 h 1260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75308" h="1260376">
                  <a:moveTo>
                    <a:pt x="1260376" y="0"/>
                  </a:moveTo>
                  <a:cubicBezTo>
                    <a:pt x="1265977" y="17174"/>
                    <a:pt x="1270829" y="34716"/>
                    <a:pt x="1275308" y="52634"/>
                  </a:cubicBezTo>
                  <a:lnTo>
                    <a:pt x="67566" y="1260376"/>
                  </a:lnTo>
                  <a:lnTo>
                    <a:pt x="0" y="1260376"/>
                  </a:ln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8DF6032-C07A-45C6-8A4F-04EF4EDC04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41456" y="5797338"/>
              <a:ext cx="1065858" cy="1060662"/>
            </a:xfrm>
            <a:custGeom>
              <a:avLst/>
              <a:gdLst>
                <a:gd name="connsiteX0" fmla="*/ 1061006 w 1065858"/>
                <a:gd name="connsiteY0" fmla="*/ 0 h 1060662"/>
                <a:gd name="connsiteX1" fmla="*/ 1065858 w 1065858"/>
                <a:gd name="connsiteY1" fmla="*/ 62342 h 1060662"/>
                <a:gd name="connsiteX2" fmla="*/ 67196 w 1065858"/>
                <a:gd name="connsiteY2" fmla="*/ 1060662 h 1060662"/>
                <a:gd name="connsiteX3" fmla="*/ 0 w 1065858"/>
                <a:gd name="connsiteY3" fmla="*/ 1060662 h 10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5858" h="1060662">
                  <a:moveTo>
                    <a:pt x="1061006" y="0"/>
                  </a:moveTo>
                  <a:cubicBezTo>
                    <a:pt x="1063248" y="20905"/>
                    <a:pt x="1064741" y="41809"/>
                    <a:pt x="1065858" y="62342"/>
                  </a:cubicBezTo>
                  <a:lnTo>
                    <a:pt x="67196" y="1060662"/>
                  </a:lnTo>
                  <a:lnTo>
                    <a:pt x="0" y="1060662"/>
                  </a:ln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F5B89F44-A096-479D-AD1F-120561C282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1830" y="6039978"/>
              <a:ext cx="818022" cy="818022"/>
            </a:xfrm>
            <a:custGeom>
              <a:avLst/>
              <a:gdLst>
                <a:gd name="connsiteX0" fmla="*/ 818022 w 818022"/>
                <a:gd name="connsiteY0" fmla="*/ 0 h 818022"/>
                <a:gd name="connsiteX1" fmla="*/ 804584 w 818022"/>
                <a:gd name="connsiteY1" fmla="*/ 80632 h 818022"/>
                <a:gd name="connsiteX2" fmla="*/ 67190 w 818022"/>
                <a:gd name="connsiteY2" fmla="*/ 818022 h 818022"/>
                <a:gd name="connsiteX3" fmla="*/ 0 w 818022"/>
                <a:gd name="connsiteY3" fmla="*/ 818022 h 818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8022" h="818022">
                  <a:moveTo>
                    <a:pt x="818022" y="0"/>
                  </a:moveTo>
                  <a:cubicBezTo>
                    <a:pt x="814660" y="27250"/>
                    <a:pt x="810180" y="53755"/>
                    <a:pt x="804584" y="80632"/>
                  </a:cubicBezTo>
                  <a:lnTo>
                    <a:pt x="67190" y="818022"/>
                  </a:lnTo>
                  <a:lnTo>
                    <a:pt x="0" y="818022"/>
                  </a:ln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25547DC8-8B87-4446-9CC9-65AF04A5FE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647375" y="6390131"/>
              <a:ext cx="442354" cy="442354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63008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1065</Words>
  <Application>Microsoft Office PowerPoint</Application>
  <PresentationFormat>Širokoúhlá obrazovka</PresentationFormat>
  <Paragraphs>48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nunito sans</vt:lpstr>
      <vt:lpstr>Times New Roman</vt:lpstr>
      <vt:lpstr>Motiv Office</vt:lpstr>
      <vt:lpstr>Vzdělávání v době COVID-19 (a těsně po ní)</vt:lpstr>
      <vt:lpstr>Trendy?</vt:lpstr>
      <vt:lpstr>Educase: zajímavá výzkumná data</vt:lpstr>
      <vt:lpstr>Problémy akademiků</vt:lpstr>
      <vt:lpstr>Cítit se dobře…</vt:lpstr>
      <vt:lpstr>Ztracené interakce spojené s nižší motivací</vt:lpstr>
      <vt:lpstr>Další výzkumná zjištění</vt:lpstr>
      <vt:lpstr>Základní schéma</vt:lpstr>
      <vt:lpstr>Šest kroků k online výuce (Peking)​</vt:lpstr>
      <vt:lpstr>Vlachopoulos, D. (2020). COVID-19: Threat or Opportunity for Online Education?. Higher Learning Research Communications, 10(1), 2.​</vt:lpstr>
      <vt:lpstr>Burns, R. (2020). A COVID-19 panacea in digital technologies? Challenges for democracy and higher education. Dialogues in Human Geography, 2043820620930832.​</vt:lpstr>
      <vt:lpstr>Longhurst, G. J., Stone, D. M., Dulohery, K., Scully, D., Campbell, T., &amp; Smith, C. F. (2020). Strength, Weakness, Opportunity, Threat (SWOT) Analysis of the Adaptations to Anatomical Education in the United Kingdom and Republic of Ireland in Response to the Covid‐19 Pandemic. Anatomical sciences education, 13(3), 301-311.</vt:lpstr>
      <vt:lpstr>Johnson, N., Veletsianos, G., Seaman, J. (2020) U.S. Faculty and Administrators’ Experiences and Approaches in the Early Weeks of the COVID-19 Pandemic. OLJ. 10.24059/olj.v24i2.2285​ 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Vzdělávání v době COVID-19 (a těsně po ní)</dc:title>
  <dc:creator>Michal Černý</dc:creator>
  <cp:lastModifiedBy>Michal Černý</cp:lastModifiedBy>
  <cp:revision>1</cp:revision>
  <dcterms:created xsi:type="dcterms:W3CDTF">2021-05-28T08:02:06Z</dcterms:created>
  <dcterms:modified xsi:type="dcterms:W3CDTF">2021-05-28T08:02:24Z</dcterms:modified>
</cp:coreProperties>
</file>