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44" r:id="rId3"/>
    <p:sldId id="353" r:id="rId4"/>
    <p:sldId id="346" r:id="rId5"/>
    <p:sldId id="350" r:id="rId6"/>
    <p:sldId id="351" r:id="rId7"/>
    <p:sldId id="352" r:id="rId8"/>
    <p:sldId id="347" r:id="rId9"/>
    <p:sldId id="345" r:id="rId10"/>
    <p:sldId id="354" r:id="rId11"/>
    <p:sldId id="355" r:id="rId12"/>
    <p:sldId id="356" r:id="rId13"/>
    <p:sldId id="357" r:id="rId14"/>
    <p:sldId id="281" r:id="rId15"/>
    <p:sldId id="287" r:id="rId16"/>
    <p:sldId id="361" r:id="rId17"/>
    <p:sldId id="358" r:id="rId18"/>
    <p:sldId id="359" r:id="rId19"/>
    <p:sldId id="360" r:id="rId20"/>
    <p:sldId id="365" r:id="rId21"/>
    <p:sldId id="366" r:id="rId22"/>
    <p:sldId id="363" r:id="rId23"/>
    <p:sldId id="364" r:id="rId24"/>
    <p:sldId id="362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4"/>
    <p:restoredTop sz="95827"/>
  </p:normalViewPr>
  <p:slideViewPr>
    <p:cSldViewPr snapToGrid="0" snapToObjects="1">
      <p:cViewPr>
        <p:scale>
          <a:sx n="125" d="100"/>
          <a:sy n="125" d="100"/>
        </p:scale>
        <p:origin x="392" y="-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</a:t>
            </a:r>
            <a:r>
              <a:rPr lang="en-US" sz="5200" b="1" dirty="0">
                <a:solidFill>
                  <a:srgbClr val="FFFFFF"/>
                </a:solidFill>
              </a:rPr>
              <a:t>12</a:t>
            </a:r>
            <a:endParaRPr lang="en-US" sz="5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BBF8D43-1DAD-8048-84B9-7795066E0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07"/>
          <a:stretch/>
        </p:blipFill>
        <p:spPr>
          <a:xfrm>
            <a:off x="2248348" y="2019138"/>
            <a:ext cx="7695304" cy="1813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866D15-3792-2D4F-906D-1E77CE6A53F3}"/>
              </a:ext>
            </a:extLst>
          </p:cNvPr>
          <p:cNvSpPr/>
          <p:nvPr/>
        </p:nvSpPr>
        <p:spPr>
          <a:xfrm>
            <a:off x="2366276" y="2180847"/>
            <a:ext cx="50847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me1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906DEB-AC4D-9B47-B8B3-974F5520BDB0}"/>
              </a:ext>
            </a:extLst>
          </p:cNvPr>
          <p:cNvSpPr/>
          <p:nvPr/>
        </p:nvSpPr>
        <p:spPr>
          <a:xfrm>
            <a:off x="2545178" y="2961598"/>
            <a:ext cx="169629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m4 zi1 me1</a:t>
            </a:r>
            <a:r>
              <a:rPr lang="zh-TW" altLang="en-US" sz="1600" dirty="0"/>
              <a:t> </a:t>
            </a:r>
            <a:r>
              <a:rPr lang="en-GB" altLang="zh-TW" sz="1600" dirty="0"/>
              <a:t>?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5C2460-F028-AF4D-A4C8-93E0A1742B28}"/>
              </a:ext>
            </a:extLst>
          </p:cNvPr>
          <p:cNvSpPr/>
          <p:nvPr/>
        </p:nvSpPr>
        <p:spPr>
          <a:xfrm>
            <a:off x="2620512" y="3291624"/>
            <a:ext cx="228100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dei6 m4 gau3 me1?</a:t>
            </a:r>
          </a:p>
        </p:txBody>
      </p:sp>
    </p:spTree>
    <p:extLst>
      <p:ext uri="{BB962C8B-B14F-4D97-AF65-F5344CB8AC3E}">
        <p14:creationId xmlns:p14="http://schemas.microsoft.com/office/powerpoint/2010/main" val="84437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CA043152-6B2A-CF45-88FA-489A01CDC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0"/>
          <a:stretch/>
        </p:blipFill>
        <p:spPr>
          <a:xfrm>
            <a:off x="2908020" y="784568"/>
            <a:ext cx="6824150" cy="60734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76F654-425B-524F-B690-1DE2B05D875B}"/>
              </a:ext>
            </a:extLst>
          </p:cNvPr>
          <p:cNvSpPr/>
          <p:nvPr/>
        </p:nvSpPr>
        <p:spPr>
          <a:xfrm>
            <a:off x="3021646" y="938456"/>
            <a:ext cx="43229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ze1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804AB-1ABB-0641-9E99-EB1FAE2F6255}"/>
              </a:ext>
            </a:extLst>
          </p:cNvPr>
          <p:cNvSpPr/>
          <p:nvPr/>
        </p:nvSpPr>
        <p:spPr>
          <a:xfrm>
            <a:off x="3111462" y="1316143"/>
            <a:ext cx="171482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gei2 baak3 man1 ze1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8F2E3B-B53A-C44F-8835-934F677A68DF}"/>
              </a:ext>
            </a:extLst>
          </p:cNvPr>
          <p:cNvSpPr/>
          <p:nvPr/>
        </p:nvSpPr>
        <p:spPr>
          <a:xfrm>
            <a:off x="3313568" y="1549880"/>
            <a:ext cx="15127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 jung4 ji6 ze1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73C1DB-C7FD-1048-A599-050E86140CF7}"/>
              </a:ext>
            </a:extLst>
          </p:cNvPr>
          <p:cNvSpPr/>
          <p:nvPr/>
        </p:nvSpPr>
        <p:spPr>
          <a:xfrm>
            <a:off x="3413235" y="1832017"/>
            <a:ext cx="25707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heoi3 waan2 haa5 ze1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0E2F5-6004-9E45-A466-886096496F39}"/>
              </a:ext>
            </a:extLst>
          </p:cNvPr>
          <p:cNvSpPr/>
          <p:nvPr/>
        </p:nvSpPr>
        <p:spPr>
          <a:xfrm>
            <a:off x="2982436" y="2461687"/>
            <a:ext cx="4908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laa3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8B8995-6F54-784F-9030-1478C6207218}"/>
              </a:ext>
            </a:extLst>
          </p:cNvPr>
          <p:cNvSpPr/>
          <p:nvPr/>
        </p:nvSpPr>
        <p:spPr>
          <a:xfrm>
            <a:off x="4489940" y="2920185"/>
            <a:ext cx="43717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zo2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225D3C-6ED9-F547-9B72-F1F33200AB17}"/>
              </a:ext>
            </a:extLst>
          </p:cNvPr>
          <p:cNvSpPr/>
          <p:nvPr/>
        </p:nvSpPr>
        <p:spPr>
          <a:xfrm>
            <a:off x="9172401" y="2898051"/>
            <a:ext cx="5597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92E269-1CDD-7044-9654-F8A363980471}"/>
              </a:ext>
            </a:extLst>
          </p:cNvPr>
          <p:cNvSpPr/>
          <p:nvPr/>
        </p:nvSpPr>
        <p:spPr>
          <a:xfrm>
            <a:off x="3899714" y="3148785"/>
            <a:ext cx="73129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Jyun4</a:t>
            </a:r>
            <a:r>
              <a:rPr lang="zh-TW" altLang="en-US" sz="1200" dirty="0"/>
              <a:t> </a:t>
            </a:r>
            <a:r>
              <a:rPr lang="ja-JP" altLang="en-US" sz="1200"/>
              <a:t>完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09E92B-6C63-C243-A27E-CC6FD8A034E3}"/>
              </a:ext>
            </a:extLst>
          </p:cNvPr>
          <p:cNvSpPr/>
          <p:nvPr/>
        </p:nvSpPr>
        <p:spPr>
          <a:xfrm>
            <a:off x="3188622" y="3521357"/>
            <a:ext cx="301992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lei4 zo2 fan1 hou2 noi6 laa3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EFF317-6465-4248-80BB-04A37C4FE649}"/>
              </a:ext>
            </a:extLst>
          </p:cNvPr>
          <p:cNvSpPr/>
          <p:nvPr/>
        </p:nvSpPr>
        <p:spPr>
          <a:xfrm>
            <a:off x="3247131" y="4023788"/>
            <a:ext cx="276774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bun2 zi6 cyun4 se2 hou2 laa3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3EB7CF-B372-A540-8742-53143A22DFFA}"/>
              </a:ext>
            </a:extLst>
          </p:cNvPr>
          <p:cNvSpPr/>
          <p:nvPr/>
        </p:nvSpPr>
        <p:spPr>
          <a:xfrm>
            <a:off x="3247131" y="4459813"/>
            <a:ext cx="278852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tai2 jyun4 go3 bou3 gou3 laa3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11FA8A-1AD6-F544-B1FF-780A30C050D5}"/>
              </a:ext>
            </a:extLst>
          </p:cNvPr>
          <p:cNvSpPr/>
          <p:nvPr/>
        </p:nvSpPr>
        <p:spPr>
          <a:xfrm>
            <a:off x="2982436" y="5090492"/>
            <a:ext cx="4908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laa1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159087-C4D1-4B46-AEE8-D0D6E57C3502}"/>
              </a:ext>
            </a:extLst>
          </p:cNvPr>
          <p:cNvSpPr/>
          <p:nvPr/>
        </p:nvSpPr>
        <p:spPr>
          <a:xfrm>
            <a:off x="3744295" y="5090492"/>
            <a:ext cx="44916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aa1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7B3A53-8A69-9F46-B59A-4A76BC132B33}"/>
              </a:ext>
            </a:extLst>
          </p:cNvPr>
          <p:cNvSpPr/>
          <p:nvPr/>
        </p:nvSpPr>
        <p:spPr>
          <a:xfrm>
            <a:off x="2982436" y="5488898"/>
            <a:ext cx="188545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siu2 sam1 di1 laa1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4D0D71-0BA9-B444-8A98-EE6B9C0163A3}"/>
              </a:ext>
            </a:extLst>
          </p:cNvPr>
          <p:cNvSpPr/>
          <p:nvPr/>
        </p:nvSpPr>
        <p:spPr>
          <a:xfrm>
            <a:off x="3111462" y="5765655"/>
            <a:ext cx="262680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m4 goi1 bei2 bui1 seoi2 ngo5 aa1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62BDEA-BD26-C64B-8BCA-C71F58F06A99}"/>
              </a:ext>
            </a:extLst>
          </p:cNvPr>
          <p:cNvSpPr txBox="1"/>
          <p:nvPr/>
        </p:nvSpPr>
        <p:spPr>
          <a:xfrm>
            <a:off x="1138687" y="1789920"/>
            <a:ext cx="176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講笑啫</a:t>
            </a:r>
            <a:endParaRPr lang="en-HK" altLang="ja-JP" dirty="0"/>
          </a:p>
          <a:p>
            <a:r>
              <a:rPr lang="en-GB" dirty="0"/>
              <a:t>Gong2 siu3 ze1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74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8D23726-BCF6-D446-AEF8-1C55AC317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6" y="190102"/>
            <a:ext cx="9098400" cy="64777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2D70C8-EF99-624F-BFD7-A76AEEEE9619}"/>
              </a:ext>
            </a:extLst>
          </p:cNvPr>
          <p:cNvSpPr/>
          <p:nvPr/>
        </p:nvSpPr>
        <p:spPr>
          <a:xfrm>
            <a:off x="2146569" y="2017113"/>
            <a:ext cx="41931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go2 tou3 din6 si6 kek6 zou6 jyun4 </a:t>
            </a:r>
            <a:r>
              <a:rPr lang="en-US" dirty="0">
                <a:solidFill>
                  <a:srgbClr val="FF0000"/>
                </a:solidFill>
              </a:rPr>
              <a:t>ge3 laa3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8470E-56BB-3848-B671-1337BC46D9ED}"/>
              </a:ext>
            </a:extLst>
          </p:cNvPr>
          <p:cNvSpPr/>
          <p:nvPr/>
        </p:nvSpPr>
        <p:spPr>
          <a:xfrm>
            <a:off x="1998093" y="2702913"/>
            <a:ext cx="251690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gong2 siu3 </a:t>
            </a:r>
            <a:r>
              <a:rPr lang="en-US" dirty="0">
                <a:solidFill>
                  <a:srgbClr val="FF0000"/>
                </a:solidFill>
              </a:rPr>
              <a:t>ge3 ze1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E3EB1D-136A-5749-80FB-4BFC9448EE27}"/>
              </a:ext>
            </a:extLst>
          </p:cNvPr>
          <p:cNvSpPr/>
          <p:nvPr/>
        </p:nvSpPr>
        <p:spPr>
          <a:xfrm>
            <a:off x="2257179" y="3059668"/>
            <a:ext cx="34134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ji5 wai6 ngo5 so4 </a:t>
            </a:r>
            <a:r>
              <a:rPr lang="en-US" dirty="0">
                <a:solidFill>
                  <a:srgbClr val="FF0000"/>
                </a:solidFill>
              </a:rPr>
              <a:t>ge3 me1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GB" altLang="zh-TW" dirty="0"/>
              <a:t>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8A70B-947C-1949-80D6-73AA698EB0F7}"/>
              </a:ext>
            </a:extLst>
          </p:cNvPr>
          <p:cNvSpPr/>
          <p:nvPr/>
        </p:nvSpPr>
        <p:spPr>
          <a:xfrm>
            <a:off x="1998093" y="4537763"/>
            <a:ext cx="294151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sik1 lou6 </a:t>
            </a:r>
            <a:r>
              <a:rPr lang="en-US" dirty="0">
                <a:solidFill>
                  <a:srgbClr val="FF0000"/>
                </a:solidFill>
              </a:rPr>
              <a:t>ge3 laa3 me1 </a:t>
            </a:r>
            <a:r>
              <a:rPr lang="en-US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67559F-A67D-4746-A008-606053D80935}"/>
              </a:ext>
            </a:extLst>
          </p:cNvPr>
          <p:cNvSpPr/>
          <p:nvPr/>
        </p:nvSpPr>
        <p:spPr>
          <a:xfrm>
            <a:off x="2058253" y="5305690"/>
            <a:ext cx="46481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hai6 siu2 hok6 saang1 lai4 </a:t>
            </a:r>
            <a:r>
              <a:rPr lang="en-US" dirty="0">
                <a:solidFill>
                  <a:srgbClr val="FF0000"/>
                </a:solidFill>
              </a:rPr>
              <a:t>ge3 zaa3 wo3 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136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FFF38AE6-2F5E-C249-A5E9-F8D7214C4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78"/>
          <a:stretch/>
        </p:blipFill>
        <p:spPr>
          <a:xfrm>
            <a:off x="3085732" y="169114"/>
            <a:ext cx="6020535" cy="59970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20FE56-69FE-9441-91A8-ED95A73107D5}"/>
              </a:ext>
            </a:extLst>
          </p:cNvPr>
          <p:cNvSpPr/>
          <p:nvPr/>
        </p:nvSpPr>
        <p:spPr>
          <a:xfrm>
            <a:off x="2871980" y="2858996"/>
            <a:ext cx="292573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go3 bou3 gou3 hai6 keoi5 se2 ge3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4BDA7F-C34A-4A4E-9E0A-FC283BDE4B01}"/>
              </a:ext>
            </a:extLst>
          </p:cNvPr>
          <p:cNvSpPr/>
          <p:nvPr/>
        </p:nvSpPr>
        <p:spPr>
          <a:xfrm>
            <a:off x="3316994" y="3614838"/>
            <a:ext cx="206255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hai6 sing3 lam4 ge3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F5E623-ACA6-5644-A865-4F508C9705C1}"/>
              </a:ext>
            </a:extLst>
          </p:cNvPr>
          <p:cNvSpPr/>
          <p:nvPr/>
        </p:nvSpPr>
        <p:spPr>
          <a:xfrm>
            <a:off x="2638157" y="5080539"/>
            <a:ext cx="375904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go3 bou3 gou3 hai6 m4 hai6 keoi5 se2 gaa3</a:t>
            </a:r>
            <a:r>
              <a:rPr lang="zh-TW" altLang="en-US" sz="1400" dirty="0"/>
              <a:t> </a:t>
            </a:r>
            <a:r>
              <a:rPr lang="en-GB" altLang="zh-TW" sz="1400" dirty="0"/>
              <a:t>?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A2CA7-1A11-8440-8B5F-B78E58CCE5B1}"/>
              </a:ext>
            </a:extLst>
          </p:cNvPr>
          <p:cNvSpPr/>
          <p:nvPr/>
        </p:nvSpPr>
        <p:spPr>
          <a:xfrm>
            <a:off x="3200142" y="5593683"/>
            <a:ext cx="289585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hai6 m4 hai6 sing3 lam4 gaa3 ?</a:t>
            </a:r>
          </a:p>
        </p:txBody>
      </p:sp>
    </p:spTree>
    <p:extLst>
      <p:ext uri="{BB962C8B-B14F-4D97-AF65-F5344CB8AC3E}">
        <p14:creationId xmlns:p14="http://schemas.microsoft.com/office/powerpoint/2010/main" val="362347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6B0359-7BBE-DB42-A8B8-E626CAEA1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420491"/>
              </p:ext>
            </p:extLst>
          </p:nvPr>
        </p:nvGraphicFramePr>
        <p:xfrm>
          <a:off x="591788" y="257959"/>
          <a:ext cx="11008424" cy="6342081"/>
        </p:xfrm>
        <a:graphic>
          <a:graphicData uri="http://schemas.openxmlformats.org/drawingml/2006/table">
            <a:tbl>
              <a:tblPr/>
              <a:tblGrid>
                <a:gridCol w="975755">
                  <a:extLst>
                    <a:ext uri="{9D8B030D-6E8A-4147-A177-3AD203B41FA5}">
                      <a16:colId xmlns:a16="http://schemas.microsoft.com/office/drawing/2014/main" val="4169358455"/>
                    </a:ext>
                  </a:extLst>
                </a:gridCol>
                <a:gridCol w="1615044">
                  <a:extLst>
                    <a:ext uri="{9D8B030D-6E8A-4147-A177-3AD203B41FA5}">
                      <a16:colId xmlns:a16="http://schemas.microsoft.com/office/drawing/2014/main" val="1874699219"/>
                    </a:ext>
                  </a:extLst>
                </a:gridCol>
                <a:gridCol w="4429496">
                  <a:extLst>
                    <a:ext uri="{9D8B030D-6E8A-4147-A177-3AD203B41FA5}">
                      <a16:colId xmlns:a16="http://schemas.microsoft.com/office/drawing/2014/main" val="3125079347"/>
                    </a:ext>
                  </a:extLst>
                </a:gridCol>
                <a:gridCol w="3988129">
                  <a:extLst>
                    <a:ext uri="{9D8B030D-6E8A-4147-A177-3AD203B41FA5}">
                      <a16:colId xmlns:a16="http://schemas.microsoft.com/office/drawing/2014/main" val="3152755226"/>
                    </a:ext>
                  </a:extLst>
                </a:gridCol>
              </a:tblGrid>
              <a:tr h="137050">
                <a:tc>
                  <a:txBody>
                    <a:bodyPr/>
                    <a:lstStyle/>
                    <a:p>
                      <a:pPr algn="ctr"/>
                      <a:r>
                        <a:rPr lang="en-HK" sz="1600" b="1" dirty="0">
                          <a:effectLst/>
                        </a:rPr>
                        <a:t>Particle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b="1">
                          <a:effectLst/>
                        </a:rPr>
                        <a:t>Jyutping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b="1" dirty="0">
                          <a:effectLst/>
                        </a:rPr>
                        <a:t>Usage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b="1" dirty="0">
                          <a:effectLst/>
                        </a:rPr>
                        <a:t>Example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991436"/>
                  </a:ext>
                </a:extLst>
              </a:tr>
              <a:tr h="54820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呀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aa3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Used in neutral </a:t>
                      </a:r>
                      <a:r>
                        <a:rPr lang="en-HK" sz="1600" b="1" dirty="0">
                          <a:effectLst/>
                        </a:rPr>
                        <a:t>questions</a:t>
                      </a:r>
                      <a:r>
                        <a:rPr lang="en-HK" sz="1600" dirty="0">
                          <a:effectLst/>
                        </a:rPr>
                        <a:t>. Also used to </a:t>
                      </a:r>
                      <a:r>
                        <a:rPr lang="en-HK" sz="1600" b="1" dirty="0">
                          <a:effectLst/>
                        </a:rPr>
                        <a:t>soften the tone</a:t>
                      </a:r>
                      <a:r>
                        <a:rPr lang="en-HK" sz="1600" dirty="0">
                          <a:effectLst/>
                        </a:rPr>
                        <a:t> of affirmative statements so they </a:t>
                      </a:r>
                      <a:r>
                        <a:rPr lang="en-HK" sz="1600" b="1" dirty="0">
                          <a:effectLst/>
                        </a:rPr>
                        <a:t>don't sound as abrupt.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ja-JP" sz="1600" dirty="0">
                          <a:effectLst/>
                        </a:rPr>
                        <a:t>Nei5 heoi3 bin1aa3?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你去邊呀</a:t>
                      </a:r>
                      <a:r>
                        <a:rPr lang="en-US" altLang="ja-JP" sz="1600" dirty="0">
                          <a:effectLst/>
                        </a:rPr>
                        <a:t>? </a:t>
                      </a:r>
                      <a:r>
                        <a:rPr lang="en-HK" sz="1600" dirty="0">
                          <a:effectLst/>
                        </a:rPr>
                        <a:t>Where are you going?</a:t>
                      </a:r>
                    </a:p>
                    <a:p>
                      <a:endParaRPr lang="en-HK" sz="1600" dirty="0">
                        <a:effectLst/>
                      </a:endParaRPr>
                    </a:p>
                    <a:p>
                      <a:r>
                        <a:rPr lang="en-HK" sz="1600" dirty="0">
                          <a:effectLst/>
                        </a:rPr>
                        <a:t>Ngo5 faan1 uk1 kei2 aa3.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我返屋企呀 </a:t>
                      </a:r>
                      <a:r>
                        <a:rPr lang="en-HK" sz="1600" dirty="0">
                          <a:effectLst/>
                        </a:rPr>
                        <a:t>I'm going home.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655759"/>
                  </a:ext>
                </a:extLst>
              </a:tr>
              <a:tr h="1267713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嘅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ge3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Used in assertions where something is emphasized (usually </a:t>
                      </a:r>
                      <a:r>
                        <a:rPr lang="ja-JP" altLang="en-US" sz="1600">
                          <a:effectLst/>
                        </a:rPr>
                        <a:t>係 </a:t>
                      </a:r>
                      <a:r>
                        <a:rPr lang="en-HK" sz="1600" dirty="0">
                          <a:effectLst/>
                        </a:rPr>
                        <a:t>hai6 is in front of what is being emphasized). Pronouncing it as ge2 adds a sense of puzzlement about the situation. This is equivalent to the Mandarin/written Chinese </a:t>
                      </a:r>
                      <a:r>
                        <a:rPr lang="ja-JP" altLang="en-US" sz="1600">
                          <a:effectLst/>
                        </a:rPr>
                        <a:t>的 </a:t>
                      </a:r>
                      <a:r>
                        <a:rPr lang="en-HK" sz="1600" dirty="0">
                          <a:effectLst/>
                        </a:rPr>
                        <a:t>dik1.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600" dirty="0">
                          <a:effectLst/>
                        </a:rPr>
                        <a:t>Ngo5 hai6 gam1 jat6 </a:t>
                      </a:r>
                      <a:r>
                        <a:rPr lang="en-HK" sz="1600" dirty="0">
                          <a:effectLst/>
                        </a:rPr>
                        <a:t>faan1 uk1 kei2  ge3.</a:t>
                      </a:r>
                      <a:endParaRPr lang="en-GB" altLang="ja-JP" sz="1600" dirty="0">
                        <a:effectLst/>
                      </a:endParaRPr>
                    </a:p>
                    <a:p>
                      <a:r>
                        <a:rPr lang="ja-JP" altLang="en-US" sz="1600">
                          <a:effectLst/>
                        </a:rPr>
                        <a:t>我係今日返屋企嘅 </a:t>
                      </a:r>
                      <a:r>
                        <a:rPr lang="en-HK" sz="1600" dirty="0">
                          <a:effectLst/>
                        </a:rPr>
                        <a:t>I'm going home today. (the "today" is emphasized)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38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㗎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gaa3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Contraction of the combination </a:t>
                      </a:r>
                      <a:r>
                        <a:rPr lang="ja-JP" altLang="en-US" sz="1600">
                          <a:effectLst/>
                        </a:rPr>
                        <a:t>嘅呀 </a:t>
                      </a:r>
                      <a:r>
                        <a:rPr lang="en-HK" sz="1600" dirty="0">
                          <a:effectLst/>
                        </a:rPr>
                        <a:t>ge3 aa3.</a:t>
                      </a:r>
                    </a:p>
                    <a:p>
                      <a:r>
                        <a:rPr lang="en-HK" sz="1600" dirty="0">
                          <a:effectLst/>
                        </a:rPr>
                        <a:t>Can be used in question and answer.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你係幾時返來㗎</a:t>
                      </a:r>
                      <a:r>
                        <a:rPr lang="en-US" altLang="ja-JP" sz="1600" dirty="0">
                          <a:effectLst/>
                        </a:rPr>
                        <a:t>? </a:t>
                      </a:r>
                      <a:r>
                        <a:rPr lang="en-HK" sz="1600" dirty="0">
                          <a:effectLst/>
                        </a:rPr>
                        <a:t>When are you coming back? (the "when" is emphasized)</a:t>
                      </a:r>
                    </a:p>
                    <a:p>
                      <a:endParaRPr lang="en-HK" sz="16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600" dirty="0">
                          <a:effectLst/>
                        </a:rPr>
                        <a:t>Use for defending your argument or emphasis. Stronger than</a:t>
                      </a:r>
                      <a:r>
                        <a:rPr lang="ja-JP" altLang="en-US" sz="1600">
                          <a:effectLst/>
                        </a:rPr>
                        <a:t>嘅</a:t>
                      </a:r>
                      <a:r>
                        <a:rPr lang="en-GB" altLang="ja-JP" sz="1600" dirty="0">
                          <a:effectLst/>
                        </a:rPr>
                        <a:t>ge3.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ja-JP" sz="16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600" dirty="0">
                          <a:effectLst/>
                        </a:rPr>
                        <a:t>Hai6 ngo5 gaa3!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GB" sz="1600">
                          <a:effectLst/>
                        </a:rPr>
                        <a:t>係</a:t>
                      </a:r>
                      <a:r>
                        <a:rPr lang="ja-JP" altLang="en-US" sz="1600">
                          <a:effectLst/>
                        </a:rPr>
                        <a:t>我架</a:t>
                      </a:r>
                      <a:r>
                        <a:rPr lang="en-GB" altLang="ja-JP" sz="1600" dirty="0">
                          <a:effectLst/>
                        </a:rPr>
                        <a:t>!</a:t>
                      </a:r>
                      <a:r>
                        <a:rPr lang="en-US" altLang="ja-JP" sz="1600" dirty="0">
                          <a:effectLst/>
                        </a:rPr>
                        <a:t> </a:t>
                      </a:r>
                      <a:r>
                        <a:rPr lang="en-GB" altLang="ja-JP" sz="1600" dirty="0">
                          <a:effectLst/>
                        </a:rPr>
                        <a:t>It’s</a:t>
                      </a:r>
                      <a:r>
                        <a:rPr lang="en-US" altLang="ja-JP" sz="1600" dirty="0">
                          <a:effectLst/>
                        </a:rPr>
                        <a:t> </a:t>
                      </a:r>
                      <a:r>
                        <a:rPr lang="en-GB" altLang="ja-JP" sz="1600" dirty="0">
                          <a:effectLst/>
                        </a:rPr>
                        <a:t>mine!</a:t>
                      </a:r>
                      <a:endParaRPr lang="ja-JP" altLang="en-US" sz="160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269315"/>
                  </a:ext>
                </a:extLst>
              </a:tr>
              <a:tr h="95935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啦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laa1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Used in requests and imperatives. This is one particle where leaving it out could make the sentence sound rude. This is equivalent to the Mandarin/written Chinese sentence final </a:t>
                      </a:r>
                      <a:r>
                        <a:rPr lang="ja-JP" altLang="en-US" sz="1600">
                          <a:effectLst/>
                        </a:rPr>
                        <a:t>吧 </a:t>
                      </a:r>
                      <a:r>
                        <a:rPr lang="en-HK" sz="1600" dirty="0">
                          <a:effectLst/>
                        </a:rPr>
                        <a:t>baa6.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ja-JP" sz="1600" dirty="0">
                          <a:effectLst/>
                        </a:rPr>
                        <a:t>Bei2 ngo5 laa1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畀我啦 </a:t>
                      </a:r>
                      <a:r>
                        <a:rPr lang="en-HK" sz="1600" dirty="0">
                          <a:effectLst/>
                        </a:rPr>
                        <a:t>Give it to me [please].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899453"/>
                  </a:ext>
                </a:extLst>
              </a:tr>
              <a:tr h="54820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啫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ze1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Can be used to mean "only" or "that's all," or used to </a:t>
                      </a:r>
                      <a:r>
                        <a:rPr lang="en-HK" sz="1600" b="1" dirty="0">
                          <a:effectLst/>
                        </a:rPr>
                        <a:t>play down the significance </a:t>
                      </a:r>
                      <a:r>
                        <a:rPr lang="en-HK" sz="1600" dirty="0">
                          <a:effectLst/>
                        </a:rPr>
                        <a:t>of the situation.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ja-JP" sz="1600" dirty="0">
                          <a:effectLst/>
                        </a:rPr>
                        <a:t>Keoi5 faan1 yat1 yat6  ze1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佢返一日啫 </a:t>
                      </a:r>
                      <a:r>
                        <a:rPr lang="en-HK" sz="1600" dirty="0">
                          <a:effectLst/>
                        </a:rPr>
                        <a:t>He's only coming back for one day.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49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714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BD33FB-28FE-3948-B2C1-A1840409BBA0}"/>
              </a:ext>
            </a:extLst>
          </p:cNvPr>
          <p:cNvSpPr/>
          <p:nvPr/>
        </p:nvSpPr>
        <p:spPr>
          <a:xfrm>
            <a:off x="1441773" y="2077238"/>
            <a:ext cx="10081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keoi5 faan1 zo2 uk1 kei2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("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He went home")</a:t>
            </a:r>
          </a:p>
          <a:p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呀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informing the listener) “He went home!”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laa3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喇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informing the listener) “He already went home!”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wo3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喎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“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Oh… He already went home though.”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gwaa3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啩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with uncertainty) “He went home, I guess”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me1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咩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?  – “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Oh, he went home?”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lo1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囉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with emphasis) “He went home already.”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laa3 maa3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啦嘛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“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He went home already! (so he can’t be here right now)”</a:t>
            </a:r>
            <a:endParaRPr lang="en-HK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38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ED678C83-EFB2-0141-815E-4B1D72F24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840" y="111508"/>
            <a:ext cx="7741533" cy="33174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99D522-53A9-4347-82D6-34C833D51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9"/>
          <a:stretch/>
        </p:blipFill>
        <p:spPr>
          <a:xfrm>
            <a:off x="1895839" y="2999828"/>
            <a:ext cx="7741533" cy="3746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5EEB61-6D8A-5D44-B734-C138D647F664}"/>
              </a:ext>
            </a:extLst>
          </p:cNvPr>
          <p:cNvSpPr/>
          <p:nvPr/>
        </p:nvSpPr>
        <p:spPr>
          <a:xfrm>
            <a:off x="2554627" y="1425530"/>
            <a:ext cx="230620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soeng2 bong1 nei5 ge3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7AE60D-CB33-BA41-B1C2-123BC8D9E705}"/>
              </a:ext>
            </a:extLst>
          </p:cNvPr>
          <p:cNvSpPr/>
          <p:nvPr/>
        </p:nvSpPr>
        <p:spPr>
          <a:xfrm>
            <a:off x="2483357" y="1733307"/>
            <a:ext cx="244874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soeng2 bong1 nei5 me1?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49B84-47E4-0F4A-8A18-1D585428E2C3}"/>
              </a:ext>
            </a:extLst>
          </p:cNvPr>
          <p:cNvSpPr/>
          <p:nvPr/>
        </p:nvSpPr>
        <p:spPr>
          <a:xfrm>
            <a:off x="2483357" y="2289486"/>
            <a:ext cx="228921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soeng2 bong1 nei5 ze1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85BCD-F628-0148-810A-788DA4507167}"/>
              </a:ext>
            </a:extLst>
          </p:cNvPr>
          <p:cNvSpPr/>
          <p:nvPr/>
        </p:nvSpPr>
        <p:spPr>
          <a:xfrm>
            <a:off x="2483357" y="3121223"/>
            <a:ext cx="267162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gong2 bei2 keoi5 teng1 laa1?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81CB23-743B-154E-94B4-2EFC0A22DFE9}"/>
              </a:ext>
            </a:extLst>
          </p:cNvPr>
          <p:cNvSpPr/>
          <p:nvPr/>
        </p:nvSpPr>
        <p:spPr>
          <a:xfrm>
            <a:off x="2483357" y="3677676"/>
            <a:ext cx="30852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wui5 gong2 bei2 keoi5 teng1 me1?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C0B37B-6105-1141-8B8E-C13CB672365E}"/>
              </a:ext>
            </a:extLst>
          </p:cNvPr>
          <p:cNvSpPr/>
          <p:nvPr/>
        </p:nvSpPr>
        <p:spPr>
          <a:xfrm>
            <a:off x="2400052" y="4210105"/>
            <a:ext cx="369594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wui5 m4 wui5 gong2 bei2 keoi5 teng1 aa3?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DF3D85-FDB4-7B4E-9E4D-B825DDCE6ADF}"/>
              </a:ext>
            </a:extLst>
          </p:cNvPr>
          <p:cNvSpPr/>
          <p:nvPr/>
        </p:nvSpPr>
        <p:spPr>
          <a:xfrm>
            <a:off x="2467102" y="4766558"/>
            <a:ext cx="270413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git3 zo2 fan1 laa3 me1?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AC623D-728C-024F-9C9A-F4AE8065BEFC}"/>
              </a:ext>
            </a:extLst>
          </p:cNvPr>
          <p:cNvSpPr/>
          <p:nvPr/>
        </p:nvSpPr>
        <p:spPr>
          <a:xfrm>
            <a:off x="2400052" y="5310862"/>
            <a:ext cx="256159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git3 zo2 fan1 ge3 laa3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9E395-4668-AE42-9E30-6D84A5F70C2F}"/>
              </a:ext>
            </a:extLst>
          </p:cNvPr>
          <p:cNvSpPr/>
          <p:nvPr/>
        </p:nvSpPr>
        <p:spPr>
          <a:xfrm>
            <a:off x="2400052" y="5874788"/>
            <a:ext cx="270413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git3 zo2 fan1 mei6 aa3?</a:t>
            </a:r>
          </a:p>
        </p:txBody>
      </p:sp>
    </p:spTree>
    <p:extLst>
      <p:ext uri="{BB962C8B-B14F-4D97-AF65-F5344CB8AC3E}">
        <p14:creationId xmlns:p14="http://schemas.microsoft.com/office/powerpoint/2010/main" val="2060235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7E66B510-7AE0-844C-83A1-16733560F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57" y="455524"/>
            <a:ext cx="9966173" cy="59469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ABE8B8-3C99-904E-8477-F098A06060F8}"/>
              </a:ext>
            </a:extLst>
          </p:cNvPr>
          <p:cNvSpPr/>
          <p:nvPr/>
        </p:nvSpPr>
        <p:spPr>
          <a:xfrm>
            <a:off x="9810719" y="1783669"/>
            <a:ext cx="4685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ze1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EDC1A5-7D69-6E4A-BF3E-BE3FFD7A5809}"/>
              </a:ext>
            </a:extLst>
          </p:cNvPr>
          <p:cNvSpPr/>
          <p:nvPr/>
        </p:nvSpPr>
        <p:spPr>
          <a:xfrm>
            <a:off x="10658415" y="1783669"/>
            <a:ext cx="53091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laa1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0FB186-F5FC-984A-BA6C-A8A0A64126F1}"/>
              </a:ext>
            </a:extLst>
          </p:cNvPr>
          <p:cNvSpPr/>
          <p:nvPr/>
        </p:nvSpPr>
        <p:spPr>
          <a:xfrm>
            <a:off x="1770490" y="2211180"/>
            <a:ext cx="4908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laa3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9A77C5-20A7-954A-8F45-26779B6A115D}"/>
              </a:ext>
            </a:extLst>
          </p:cNvPr>
          <p:cNvSpPr/>
          <p:nvPr/>
        </p:nvSpPr>
        <p:spPr>
          <a:xfrm>
            <a:off x="2455866" y="1968334"/>
            <a:ext cx="44929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ge3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BE0D80-69B5-B340-93F4-0D73C6E9EB11}"/>
              </a:ext>
            </a:extLst>
          </p:cNvPr>
          <p:cNvSpPr/>
          <p:nvPr/>
        </p:nvSpPr>
        <p:spPr>
          <a:xfrm>
            <a:off x="3267835" y="1968334"/>
            <a:ext cx="5307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gaa3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F0139F-892D-7B48-9E6D-6900E9C5F067}"/>
              </a:ext>
            </a:extLst>
          </p:cNvPr>
          <p:cNvSpPr/>
          <p:nvPr/>
        </p:nvSpPr>
        <p:spPr>
          <a:xfrm>
            <a:off x="4463427" y="2015834"/>
            <a:ext cx="8321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lai4 gaa3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7505B-35CF-6B49-A87B-8D7FF188361D}"/>
              </a:ext>
            </a:extLst>
          </p:cNvPr>
          <p:cNvSpPr/>
          <p:nvPr/>
        </p:nvSpPr>
        <p:spPr>
          <a:xfrm>
            <a:off x="1940789" y="2626817"/>
            <a:ext cx="19287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min6 sik6 dak1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7EB002-D112-6B43-94F6-254E77B77B27}"/>
              </a:ext>
            </a:extLst>
          </p:cNvPr>
          <p:cNvSpPr/>
          <p:nvPr/>
        </p:nvSpPr>
        <p:spPr>
          <a:xfrm>
            <a:off x="2015910" y="3346855"/>
            <a:ext cx="228299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min6 m4 sik6 dak1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DBF649-988C-2A44-B212-5063AB46E955}"/>
              </a:ext>
            </a:extLst>
          </p:cNvPr>
          <p:cNvSpPr/>
          <p:nvPr/>
        </p:nvSpPr>
        <p:spPr>
          <a:xfrm>
            <a:off x="2015910" y="4112908"/>
            <a:ext cx="25735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zing6 hai6 tai2 haa5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CF111-D7D3-8D4B-9E1D-49BE37EEF9E4}"/>
              </a:ext>
            </a:extLst>
          </p:cNvPr>
          <p:cNvSpPr/>
          <p:nvPr/>
        </p:nvSpPr>
        <p:spPr>
          <a:xfrm>
            <a:off x="1881846" y="4845610"/>
            <a:ext cx="33027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sai3 lou2 zou6 wui6 gai3 si1</a:t>
            </a:r>
          </a:p>
        </p:txBody>
      </p:sp>
    </p:spTree>
    <p:extLst>
      <p:ext uri="{BB962C8B-B14F-4D97-AF65-F5344CB8AC3E}">
        <p14:creationId xmlns:p14="http://schemas.microsoft.com/office/powerpoint/2010/main" val="3041613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E9BD509-FD2F-FD44-AA27-A46273C4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35" y="1132852"/>
            <a:ext cx="9776930" cy="48254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42AEB5-0462-CC42-85FA-47AF3E9E0EA1}"/>
              </a:ext>
            </a:extLst>
          </p:cNvPr>
          <p:cNvSpPr/>
          <p:nvPr/>
        </p:nvSpPr>
        <p:spPr>
          <a:xfrm>
            <a:off x="1870584" y="1510537"/>
            <a:ext cx="27031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naam4 jan2 hai6 gam2 ge3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A917A8-97AE-BD4F-9411-980CB6AAAD27}"/>
              </a:ext>
            </a:extLst>
          </p:cNvPr>
          <p:cNvSpPr/>
          <p:nvPr/>
        </p:nvSpPr>
        <p:spPr>
          <a:xfrm>
            <a:off x="1587635" y="2156013"/>
            <a:ext cx="29386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m4 goi1 nei5 bong1 ngo5 se2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C8F7F4-F58A-924B-B79D-03BBB5E2FCB9}"/>
              </a:ext>
            </a:extLst>
          </p:cNvPr>
          <p:cNvSpPr/>
          <p:nvPr/>
        </p:nvSpPr>
        <p:spPr>
          <a:xfrm>
            <a:off x="1834959" y="2808030"/>
            <a:ext cx="32913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ji5 ging1 fan1 zo2 sau2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10F8F9-F35D-144B-B93C-2EBE36174962}"/>
              </a:ext>
            </a:extLst>
          </p:cNvPr>
          <p:cNvSpPr/>
          <p:nvPr/>
        </p:nvSpPr>
        <p:spPr>
          <a:xfrm>
            <a:off x="2056558" y="3480995"/>
            <a:ext cx="30697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ni1 go3 hai6 tin1 coi4 ji4 tung4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E1390E-A7CF-AE43-BEB6-A0727D0275C1}"/>
              </a:ext>
            </a:extLst>
          </p:cNvPr>
          <p:cNvSpPr/>
          <p:nvPr/>
        </p:nvSpPr>
        <p:spPr>
          <a:xfrm>
            <a:off x="1732738" y="4153960"/>
            <a:ext cx="19575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hoi1 sam1 di1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8F581-0920-3147-BA32-7BD5C05CC7CD}"/>
              </a:ext>
            </a:extLst>
          </p:cNvPr>
          <p:cNvSpPr/>
          <p:nvPr/>
        </p:nvSpPr>
        <p:spPr>
          <a:xfrm>
            <a:off x="1974163" y="4787938"/>
            <a:ext cx="32345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zaang1 ngo5 hou2 siu2 cin2</a:t>
            </a:r>
          </a:p>
        </p:txBody>
      </p:sp>
    </p:spTree>
    <p:extLst>
      <p:ext uri="{BB962C8B-B14F-4D97-AF65-F5344CB8AC3E}">
        <p14:creationId xmlns:p14="http://schemas.microsoft.com/office/powerpoint/2010/main" val="2104744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7A1FED29-868B-194C-835E-F53E2678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97" y="461579"/>
            <a:ext cx="7715805" cy="59348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F45CDD-3E43-9D47-B278-114DC18FC7BE}"/>
              </a:ext>
            </a:extLst>
          </p:cNvPr>
          <p:cNvSpPr/>
          <p:nvPr/>
        </p:nvSpPr>
        <p:spPr>
          <a:xfrm>
            <a:off x="2202472" y="1415534"/>
            <a:ext cx="48442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aa3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77B5F-DF78-6E49-94B7-E6EABCA486F1}"/>
              </a:ext>
            </a:extLst>
          </p:cNvPr>
          <p:cNvSpPr/>
          <p:nvPr/>
        </p:nvSpPr>
        <p:spPr>
          <a:xfrm>
            <a:off x="2921447" y="1600199"/>
            <a:ext cx="50847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me1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C3584-7CB5-6A4C-B610-8418883C3CCE}"/>
              </a:ext>
            </a:extLst>
          </p:cNvPr>
          <p:cNvSpPr/>
          <p:nvPr/>
        </p:nvSpPr>
        <p:spPr>
          <a:xfrm>
            <a:off x="3558734" y="1635824"/>
            <a:ext cx="5307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gaa3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3B2BC-A4D4-704A-868E-7D2299779392}"/>
              </a:ext>
            </a:extLst>
          </p:cNvPr>
          <p:cNvSpPr/>
          <p:nvPr/>
        </p:nvSpPr>
        <p:spPr>
          <a:xfrm>
            <a:off x="4125145" y="1446311"/>
            <a:ext cx="73802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lai4 gaa3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E48A7E-4568-BF4C-B06E-C3C94A14A9C4}"/>
              </a:ext>
            </a:extLst>
          </p:cNvPr>
          <p:cNvSpPr/>
          <p:nvPr/>
        </p:nvSpPr>
        <p:spPr>
          <a:xfrm>
            <a:off x="2764431" y="1896101"/>
            <a:ext cx="208255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giu3 mat1 je5 meng2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3113BF-3BE4-DC45-8D9E-89C1AD9167B9}"/>
              </a:ext>
            </a:extLst>
          </p:cNvPr>
          <p:cNvSpPr/>
          <p:nvPr/>
        </p:nvSpPr>
        <p:spPr>
          <a:xfrm>
            <a:off x="2726682" y="2424015"/>
            <a:ext cx="140647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go3 mat1 je5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09366-DE8F-DE4B-8762-02BEF5D58601}"/>
              </a:ext>
            </a:extLst>
          </p:cNvPr>
          <p:cNvSpPr/>
          <p:nvPr/>
        </p:nvSpPr>
        <p:spPr>
          <a:xfrm>
            <a:off x="2764431" y="2928332"/>
            <a:ext cx="186410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dim2 wui5 gam3 gwai3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A027F-0F2C-A74B-B3C3-8D8F4893E7D0}"/>
              </a:ext>
            </a:extLst>
          </p:cNvPr>
          <p:cNvSpPr/>
          <p:nvPr/>
        </p:nvSpPr>
        <p:spPr>
          <a:xfrm>
            <a:off x="2764431" y="3456246"/>
            <a:ext cx="234429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gam1 jat6 hai6 sing1 kei4 jat6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8C69C5-DF94-DB4A-8867-F8E9027A9D61}"/>
              </a:ext>
            </a:extLst>
          </p:cNvPr>
          <p:cNvSpPr/>
          <p:nvPr/>
        </p:nvSpPr>
        <p:spPr>
          <a:xfrm>
            <a:off x="2764431" y="3984160"/>
            <a:ext cx="18485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jam2 m4 jam2 je5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A8F7A7-DDB5-4844-A1BE-ADAB057B8CB5}"/>
              </a:ext>
            </a:extLst>
          </p:cNvPr>
          <p:cNvSpPr/>
          <p:nvPr/>
        </p:nvSpPr>
        <p:spPr>
          <a:xfrm>
            <a:off x="2804014" y="4529969"/>
            <a:ext cx="211788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gei2 dim2 gin3 gaau3 sau6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09D3D9-F45D-E540-BB35-D69EE6C2A291}"/>
              </a:ext>
            </a:extLst>
          </p:cNvPr>
          <p:cNvSpPr/>
          <p:nvPr/>
        </p:nvSpPr>
        <p:spPr>
          <a:xfrm>
            <a:off x="2804014" y="5013879"/>
            <a:ext cx="20749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m4 sik1 zaa1 ce1 ge3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4B5C51-7FA5-A14E-ABB3-7F33D2626722}"/>
              </a:ext>
            </a:extLst>
          </p:cNvPr>
          <p:cNvSpPr/>
          <p:nvPr/>
        </p:nvSpPr>
        <p:spPr>
          <a:xfrm>
            <a:off x="2808257" y="5551261"/>
            <a:ext cx="177644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hai6 m4 hai6 nei5 se2</a:t>
            </a:r>
          </a:p>
        </p:txBody>
      </p:sp>
    </p:spTree>
    <p:extLst>
      <p:ext uri="{BB962C8B-B14F-4D97-AF65-F5344CB8AC3E}">
        <p14:creationId xmlns:p14="http://schemas.microsoft.com/office/powerpoint/2010/main" val="215941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3D2C80-B509-2E4C-8A78-90806F826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523"/>
          <a:stretch/>
        </p:blipFill>
        <p:spPr>
          <a:xfrm>
            <a:off x="1948216" y="440744"/>
            <a:ext cx="7091612" cy="59765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C97715-DFD8-294C-BC5B-0AF1C53DE36E}"/>
              </a:ext>
            </a:extLst>
          </p:cNvPr>
          <p:cNvSpPr/>
          <p:nvPr/>
        </p:nvSpPr>
        <p:spPr>
          <a:xfrm>
            <a:off x="5277716" y="3321411"/>
            <a:ext cx="5020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bei2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08A7FC-2C2B-2647-BF81-CE8782382E7E}"/>
              </a:ext>
            </a:extLst>
          </p:cNvPr>
          <p:cNvSpPr/>
          <p:nvPr/>
        </p:nvSpPr>
        <p:spPr>
          <a:xfrm>
            <a:off x="1999911" y="4286725"/>
            <a:ext cx="351551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syut3 gou1 bei2 di1 sai3 lou6 zai2 sik6 zo2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9A09D-A9B2-E147-8A72-36458FC4B602}"/>
              </a:ext>
            </a:extLst>
          </p:cNvPr>
          <p:cNvSpPr/>
          <p:nvPr/>
        </p:nvSpPr>
        <p:spPr>
          <a:xfrm>
            <a:off x="2138395" y="5126413"/>
            <a:ext cx="313932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bun2 syu1 bei2 go3 hok6 saang1 ze3 zo2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12DC09-170C-4D49-86B5-ED81ECC9AF1B}"/>
              </a:ext>
            </a:extLst>
          </p:cNvPr>
          <p:cNvSpPr/>
          <p:nvPr/>
        </p:nvSpPr>
        <p:spPr>
          <a:xfrm>
            <a:off x="2291927" y="5704624"/>
            <a:ext cx="320209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go3 zai2 bei2 sin1 saang1 fat6 gwo3</a:t>
            </a:r>
          </a:p>
        </p:txBody>
      </p:sp>
    </p:spTree>
    <p:extLst>
      <p:ext uri="{BB962C8B-B14F-4D97-AF65-F5344CB8AC3E}">
        <p14:creationId xmlns:p14="http://schemas.microsoft.com/office/powerpoint/2010/main" val="1435440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A5E4129-5B90-A04D-BA26-8B2D2A29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45" y="0"/>
            <a:ext cx="861910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BC5385-BBE4-3E42-9A63-EFCEA51D19E5}"/>
              </a:ext>
            </a:extLst>
          </p:cNvPr>
          <p:cNvSpPr/>
          <p:nvPr/>
        </p:nvSpPr>
        <p:spPr>
          <a:xfrm>
            <a:off x="4207589" y="204251"/>
            <a:ext cx="7367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1C59C9-1DFD-6344-9097-7BEA9D83C79D}"/>
              </a:ext>
            </a:extLst>
          </p:cNvPr>
          <p:cNvSpPr/>
          <p:nvPr/>
        </p:nvSpPr>
        <p:spPr>
          <a:xfrm>
            <a:off x="2511494" y="5120635"/>
            <a:ext cx="11746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laan5 gwai2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DE0E11-4F21-3E4B-A632-28DE1A1DAB28}"/>
              </a:ext>
            </a:extLst>
          </p:cNvPr>
          <p:cNvSpPr/>
          <p:nvPr/>
        </p:nvSpPr>
        <p:spPr>
          <a:xfrm>
            <a:off x="2385359" y="5459189"/>
            <a:ext cx="18222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mou5 daam2 gwai2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925CAC-3A26-AC40-A69A-080B18D5F525}"/>
              </a:ext>
            </a:extLst>
          </p:cNvPr>
          <p:cNvSpPr/>
          <p:nvPr/>
        </p:nvSpPr>
        <p:spPr>
          <a:xfrm>
            <a:off x="2305752" y="5797743"/>
            <a:ext cx="116339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seoi1 gwai2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CEF234-FDF3-BA40-829B-323229D33F6D}"/>
              </a:ext>
            </a:extLst>
          </p:cNvPr>
          <p:cNvSpPr/>
          <p:nvPr/>
        </p:nvSpPr>
        <p:spPr>
          <a:xfrm>
            <a:off x="2491253" y="6136297"/>
            <a:ext cx="161044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zau2 gwai2 </a:t>
            </a:r>
            <a:r>
              <a:rPr lang="ja-JP" altLang="en-US" sz="1600"/>
              <a:t>酒鬼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106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BCFA4CC-45B5-0E4A-8D0D-98AACCD38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963" y="0"/>
            <a:ext cx="779407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6455CE-795A-E443-920B-FAD7877D0CB6}"/>
              </a:ext>
            </a:extLst>
          </p:cNvPr>
          <p:cNvSpPr/>
          <p:nvPr/>
        </p:nvSpPr>
        <p:spPr>
          <a:xfrm>
            <a:off x="2198963" y="809892"/>
            <a:ext cx="12032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lou2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D6291A-960D-1D41-9C44-80183921244F}"/>
              </a:ext>
            </a:extLst>
          </p:cNvPr>
          <p:cNvSpPr/>
          <p:nvPr/>
        </p:nvSpPr>
        <p:spPr>
          <a:xfrm>
            <a:off x="2198963" y="1379908"/>
            <a:ext cx="11576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zai2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3E44A-49CD-5446-9E5D-5C21449AD15F}"/>
              </a:ext>
            </a:extLst>
          </p:cNvPr>
          <p:cNvSpPr/>
          <p:nvPr/>
        </p:nvSpPr>
        <p:spPr>
          <a:xfrm>
            <a:off x="5829601" y="893019"/>
            <a:ext cx="11503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po4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22351-114A-BC47-94D8-D93136EE901F}"/>
              </a:ext>
            </a:extLst>
          </p:cNvPr>
          <p:cNvSpPr/>
          <p:nvPr/>
        </p:nvSpPr>
        <p:spPr>
          <a:xfrm>
            <a:off x="5843142" y="1379908"/>
            <a:ext cx="114255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gwai2 mui1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FA6917-A786-DE44-B2E3-30BB23A0D1F5}"/>
              </a:ext>
            </a:extLst>
          </p:cNvPr>
          <p:cNvSpPr/>
          <p:nvPr/>
        </p:nvSpPr>
        <p:spPr>
          <a:xfrm>
            <a:off x="2607813" y="3179606"/>
            <a:ext cx="37878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hai6 jan4 ding6 hai6 gwai2 aa3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9BC77F-FD99-974F-9DAD-5E9C6156ECC9}"/>
              </a:ext>
            </a:extLst>
          </p:cNvPr>
          <p:cNvSpPr/>
          <p:nvPr/>
        </p:nvSpPr>
        <p:spPr>
          <a:xfrm>
            <a:off x="2631563" y="4044028"/>
            <a:ext cx="465172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di1 zai2 neoi2 go3 joeng2 bun3 jan4 bun3 gwai2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A4ACCB-E069-CD49-8A69-55C885144D39}"/>
              </a:ext>
            </a:extLst>
          </p:cNvPr>
          <p:cNvSpPr/>
          <p:nvPr/>
        </p:nvSpPr>
        <p:spPr>
          <a:xfrm>
            <a:off x="2631563" y="4884698"/>
            <a:ext cx="426764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hou2 coi2 ngo5 lou5 baan2 gwai2 gwai2 dei2 ge3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037D3B-53EE-D343-8426-8B1660215C14}"/>
              </a:ext>
            </a:extLst>
          </p:cNvPr>
          <p:cNvSpPr/>
          <p:nvPr/>
        </p:nvSpPr>
        <p:spPr>
          <a:xfrm>
            <a:off x="8380793" y="5892038"/>
            <a:ext cx="83067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sai1 jan4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655EB-25EC-0A44-89DD-3CF873E4A4EC}"/>
              </a:ext>
            </a:extLst>
          </p:cNvPr>
          <p:cNvSpPr/>
          <p:nvPr/>
        </p:nvSpPr>
        <p:spPr>
          <a:xfrm>
            <a:off x="4224531" y="6420767"/>
            <a:ext cx="14657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ngoi6 gwok3 jan4</a:t>
            </a:r>
          </a:p>
        </p:txBody>
      </p:sp>
    </p:spTree>
    <p:extLst>
      <p:ext uri="{BB962C8B-B14F-4D97-AF65-F5344CB8AC3E}">
        <p14:creationId xmlns:p14="http://schemas.microsoft.com/office/powerpoint/2010/main" val="3830801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9FC12817-9588-2A43-8DB9-BB08838DD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46"/>
          <a:stretch/>
        </p:blipFill>
        <p:spPr>
          <a:xfrm>
            <a:off x="2304792" y="0"/>
            <a:ext cx="7968659" cy="57987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DEC5FB-0012-B04B-B39B-A760363F2EAA}"/>
              </a:ext>
            </a:extLst>
          </p:cNvPr>
          <p:cNvSpPr/>
          <p:nvPr/>
        </p:nvSpPr>
        <p:spPr>
          <a:xfrm>
            <a:off x="5619911" y="382381"/>
            <a:ext cx="5597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F47475-1C88-1841-AD8F-4A25D565B7A5}"/>
              </a:ext>
            </a:extLst>
          </p:cNvPr>
          <p:cNvSpPr/>
          <p:nvPr/>
        </p:nvSpPr>
        <p:spPr>
          <a:xfrm>
            <a:off x="6956610" y="418006"/>
            <a:ext cx="5868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F84279-0DC2-8A4E-8D80-38F455B2364D}"/>
              </a:ext>
            </a:extLst>
          </p:cNvPr>
          <p:cNvSpPr/>
          <p:nvPr/>
        </p:nvSpPr>
        <p:spPr>
          <a:xfrm>
            <a:off x="2390950" y="1059276"/>
            <a:ext cx="310014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gam1 ziu1 gam3 gwai2 dung3 ge3 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7DC954-4D2A-494E-AF36-B1E1D22A8F49}"/>
              </a:ext>
            </a:extLst>
          </p:cNvPr>
          <p:cNvSpPr/>
          <p:nvPr/>
        </p:nvSpPr>
        <p:spPr>
          <a:xfrm>
            <a:off x="2649823" y="1422220"/>
            <a:ext cx="396852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dim2 gaai2 nei5 gam3 gwai</a:t>
            </a:r>
            <a:r>
              <a:rPr lang="en-US" altLang="zh-TW" sz="1600" dirty="0"/>
              <a:t>2</a:t>
            </a:r>
            <a:r>
              <a:rPr lang="zh-TW" altLang="en-US" sz="1600" dirty="0"/>
              <a:t> </a:t>
            </a:r>
            <a:r>
              <a:rPr lang="en-US" sz="1600" dirty="0"/>
              <a:t>yim1 zim1 gaa3?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4ED7A-47A9-E844-8F33-DD84122A947F}"/>
              </a:ext>
            </a:extLst>
          </p:cNvPr>
          <p:cNvSpPr/>
          <p:nvPr/>
        </p:nvSpPr>
        <p:spPr>
          <a:xfrm>
            <a:off x="2507795" y="2769677"/>
            <a:ext cx="116006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maa4 faan4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1BEF04-55B3-7541-9097-FC052E547FD9}"/>
              </a:ext>
            </a:extLst>
          </p:cNvPr>
          <p:cNvSpPr/>
          <p:nvPr/>
        </p:nvSpPr>
        <p:spPr>
          <a:xfrm>
            <a:off x="2573770" y="3321600"/>
            <a:ext cx="1079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si6 daan6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21C369-1B6A-1245-B0A3-9F8B51AE3F05}"/>
              </a:ext>
            </a:extLst>
          </p:cNvPr>
          <p:cNvSpPr/>
          <p:nvPr/>
        </p:nvSpPr>
        <p:spPr>
          <a:xfrm>
            <a:off x="2507795" y="3899668"/>
            <a:ext cx="9060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do1 jyu4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9F6D9-2388-4044-8CEA-8763EC790C33}"/>
              </a:ext>
            </a:extLst>
          </p:cNvPr>
          <p:cNvSpPr/>
          <p:nvPr/>
        </p:nvSpPr>
        <p:spPr>
          <a:xfrm>
            <a:off x="2441334" y="5266503"/>
            <a:ext cx="238219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gaa3 gei1 waai6 gwai2 zo2</a:t>
            </a:r>
          </a:p>
        </p:txBody>
      </p:sp>
    </p:spTree>
    <p:extLst>
      <p:ext uri="{BB962C8B-B14F-4D97-AF65-F5344CB8AC3E}">
        <p14:creationId xmlns:p14="http://schemas.microsoft.com/office/powerpoint/2010/main" val="3097613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FB1EE90-36EE-8B43-9962-ECA7C933B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209"/>
          <a:stretch/>
        </p:blipFill>
        <p:spPr>
          <a:xfrm>
            <a:off x="2197179" y="1436914"/>
            <a:ext cx="7617902" cy="263720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817247-D12A-024A-A488-9D53F56BE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84"/>
          <a:stretch/>
        </p:blipFill>
        <p:spPr>
          <a:xfrm>
            <a:off x="2197179" y="4074122"/>
            <a:ext cx="7667781" cy="2172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E9C9B2-ABD1-184F-83F9-845422EC3DCD}"/>
              </a:ext>
            </a:extLst>
          </p:cNvPr>
          <p:cNvSpPr/>
          <p:nvPr/>
        </p:nvSpPr>
        <p:spPr>
          <a:xfrm>
            <a:off x="7376297" y="2447741"/>
            <a:ext cx="50687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bin1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BADD8-7D08-6741-96E7-AAA64C241F8B}"/>
              </a:ext>
            </a:extLst>
          </p:cNvPr>
          <p:cNvSpPr/>
          <p:nvPr/>
        </p:nvSpPr>
        <p:spPr>
          <a:xfrm>
            <a:off x="8300610" y="2447740"/>
            <a:ext cx="4543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go3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29256B-E861-554D-B3A2-FBF109360698}"/>
              </a:ext>
            </a:extLst>
          </p:cNvPr>
          <p:cNvSpPr/>
          <p:nvPr/>
        </p:nvSpPr>
        <p:spPr>
          <a:xfrm>
            <a:off x="2348404" y="2708082"/>
            <a:ext cx="144090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bin1 gwai2 go3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7AC98-18A9-154E-A14F-93A5B6BF2937}"/>
              </a:ext>
            </a:extLst>
          </p:cNvPr>
          <p:cNvSpPr/>
          <p:nvPr/>
        </p:nvSpPr>
        <p:spPr>
          <a:xfrm>
            <a:off x="1543632" y="3221825"/>
            <a:ext cx="449135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bin1 gwai2 gaa3 ce1 zong6 faa1 ngo5 gaa3 ce1 aa3?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B0B435-85B4-F547-BCCB-076E94F8D433}"/>
              </a:ext>
            </a:extLst>
          </p:cNvPr>
          <p:cNvSpPr/>
          <p:nvPr/>
        </p:nvSpPr>
        <p:spPr>
          <a:xfrm>
            <a:off x="2348794" y="4774218"/>
            <a:ext cx="16280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zi1 me1?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FB55F-E7E8-9843-BDB6-A93FFD75F58F}"/>
              </a:ext>
            </a:extLst>
          </p:cNvPr>
          <p:cNvSpPr/>
          <p:nvPr/>
        </p:nvSpPr>
        <p:spPr>
          <a:xfrm>
            <a:off x="2197179" y="5345290"/>
            <a:ext cx="232909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bong1 keoi5 aa3</a:t>
            </a:r>
          </a:p>
        </p:txBody>
      </p:sp>
    </p:spTree>
    <p:extLst>
      <p:ext uri="{BB962C8B-B14F-4D97-AF65-F5344CB8AC3E}">
        <p14:creationId xmlns:p14="http://schemas.microsoft.com/office/powerpoint/2010/main" val="2844878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592CE7AA-9DA6-214B-B98B-29E0EFD83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95"/>
          <a:stretch/>
        </p:blipFill>
        <p:spPr>
          <a:xfrm>
            <a:off x="1444198" y="689415"/>
            <a:ext cx="9572366" cy="5117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4FE152-99B1-334D-80BB-26464AE1883E}"/>
              </a:ext>
            </a:extLst>
          </p:cNvPr>
          <p:cNvSpPr/>
          <p:nvPr/>
        </p:nvSpPr>
        <p:spPr>
          <a:xfrm>
            <a:off x="3662043" y="2187431"/>
            <a:ext cx="22018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gwai2 zi1 me1</a:t>
            </a:r>
            <a:r>
              <a:rPr lang="zh-TW" altLang="en-US" dirty="0"/>
              <a:t> </a:t>
            </a:r>
            <a:r>
              <a:rPr lang="en-GB" altLang="zh-TW" dirty="0"/>
              <a:t>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BFFC5C-7A6B-C94E-80D8-771579A1DB77}"/>
              </a:ext>
            </a:extLst>
          </p:cNvPr>
          <p:cNvSpPr/>
          <p:nvPr/>
        </p:nvSpPr>
        <p:spPr>
          <a:xfrm>
            <a:off x="2151085" y="3122932"/>
            <a:ext cx="22134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tou3 hei3 hou2 mun6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A70961-03CA-1A42-878E-2498A8C017B9}"/>
              </a:ext>
            </a:extLst>
          </p:cNvPr>
          <p:cNvSpPr/>
          <p:nvPr/>
        </p:nvSpPr>
        <p:spPr>
          <a:xfrm>
            <a:off x="2172353" y="3492264"/>
            <a:ext cx="29960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bin1 go3 hai2 dou6 cou4 aa3?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D3587-234C-C241-9593-3AA20D3CA365}"/>
              </a:ext>
            </a:extLst>
          </p:cNvPr>
          <p:cNvSpPr/>
          <p:nvPr/>
        </p:nvSpPr>
        <p:spPr>
          <a:xfrm>
            <a:off x="1860432" y="4137535"/>
            <a:ext cx="18697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fai3 si6 heoi3 laa3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81C59F-0A57-274D-829C-D20C1552C038}"/>
              </a:ext>
            </a:extLst>
          </p:cNvPr>
          <p:cNvSpPr/>
          <p:nvPr/>
        </p:nvSpPr>
        <p:spPr>
          <a:xfrm>
            <a:off x="1903324" y="4513126"/>
            <a:ext cx="24611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gaa3 ce1 maai6 zo2 laa3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8C9E6-2318-6F4D-9DE3-FB0EC0254677}"/>
              </a:ext>
            </a:extLst>
          </p:cNvPr>
          <p:cNvSpPr/>
          <p:nvPr/>
        </p:nvSpPr>
        <p:spPr>
          <a:xfrm>
            <a:off x="2204084" y="4805614"/>
            <a:ext cx="30521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heoi3 zo2 bin1 dou6 aa3?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9A16-97A8-7846-9FEC-2A1D3723E29C}"/>
              </a:ext>
            </a:extLst>
          </p:cNvPr>
          <p:cNvSpPr/>
          <p:nvPr/>
        </p:nvSpPr>
        <p:spPr>
          <a:xfrm>
            <a:off x="2233000" y="5432084"/>
            <a:ext cx="246644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gam3 coeng4 hei3 gaa3!</a:t>
            </a:r>
          </a:p>
        </p:txBody>
      </p:sp>
    </p:spTree>
    <p:extLst>
      <p:ext uri="{BB962C8B-B14F-4D97-AF65-F5344CB8AC3E}">
        <p14:creationId xmlns:p14="http://schemas.microsoft.com/office/powerpoint/2010/main" val="3675960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356092-0ACA-B54B-AC47-A9E00FBE3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7455"/>
              </p:ext>
            </p:extLst>
          </p:nvPr>
        </p:nvGraphicFramePr>
        <p:xfrm>
          <a:off x="3048000" y="1676596"/>
          <a:ext cx="6096000" cy="2595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HK" b="0"/>
                        <a:t>邊個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/>
                        <a:t>咩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 乜</a:t>
                      </a:r>
                      <a:r>
                        <a:rPr lang="ja-JP" altLang="en-GB"/>
                        <a:t>嘢</a:t>
                      </a:r>
                      <a:endParaRPr lang="en-HK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</a:t>
                      </a:r>
                      <a:r>
                        <a:rPr lang="en-US" altLang="zh-TW" dirty="0"/>
                        <a:t>2 gaai2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24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si4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3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</a:t>
                      </a:r>
                      <a:r>
                        <a:rPr lang="zh-TW" altLang="en-US" dirty="0"/>
                        <a:t>（</a:t>
                      </a:r>
                      <a:r>
                        <a:rPr lang="ja-JP" altLang="en-US"/>
                        <a:t>樣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Dim2</a:t>
                      </a:r>
                      <a:r>
                        <a:rPr lang="en-US" dirty="0"/>
                        <a:t> </a:t>
                      </a:r>
                      <a:r>
                        <a:rPr lang="zh-TW" altLang="en-US" dirty="0"/>
                        <a:t>（</a:t>
                      </a:r>
                      <a:r>
                        <a:rPr lang="en-GB" dirty="0"/>
                        <a:t>yoeng2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43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many/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much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5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FA94DA-8368-2940-9B9A-6E286DB28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77"/>
          <a:stretch/>
        </p:blipFill>
        <p:spPr>
          <a:xfrm>
            <a:off x="1327768" y="186456"/>
            <a:ext cx="8163473" cy="64850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079D58-20C5-944B-9159-8BFECBC7AE41}"/>
              </a:ext>
            </a:extLst>
          </p:cNvPr>
          <p:cNvSpPr/>
          <p:nvPr/>
        </p:nvSpPr>
        <p:spPr>
          <a:xfrm>
            <a:off x="8799531" y="674754"/>
            <a:ext cx="50045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jan4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185D12-C2D3-694C-A8B8-0DB1576AE1B4}"/>
              </a:ext>
            </a:extLst>
          </p:cNvPr>
          <p:cNvSpPr/>
          <p:nvPr/>
        </p:nvSpPr>
        <p:spPr>
          <a:xfrm>
            <a:off x="3174871" y="1103018"/>
            <a:ext cx="4090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je5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791CC0-B796-C444-B45E-0DBB124B9C8E}"/>
              </a:ext>
            </a:extLst>
          </p:cNvPr>
          <p:cNvSpPr/>
          <p:nvPr/>
        </p:nvSpPr>
        <p:spPr>
          <a:xfrm>
            <a:off x="2073222" y="1531280"/>
            <a:ext cx="364317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go3 ngan4 baau1 bei2 jan4 tau1 zo2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140A70-112A-0A44-8550-5AD3E882B585}"/>
              </a:ext>
            </a:extLst>
          </p:cNvPr>
          <p:cNvSpPr/>
          <p:nvPr/>
        </p:nvSpPr>
        <p:spPr>
          <a:xfrm>
            <a:off x="2529147" y="2227530"/>
            <a:ext cx="273132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sing4 jat6 bei2 jan4 aak1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014A7-9247-3242-A4A9-10E477DD806B}"/>
              </a:ext>
            </a:extLst>
          </p:cNvPr>
          <p:cNvSpPr/>
          <p:nvPr/>
        </p:nvSpPr>
        <p:spPr>
          <a:xfrm>
            <a:off x="2450600" y="2923780"/>
            <a:ext cx="28098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jau6 bei2 je5 ngaau5 can1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56F3D-C2F9-D843-B396-6C9DB37C4DF1}"/>
              </a:ext>
            </a:extLst>
          </p:cNvPr>
          <p:cNvSpPr/>
          <p:nvPr/>
        </p:nvSpPr>
        <p:spPr>
          <a:xfrm>
            <a:off x="4044100" y="4888534"/>
            <a:ext cx="56047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tau1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9A8A27-DEB2-3241-9E1E-D7B366D63DF4}"/>
              </a:ext>
            </a:extLst>
          </p:cNvPr>
          <p:cNvSpPr/>
          <p:nvPr/>
        </p:nvSpPr>
        <p:spPr>
          <a:xfrm>
            <a:off x="5549147" y="4909957"/>
            <a:ext cx="51212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fat6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294CE-B388-DA46-B929-A92715E10CBC}"/>
              </a:ext>
            </a:extLst>
          </p:cNvPr>
          <p:cNvSpPr/>
          <p:nvPr/>
        </p:nvSpPr>
        <p:spPr>
          <a:xfrm>
            <a:off x="7320906" y="4940734"/>
            <a:ext cx="5998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man6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0EA52E-FDB2-2145-86F8-8C78729BF950}"/>
              </a:ext>
            </a:extLst>
          </p:cNvPr>
          <p:cNvSpPr/>
          <p:nvPr/>
        </p:nvSpPr>
        <p:spPr>
          <a:xfrm>
            <a:off x="2205872" y="5326720"/>
            <a:ext cx="36764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bei2 jan4 tau1 zo2 go3 ngan4 baau1</a:t>
            </a:r>
          </a:p>
        </p:txBody>
      </p:sp>
    </p:spTree>
    <p:extLst>
      <p:ext uri="{BB962C8B-B14F-4D97-AF65-F5344CB8AC3E}">
        <p14:creationId xmlns:p14="http://schemas.microsoft.com/office/powerpoint/2010/main" val="581101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1EEA1-BF25-5D46-883E-E72527992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185" y="353968"/>
            <a:ext cx="7919657" cy="58346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17388E-5A73-444C-AF7D-28714809A195}"/>
              </a:ext>
            </a:extLst>
          </p:cNvPr>
          <p:cNvSpPr/>
          <p:nvPr/>
        </p:nvSpPr>
        <p:spPr>
          <a:xfrm>
            <a:off x="2739632" y="669398"/>
            <a:ext cx="33563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bei2 jan4 fat6 zo2 hou2 do1 cin2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4B8CE8-6C51-D148-8602-9E253C8E59AD}"/>
              </a:ext>
            </a:extLst>
          </p:cNvPr>
          <p:cNvSpPr/>
          <p:nvPr/>
        </p:nvSpPr>
        <p:spPr>
          <a:xfrm>
            <a:off x="2449499" y="1438684"/>
            <a:ext cx="456137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m4 soeng2 bei2 jan4 man6 gam3 do1 je5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02119-30B2-484A-ABB6-5A1630D89634}"/>
              </a:ext>
            </a:extLst>
          </p:cNvPr>
          <p:cNvSpPr/>
          <p:nvPr/>
        </p:nvSpPr>
        <p:spPr>
          <a:xfrm>
            <a:off x="2792659" y="2859691"/>
            <a:ext cx="32503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go3 ce1 paai4 bei2 jan4 lo2 zo2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35DD59-9338-F546-B548-5FDC57AFA701}"/>
              </a:ext>
            </a:extLst>
          </p:cNvPr>
          <p:cNvSpPr/>
          <p:nvPr/>
        </p:nvSpPr>
        <p:spPr>
          <a:xfrm>
            <a:off x="2777702" y="3486128"/>
            <a:ext cx="32503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bei2 jan4 lo2 zo2 go3 ce1 paai4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D80E3-E540-0845-977E-329C65D65BAC}"/>
              </a:ext>
            </a:extLst>
          </p:cNvPr>
          <p:cNvSpPr/>
          <p:nvPr/>
        </p:nvSpPr>
        <p:spPr>
          <a:xfrm>
            <a:off x="2739632" y="4041651"/>
            <a:ext cx="3266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gaa3 ce1 bei2 jan4 zong6 gwo3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8D99F0-A1A3-024C-9F14-0D64BB505822}"/>
              </a:ext>
            </a:extLst>
          </p:cNvPr>
          <p:cNvSpPr/>
          <p:nvPr/>
        </p:nvSpPr>
        <p:spPr>
          <a:xfrm>
            <a:off x="2761543" y="4597174"/>
            <a:ext cx="3266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bei2 jan4 zong6 gwo3 gaa3 ce1</a:t>
            </a:r>
          </a:p>
        </p:txBody>
      </p:sp>
    </p:spTree>
    <p:extLst>
      <p:ext uri="{BB962C8B-B14F-4D97-AF65-F5344CB8AC3E}">
        <p14:creationId xmlns:p14="http://schemas.microsoft.com/office/powerpoint/2010/main" val="3264552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1CEB6-1CBD-F145-AE93-F426B4E4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39" y="368683"/>
            <a:ext cx="9548452" cy="61206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0A44C8-3A32-7646-AD74-324F0C5E8FE6}"/>
              </a:ext>
            </a:extLst>
          </p:cNvPr>
          <p:cNvSpPr/>
          <p:nvPr/>
        </p:nvSpPr>
        <p:spPr>
          <a:xfrm>
            <a:off x="3061931" y="2086866"/>
            <a:ext cx="31373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ging2 caat3 zuk1 zo2 keoi5 dei6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8C14C-3D5F-7846-9EED-0E0298FED425}"/>
              </a:ext>
            </a:extLst>
          </p:cNvPr>
          <p:cNvSpPr/>
          <p:nvPr/>
        </p:nvSpPr>
        <p:spPr>
          <a:xfrm>
            <a:off x="4238762" y="2456198"/>
            <a:ext cx="35973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bei2 ging2 caat3 zuk1 zo2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0A0411-67D4-314B-8107-6EBFCF14BF35}"/>
              </a:ext>
            </a:extLst>
          </p:cNvPr>
          <p:cNvSpPr/>
          <p:nvPr/>
        </p:nvSpPr>
        <p:spPr>
          <a:xfrm>
            <a:off x="2133605" y="3059668"/>
            <a:ext cx="285507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gaa3 ce1 zo2 zyu6 ngo5 dei6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EB645-EC60-2042-BB29-DA1C3DD7F65D}"/>
              </a:ext>
            </a:extLst>
          </p:cNvPr>
          <p:cNvSpPr/>
          <p:nvPr/>
        </p:nvSpPr>
        <p:spPr>
          <a:xfrm>
            <a:off x="2133605" y="3725941"/>
            <a:ext cx="23949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jung6 zo2 di1 cin2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4781C-FE1B-754D-93A4-F66CFCBBAEAA}"/>
              </a:ext>
            </a:extLst>
          </p:cNvPr>
          <p:cNvSpPr/>
          <p:nvPr/>
        </p:nvSpPr>
        <p:spPr>
          <a:xfrm>
            <a:off x="2133605" y="4360913"/>
            <a:ext cx="45593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sai3 lou6 zai2 gaau2 lyun6 zo2 gaan1 fong2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6DEDAA-05C1-6C4A-8A80-C8F711971109}"/>
              </a:ext>
            </a:extLst>
          </p:cNvPr>
          <p:cNvSpPr/>
          <p:nvPr/>
        </p:nvSpPr>
        <p:spPr>
          <a:xfrm>
            <a:off x="2133605" y="5032633"/>
            <a:ext cx="33168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ze3 zo2 ngo5 go3 sau2 doi2</a:t>
            </a:r>
          </a:p>
        </p:txBody>
      </p:sp>
    </p:spTree>
    <p:extLst>
      <p:ext uri="{BB962C8B-B14F-4D97-AF65-F5344CB8AC3E}">
        <p14:creationId xmlns:p14="http://schemas.microsoft.com/office/powerpoint/2010/main" val="2674307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C29AF-09CA-1E49-AF96-28494A4EB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798" y="589827"/>
            <a:ext cx="9243586" cy="56783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F1D6BE-74D5-6346-A661-3FCE0942E947}"/>
              </a:ext>
            </a:extLst>
          </p:cNvPr>
          <p:cNvSpPr/>
          <p:nvPr/>
        </p:nvSpPr>
        <p:spPr>
          <a:xfrm>
            <a:off x="2444805" y="1566005"/>
            <a:ext cx="34798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ce1 seng1 cou4 seng2 zo2 ngo5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7DDB10-5477-4543-B704-A6FDA6592281}"/>
              </a:ext>
            </a:extLst>
          </p:cNvPr>
          <p:cNvSpPr/>
          <p:nvPr/>
        </p:nvSpPr>
        <p:spPr>
          <a:xfrm>
            <a:off x="2420311" y="2295210"/>
            <a:ext cx="283590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tai2 gwo3 fung1 seon3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02293F-A42C-4D43-AA6F-0A8B3B204D97}"/>
              </a:ext>
            </a:extLst>
          </p:cNvPr>
          <p:cNvSpPr/>
          <p:nvPr/>
        </p:nvSpPr>
        <p:spPr>
          <a:xfrm>
            <a:off x="2444805" y="3001265"/>
            <a:ext cx="40793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zing2 waai6 zo2 go3 din6 nou5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186D-40AD-994C-B5C8-67E5007B29BC}"/>
              </a:ext>
            </a:extLst>
          </p:cNvPr>
          <p:cNvSpPr/>
          <p:nvPr/>
        </p:nvSpPr>
        <p:spPr>
          <a:xfrm>
            <a:off x="2420311" y="3730470"/>
            <a:ext cx="346447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hoi1 gwo3 go3 seon3 soeng1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BD7A1-102F-F14C-BF34-ABE73D258536}"/>
              </a:ext>
            </a:extLst>
          </p:cNvPr>
          <p:cNvSpPr/>
          <p:nvPr/>
        </p:nvSpPr>
        <p:spPr>
          <a:xfrm>
            <a:off x="2444805" y="4383498"/>
            <a:ext cx="35540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sik6 zo2 di1 zyu1 gu1 lik1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679E6E-5473-5145-85B5-57A238890FF4}"/>
              </a:ext>
            </a:extLst>
          </p:cNvPr>
          <p:cNvSpPr/>
          <p:nvPr/>
        </p:nvSpPr>
        <p:spPr>
          <a:xfrm>
            <a:off x="2444805" y="5075980"/>
            <a:ext cx="30876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daa2 laan6 zo2 zek3 bui1</a:t>
            </a:r>
          </a:p>
        </p:txBody>
      </p:sp>
    </p:spTree>
    <p:extLst>
      <p:ext uri="{BB962C8B-B14F-4D97-AF65-F5344CB8AC3E}">
        <p14:creationId xmlns:p14="http://schemas.microsoft.com/office/powerpoint/2010/main" val="2303633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C28A2BC-634D-584E-B5C4-51EF60AFE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71" r="6561"/>
          <a:stretch/>
        </p:blipFill>
        <p:spPr>
          <a:xfrm rot="5400000">
            <a:off x="3326672" y="-785365"/>
            <a:ext cx="5812538" cy="90317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59876F-37B3-1B4A-9A83-1E064D9CA5AF}"/>
              </a:ext>
            </a:extLst>
          </p:cNvPr>
          <p:cNvSpPr/>
          <p:nvPr/>
        </p:nvSpPr>
        <p:spPr>
          <a:xfrm>
            <a:off x="2449104" y="947943"/>
            <a:ext cx="36468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lo2 zo2 ngo5 go3 sau2 biu1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E21E14-D179-4349-8A67-225D5CC158BD}"/>
              </a:ext>
            </a:extLst>
          </p:cNvPr>
          <p:cNvSpPr/>
          <p:nvPr/>
        </p:nvSpPr>
        <p:spPr>
          <a:xfrm>
            <a:off x="2449104" y="1612961"/>
            <a:ext cx="30233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hoi1 zo2 dou6 mun4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655FD-E24E-474B-A2C4-F82B1227E092}"/>
              </a:ext>
            </a:extLst>
          </p:cNvPr>
          <p:cNvSpPr/>
          <p:nvPr/>
        </p:nvSpPr>
        <p:spPr>
          <a:xfrm>
            <a:off x="2449104" y="2215634"/>
            <a:ext cx="34205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sik1 zo2 laang5 hei3 gei1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03B62-40C3-BD41-BD4F-EB96AF3D9EE7}"/>
              </a:ext>
            </a:extLst>
          </p:cNvPr>
          <p:cNvSpPr/>
          <p:nvPr/>
        </p:nvSpPr>
        <p:spPr>
          <a:xfrm>
            <a:off x="2528003" y="2818307"/>
            <a:ext cx="32627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aak1 zo2 keoi5 di1 cin2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3A21F9-571C-3047-AAA6-AACED7607431}"/>
              </a:ext>
            </a:extLst>
          </p:cNvPr>
          <p:cNvSpPr/>
          <p:nvPr/>
        </p:nvSpPr>
        <p:spPr>
          <a:xfrm>
            <a:off x="2528003" y="3483325"/>
            <a:ext cx="28780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maai5 zo2 di1 syu1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5381D-82F9-9149-9340-6E57BA97089B}"/>
              </a:ext>
            </a:extLst>
          </p:cNvPr>
          <p:cNvSpPr/>
          <p:nvPr/>
        </p:nvSpPr>
        <p:spPr>
          <a:xfrm>
            <a:off x="2528003" y="4056877"/>
            <a:ext cx="36921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je5 ngaau5 dou2 ngo5 zek3 sau2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ABBA2-DF60-1B49-9CDB-CB33CFA84330}"/>
              </a:ext>
            </a:extLst>
          </p:cNvPr>
          <p:cNvSpPr/>
          <p:nvPr/>
        </p:nvSpPr>
        <p:spPr>
          <a:xfrm>
            <a:off x="2535167" y="4659550"/>
            <a:ext cx="29443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di1 je5 faan4 dou2 keoi5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3C07A-E792-D54C-AC67-B87C996D4C10}"/>
              </a:ext>
            </a:extLst>
          </p:cNvPr>
          <p:cNvSpPr/>
          <p:nvPr/>
        </p:nvSpPr>
        <p:spPr>
          <a:xfrm>
            <a:off x="2605621" y="5262223"/>
            <a:ext cx="368620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di1 je5 jing2 hoeng2 dou2 keoi5 </a:t>
            </a:r>
          </a:p>
          <a:p>
            <a:r>
              <a:rPr lang="en-US" dirty="0"/>
              <a:t>ge3 sam1 cing4</a:t>
            </a:r>
          </a:p>
        </p:txBody>
      </p:sp>
    </p:spTree>
    <p:extLst>
      <p:ext uri="{BB962C8B-B14F-4D97-AF65-F5344CB8AC3E}">
        <p14:creationId xmlns:p14="http://schemas.microsoft.com/office/powerpoint/2010/main" val="307007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0F45A1-2CB9-8A4C-AA94-6DA1DC870756}"/>
              </a:ext>
            </a:extLst>
          </p:cNvPr>
          <p:cNvSpPr txBox="1"/>
          <p:nvPr/>
        </p:nvSpPr>
        <p:spPr>
          <a:xfrm>
            <a:off x="1304819" y="1676355"/>
            <a:ext cx="104908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Translate the following into Cantonese and also in passive voice.</a:t>
            </a:r>
          </a:p>
          <a:p>
            <a:r>
              <a:rPr lang="en-US" altLang="zh-TW" sz="2400" dirty="0"/>
              <a:t>1. </a:t>
            </a:r>
            <a:r>
              <a:rPr lang="en-US" sz="2400" dirty="0"/>
              <a:t>Someone ate my bread </a:t>
            </a:r>
            <a:r>
              <a:rPr lang="zh-TW" altLang="en-US" sz="2400" dirty="0"/>
              <a:t>（</a:t>
            </a:r>
            <a:r>
              <a:rPr lang="en-HK" altLang="zh-TW" sz="2400" dirty="0"/>
              <a:t>min6 baau1</a:t>
            </a:r>
            <a:r>
              <a:rPr lang="zh-TW" altLang="en-US" sz="2400" dirty="0"/>
              <a:t> 麵包）</a:t>
            </a:r>
            <a:endParaRPr lang="en-US" sz="2400" dirty="0"/>
          </a:p>
          <a:p>
            <a:r>
              <a:rPr lang="en-US" altLang="zh-TW" sz="2400" dirty="0"/>
              <a:t>2.</a:t>
            </a:r>
            <a:r>
              <a:rPr lang="zh-TW" altLang="en-US" sz="2400" dirty="0"/>
              <a:t> </a:t>
            </a:r>
            <a:r>
              <a:rPr lang="en-US" sz="2400" dirty="0"/>
              <a:t>Someone borrowed </a:t>
            </a:r>
            <a:r>
              <a:rPr lang="en-GB" sz="2400" dirty="0"/>
              <a:t>my</a:t>
            </a:r>
            <a:r>
              <a:rPr lang="en-US" sz="2400" dirty="0"/>
              <a:t> </a:t>
            </a:r>
            <a:r>
              <a:rPr lang="en-GB" sz="2400" dirty="0"/>
              <a:t>money</a:t>
            </a:r>
            <a:r>
              <a:rPr lang="zh-TW" altLang="en-US" sz="2400" dirty="0"/>
              <a:t> （</a:t>
            </a:r>
            <a:r>
              <a:rPr lang="en-HK" altLang="zh-TW" sz="2400" dirty="0"/>
              <a:t>ze3 cin2</a:t>
            </a:r>
            <a:r>
              <a:rPr lang="zh-TW" altLang="en-US" sz="2400" dirty="0"/>
              <a:t> </a:t>
            </a:r>
            <a:r>
              <a:rPr lang="ja-JP" altLang="en-US" sz="2400"/>
              <a:t>借錢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3.</a:t>
            </a:r>
            <a:r>
              <a:rPr lang="zh-TW" altLang="en-US" sz="2400" dirty="0"/>
              <a:t> </a:t>
            </a:r>
            <a:r>
              <a:rPr lang="en-US" altLang="zh-TW" sz="2400" dirty="0"/>
              <a:t>My</a:t>
            </a:r>
            <a:r>
              <a:rPr lang="zh-TW" altLang="en-US" sz="2400" dirty="0"/>
              <a:t> </a:t>
            </a:r>
            <a:r>
              <a:rPr lang="en-US" altLang="zh-TW" sz="2400" dirty="0"/>
              <a:t>father</a:t>
            </a:r>
            <a:r>
              <a:rPr lang="zh-TW" altLang="en-US" sz="2400" dirty="0"/>
              <a:t> </a:t>
            </a:r>
            <a:r>
              <a:rPr lang="en-US" altLang="zh-TW" sz="2400" dirty="0"/>
              <a:t>broke</a:t>
            </a:r>
            <a:r>
              <a:rPr lang="zh-TW" altLang="en-US" sz="2400" dirty="0"/>
              <a:t> （</a:t>
            </a:r>
            <a:r>
              <a:rPr lang="en-HK" altLang="zh-TW" sz="2400" dirty="0"/>
              <a:t>zing2 waai6</a:t>
            </a:r>
            <a:r>
              <a:rPr lang="zh-TW" altLang="en-US" sz="2400" dirty="0"/>
              <a:t> 整壞） </a:t>
            </a:r>
            <a:r>
              <a:rPr lang="en-US" altLang="zh-TW" sz="2400" dirty="0"/>
              <a:t>the</a:t>
            </a:r>
            <a:r>
              <a:rPr lang="zh-TW" altLang="en-US" sz="2400" dirty="0"/>
              <a:t> </a:t>
            </a:r>
            <a:r>
              <a:rPr lang="en-US" altLang="zh-TW" sz="2400" dirty="0"/>
              <a:t>computer</a:t>
            </a:r>
            <a:r>
              <a:rPr lang="zh-TW" altLang="en-US" sz="2400" dirty="0"/>
              <a:t> （</a:t>
            </a:r>
            <a:r>
              <a:rPr lang="en-HK" altLang="zh-TW" sz="2400" dirty="0"/>
              <a:t>bou6 din6 nou5</a:t>
            </a:r>
            <a:r>
              <a:rPr lang="zh-TW" altLang="en-US" sz="2400" dirty="0"/>
              <a:t> 部電腦）</a:t>
            </a:r>
            <a:endParaRPr lang="en-HK" altLang="zh-TW" sz="2400" dirty="0"/>
          </a:p>
          <a:p>
            <a:r>
              <a:rPr lang="en-US" altLang="zh-TW" sz="2400" dirty="0"/>
              <a:t>4.</a:t>
            </a:r>
            <a:r>
              <a:rPr lang="zh-TW" altLang="en-US" sz="2400" dirty="0"/>
              <a:t> </a:t>
            </a:r>
            <a:r>
              <a:rPr lang="en-US" altLang="zh-TW" sz="2400" dirty="0"/>
              <a:t>I washed</a:t>
            </a:r>
            <a:r>
              <a:rPr lang="zh-TW" altLang="en-US" sz="2400" dirty="0"/>
              <a:t> （</a:t>
            </a:r>
            <a:r>
              <a:rPr lang="en-HK" altLang="zh-TW" sz="2400" dirty="0"/>
              <a:t>sai2</a:t>
            </a:r>
            <a:r>
              <a:rPr lang="zh-TW" altLang="en-US" sz="2400" dirty="0"/>
              <a:t> </a:t>
            </a:r>
            <a:r>
              <a:rPr lang="ja-JP" altLang="en-US" sz="2400"/>
              <a:t>洗</a:t>
            </a:r>
            <a:r>
              <a:rPr lang="zh-TW" altLang="en-US" sz="2400" dirty="0"/>
              <a:t>）</a:t>
            </a:r>
            <a:r>
              <a:rPr lang="en-US" altLang="zh-TW" sz="2400" dirty="0"/>
              <a:t> the clothes </a:t>
            </a:r>
            <a:r>
              <a:rPr lang="zh-TW" altLang="en-US" sz="2400" dirty="0"/>
              <a:t>（</a:t>
            </a:r>
            <a:r>
              <a:rPr lang="en-HK" altLang="zh-TW" sz="2400" dirty="0"/>
              <a:t>saam1</a:t>
            </a:r>
            <a:r>
              <a:rPr lang="zh-TW" altLang="en-US" sz="2400" dirty="0"/>
              <a:t> </a:t>
            </a:r>
            <a:r>
              <a:rPr lang="ja-JP" altLang="en-US" sz="2400"/>
              <a:t>衫</a:t>
            </a:r>
            <a:r>
              <a:rPr lang="zh-TW" altLang="en-US" sz="2400" dirty="0"/>
              <a:t>）</a:t>
            </a:r>
            <a:endParaRPr lang="en-US" sz="2400" dirty="0"/>
          </a:p>
          <a:p>
            <a:r>
              <a:rPr lang="en-US" altLang="zh-TW" sz="2400" dirty="0"/>
              <a:t>5.</a:t>
            </a:r>
            <a:r>
              <a:rPr lang="zh-TW" altLang="en-US" sz="2400" dirty="0"/>
              <a:t> </a:t>
            </a:r>
            <a:r>
              <a:rPr lang="en-US" altLang="zh-TW" sz="2400" dirty="0"/>
              <a:t>He</a:t>
            </a:r>
            <a:r>
              <a:rPr lang="zh-TW" altLang="en-US" sz="2400" dirty="0"/>
              <a:t> </a:t>
            </a:r>
            <a:r>
              <a:rPr lang="en-US" altLang="zh-TW" sz="2400" dirty="0"/>
              <a:t>has broken (</a:t>
            </a:r>
            <a:r>
              <a:rPr lang="en-US" sz="2400" dirty="0"/>
              <a:t>daa2 laan6</a:t>
            </a:r>
            <a:r>
              <a:rPr lang="ja-JP" altLang="en-US" sz="2400"/>
              <a:t>打爛</a:t>
            </a:r>
            <a:r>
              <a:rPr lang="en-US" sz="2400" dirty="0"/>
              <a:t>)</a:t>
            </a:r>
            <a:r>
              <a:rPr lang="en-US" altLang="zh-TW" sz="2400" dirty="0"/>
              <a:t> the glass (zek6</a:t>
            </a:r>
            <a:r>
              <a:rPr lang="ja-JP" altLang="en-US" sz="2400"/>
              <a:t>隻</a:t>
            </a:r>
            <a:r>
              <a:rPr lang="zh-TW" altLang="en-US" sz="2400" dirty="0"/>
              <a:t> </a:t>
            </a:r>
            <a:r>
              <a:rPr lang="en-US" sz="2400" dirty="0"/>
              <a:t>bui1 </a:t>
            </a:r>
            <a:r>
              <a:rPr lang="ja-JP" altLang="en-US" sz="2400"/>
              <a:t>杯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6.</a:t>
            </a:r>
            <a:r>
              <a:rPr lang="zh-TW" altLang="en-US" sz="2400" dirty="0"/>
              <a:t> </a:t>
            </a:r>
            <a:r>
              <a:rPr lang="en-US" altLang="zh-TW" sz="2400" dirty="0"/>
              <a:t>Someone</a:t>
            </a:r>
            <a:r>
              <a:rPr lang="zh-TW" altLang="en-US" sz="2400" dirty="0"/>
              <a:t> </a:t>
            </a:r>
            <a:r>
              <a:rPr lang="en-GB" altLang="zh-TW" sz="2400" dirty="0"/>
              <a:t>open the box (soeng1</a:t>
            </a:r>
            <a:r>
              <a:rPr lang="zh-TW" altLang="en-US" sz="2400" dirty="0"/>
              <a:t> </a:t>
            </a:r>
            <a:r>
              <a:rPr lang="ja-JP" altLang="en-US" sz="2400"/>
              <a:t>箱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7.</a:t>
            </a:r>
            <a:r>
              <a:rPr lang="zh-TW" altLang="en-US" sz="2400" dirty="0"/>
              <a:t> </a:t>
            </a:r>
            <a:r>
              <a:rPr lang="en-US" altLang="zh-TW" sz="2400" dirty="0"/>
              <a:t>Someone</a:t>
            </a:r>
            <a:r>
              <a:rPr lang="zh-TW" altLang="en-US" sz="2400" dirty="0"/>
              <a:t> </a:t>
            </a:r>
            <a:r>
              <a:rPr lang="en-GB" altLang="zh-TW" sz="2400" dirty="0"/>
              <a:t>stole </a:t>
            </a:r>
            <a:r>
              <a:rPr lang="zh-TW" altLang="en-US" sz="2400" dirty="0"/>
              <a:t>（</a:t>
            </a:r>
            <a:r>
              <a:rPr lang="en-HK" altLang="zh-TW" sz="2400" dirty="0"/>
              <a:t> tau1 </a:t>
            </a:r>
            <a:r>
              <a:rPr lang="ja-JP" altLang="en-HK" sz="2400"/>
              <a:t>偷</a:t>
            </a:r>
            <a:r>
              <a:rPr lang="zh-TW" altLang="en-US" sz="2400" dirty="0"/>
              <a:t>）</a:t>
            </a:r>
            <a:r>
              <a:rPr lang="en-GB" altLang="zh-TW" sz="2400" dirty="0"/>
              <a:t>her wallet</a:t>
            </a:r>
            <a:r>
              <a:rPr lang="zh-TW" altLang="en-US" sz="2400" dirty="0"/>
              <a:t> （</a:t>
            </a:r>
            <a:r>
              <a:rPr lang="en-HK" altLang="zh-TW" sz="2400" dirty="0"/>
              <a:t> ngan4 baau1</a:t>
            </a:r>
            <a:r>
              <a:rPr lang="zh-TW" altLang="en-US" sz="2400" dirty="0"/>
              <a:t> </a:t>
            </a:r>
            <a:r>
              <a:rPr lang="ja-JP" altLang="en-US" sz="2400"/>
              <a:t>銀包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8.</a:t>
            </a:r>
            <a:r>
              <a:rPr lang="zh-TW" altLang="en-US" sz="2400" dirty="0"/>
              <a:t> </a:t>
            </a:r>
            <a:r>
              <a:rPr lang="en-US" altLang="zh-TW" sz="2400" dirty="0"/>
              <a:t>Someone</a:t>
            </a:r>
            <a:r>
              <a:rPr lang="zh-TW" altLang="en-US" sz="2400" dirty="0"/>
              <a:t> </a:t>
            </a:r>
            <a:r>
              <a:rPr lang="en-US" altLang="zh-TW" sz="2400" dirty="0"/>
              <a:t>scammed</a:t>
            </a:r>
            <a:r>
              <a:rPr lang="zh-TW" altLang="en-US" sz="2400" dirty="0"/>
              <a:t> （</a:t>
            </a:r>
            <a:r>
              <a:rPr lang="en-US" sz="2400" dirty="0"/>
              <a:t> aak1</a:t>
            </a:r>
            <a:r>
              <a:rPr lang="ja-JP" altLang="en-US" sz="2400"/>
              <a:t>呃</a:t>
            </a:r>
            <a:r>
              <a:rPr lang="zh-TW" altLang="en-US" sz="2400" dirty="0"/>
              <a:t>） </a:t>
            </a:r>
            <a:r>
              <a:rPr lang="en-US" altLang="zh-TW" sz="2400" dirty="0"/>
              <a:t>his</a:t>
            </a:r>
            <a:r>
              <a:rPr lang="zh-TW" altLang="en-US" sz="2400" dirty="0"/>
              <a:t> </a:t>
            </a:r>
            <a:r>
              <a:rPr lang="en-US" altLang="zh-TW" sz="2400" dirty="0"/>
              <a:t>money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591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B89E39C-BA02-C644-AAEA-E87DC041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32"/>
          <a:stretch/>
        </p:blipFill>
        <p:spPr>
          <a:xfrm>
            <a:off x="3146961" y="0"/>
            <a:ext cx="5203177" cy="6756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937C22-504B-1541-9E2B-1C911AA5DB8F}"/>
              </a:ext>
            </a:extLst>
          </p:cNvPr>
          <p:cNvSpPr/>
          <p:nvPr/>
        </p:nvSpPr>
        <p:spPr>
          <a:xfrm>
            <a:off x="5310636" y="3468923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2A583-CCD6-1F43-96D8-9C0143CE8B55}"/>
              </a:ext>
            </a:extLst>
          </p:cNvPr>
          <p:cNvSpPr/>
          <p:nvPr/>
        </p:nvSpPr>
        <p:spPr>
          <a:xfrm>
            <a:off x="3250847" y="4000241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B6B1B4-D2FA-1344-98BD-5097143C03CD}"/>
              </a:ext>
            </a:extLst>
          </p:cNvPr>
          <p:cNvSpPr/>
          <p:nvPr/>
        </p:nvSpPr>
        <p:spPr>
          <a:xfrm>
            <a:off x="3449751" y="4292007"/>
            <a:ext cx="255230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nei5 heoi3 m4 heoi3 keoi5 uk1 kei2 aa3</a:t>
            </a:r>
            <a:r>
              <a:rPr lang="zh-TW" altLang="en-US" sz="1100" dirty="0"/>
              <a:t> </a:t>
            </a:r>
            <a:r>
              <a:rPr lang="en-GB" altLang="zh-TW" sz="1100" dirty="0"/>
              <a:t>?</a:t>
            </a:r>
            <a:endParaRPr lang="en-US" sz="1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5F769F-3220-A44E-ABF3-4EF92D00C393}"/>
              </a:ext>
            </a:extLst>
          </p:cNvPr>
          <p:cNvSpPr/>
          <p:nvPr/>
        </p:nvSpPr>
        <p:spPr>
          <a:xfrm>
            <a:off x="3449751" y="4684422"/>
            <a:ext cx="2730235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keoi5 hai6 m4 hai6 zyu6 hai2 saa1 tin4 aa3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8FB10-9DF9-5A49-8C14-F4BE0908571E}"/>
              </a:ext>
            </a:extLst>
          </p:cNvPr>
          <p:cNvSpPr/>
          <p:nvPr/>
        </p:nvSpPr>
        <p:spPr>
          <a:xfrm>
            <a:off x="3449751" y="5066658"/>
            <a:ext cx="266130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ngo5 dei6 heoi3 bin1 dou6 sik6 faan6 aa3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86C8EB-287A-214A-B705-3AFB17BF67F7}"/>
              </a:ext>
            </a:extLst>
          </p:cNvPr>
          <p:cNvSpPr/>
          <p:nvPr/>
        </p:nvSpPr>
        <p:spPr>
          <a:xfrm>
            <a:off x="3051943" y="5529565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B4441-480F-6844-997C-76931C79F4D3}"/>
              </a:ext>
            </a:extLst>
          </p:cNvPr>
          <p:cNvSpPr/>
          <p:nvPr/>
        </p:nvSpPr>
        <p:spPr>
          <a:xfrm>
            <a:off x="3648655" y="6059724"/>
            <a:ext cx="238238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nei5 hai6 m4 hai6 m4 syu1 fuk6 aa3</a:t>
            </a:r>
            <a:r>
              <a:rPr lang="zh-TW" altLang="en-US" sz="1100" dirty="0"/>
              <a:t>？</a:t>
            </a: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B855F2-818F-2A43-BC3F-AA1749CD202A}"/>
              </a:ext>
            </a:extLst>
          </p:cNvPr>
          <p:cNvSpPr/>
          <p:nvPr/>
        </p:nvSpPr>
        <p:spPr>
          <a:xfrm>
            <a:off x="3398381" y="6456306"/>
            <a:ext cx="88517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m4 hai6 aa3</a:t>
            </a:r>
          </a:p>
        </p:txBody>
      </p:sp>
    </p:spTree>
    <p:extLst>
      <p:ext uri="{BB962C8B-B14F-4D97-AF65-F5344CB8AC3E}">
        <p14:creationId xmlns:p14="http://schemas.microsoft.com/office/powerpoint/2010/main" val="434800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39383</TotalTime>
  <Words>1359</Words>
  <Application>Microsoft Macintosh PowerPoint</Application>
  <PresentationFormat>Widescreen</PresentationFormat>
  <Paragraphs>220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Verdana</vt:lpstr>
      <vt:lpstr>Office Theme</vt:lpstr>
      <vt:lpstr>Cantonese II Week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296</cp:revision>
  <dcterms:created xsi:type="dcterms:W3CDTF">2021-03-20T21:00:42Z</dcterms:created>
  <dcterms:modified xsi:type="dcterms:W3CDTF">2021-05-20T07:45:57Z</dcterms:modified>
</cp:coreProperties>
</file>