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9" r:id="rId4"/>
    <p:sldId id="278" r:id="rId5"/>
    <p:sldId id="257" r:id="rId6"/>
    <p:sldId id="258" r:id="rId7"/>
    <p:sldId id="259" r:id="rId8"/>
    <p:sldId id="283" r:id="rId9"/>
    <p:sldId id="260" r:id="rId10"/>
    <p:sldId id="261" r:id="rId11"/>
    <p:sldId id="262" r:id="rId12"/>
    <p:sldId id="263" r:id="rId13"/>
    <p:sldId id="271" r:id="rId14"/>
    <p:sldId id="265" r:id="rId15"/>
    <p:sldId id="266" r:id="rId16"/>
    <p:sldId id="267" r:id="rId17"/>
    <p:sldId id="273" r:id="rId18"/>
    <p:sldId id="272" r:id="rId19"/>
    <p:sldId id="276" r:id="rId20"/>
    <p:sldId id="274" r:id="rId21"/>
    <p:sldId id="275" r:id="rId22"/>
    <p:sldId id="281" r:id="rId23"/>
    <p:sldId id="282" r:id="rId24"/>
    <p:sldId id="268" r:id="rId25"/>
    <p:sldId id="270"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59" d="100"/>
          <a:sy n="59" d="100"/>
        </p:scale>
        <p:origin x="-24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8BD978E4-E327-4C87-B210-62410349E589}" type="datetimeFigureOut">
              <a:rPr lang="cs-CZ" smtClean="0"/>
              <a:pPr/>
              <a:t>04.10.2018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978E4-E327-4C87-B210-62410349E589}" type="datetimeFigureOut">
              <a:rPr lang="cs-CZ" smtClean="0"/>
              <a:pPr/>
              <a:t>04.10.2018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978E4-E327-4C87-B210-62410349E589}" type="datetimeFigureOut">
              <a:rPr lang="cs-CZ" smtClean="0"/>
              <a:pPr/>
              <a:t>04.10.2018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978E4-E327-4C87-B210-62410349E589}" type="datetimeFigureOut">
              <a:rPr lang="cs-CZ" smtClean="0"/>
              <a:pPr/>
              <a:t>04.10.2018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8BD978E4-E327-4C87-B210-62410349E589}" type="datetimeFigureOut">
              <a:rPr lang="cs-CZ" smtClean="0"/>
              <a:pPr/>
              <a:t>04.10.2018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BD978E4-E327-4C87-B210-62410349E589}" type="datetimeFigureOut">
              <a:rPr lang="cs-CZ" smtClean="0"/>
              <a:pPr/>
              <a:t>04.10.2018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E6CA175-F685-438C-A909-459AFA0064C8}"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BD978E4-E327-4C87-B210-62410349E589}" type="datetimeFigureOut">
              <a:rPr lang="cs-CZ" smtClean="0"/>
              <a:pPr/>
              <a:t>04.10.2018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E6CA175-F685-438C-A909-459AFA0064C8}"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8BD978E4-E327-4C87-B210-62410349E589}" type="datetimeFigureOut">
              <a:rPr lang="cs-CZ" smtClean="0"/>
              <a:pPr/>
              <a:t>04.10.2018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E6CA175-F685-438C-A909-459AFA0064C8}"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D978E4-E327-4C87-B210-62410349E589}" type="datetimeFigureOut">
              <a:rPr lang="cs-CZ" smtClean="0"/>
              <a:pPr/>
              <a:t>04.10.2018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E6CA175-F685-438C-A909-459AFA0064C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BD978E4-E327-4C87-B210-62410349E589}" type="datetimeFigureOut">
              <a:rPr lang="cs-CZ" smtClean="0"/>
              <a:pPr/>
              <a:t>04.10.2018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E6CA175-F685-438C-A909-459AFA0064C8}"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BD978E4-E327-4C87-B210-62410349E589}" type="datetimeFigureOut">
              <a:rPr lang="cs-CZ" smtClean="0"/>
              <a:pPr/>
              <a:t>04.10.2018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E6CA175-F685-438C-A909-459AFA0064C8}"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978E4-E327-4C87-B210-62410349E589}" type="datetimeFigureOut">
              <a:rPr lang="cs-CZ" smtClean="0"/>
              <a:pPr/>
              <a:t>04.10.2018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CA175-F685-438C-A909-459AFA0064C8}"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500043"/>
            <a:ext cx="7772400" cy="2000263"/>
          </a:xfrm>
        </p:spPr>
        <p:txBody>
          <a:bodyPr/>
          <a:lstStyle/>
          <a:p>
            <a:r>
              <a:rPr lang="cs-CZ" b="1" dirty="0" smtClean="0">
                <a:latin typeface="Bookman Old Style" pitchFamily="18" charset="0"/>
              </a:rPr>
              <a:t>Keltové a jejich jazyky 1</a:t>
            </a:r>
            <a:endParaRPr lang="cs-CZ" b="1" dirty="0">
              <a:latin typeface="Bookman Old Style" pitchFamily="18" charset="0"/>
            </a:endParaRPr>
          </a:p>
        </p:txBody>
      </p:sp>
      <p:sp>
        <p:nvSpPr>
          <p:cNvPr id="3" name="Podnadpis 2"/>
          <p:cNvSpPr>
            <a:spLocks noGrp="1"/>
          </p:cNvSpPr>
          <p:nvPr>
            <p:ph type="subTitle" idx="1"/>
          </p:nvPr>
        </p:nvSpPr>
        <p:spPr>
          <a:xfrm>
            <a:off x="1371600" y="2857496"/>
            <a:ext cx="6400800" cy="1928826"/>
          </a:xfrm>
        </p:spPr>
        <p:txBody>
          <a:bodyPr/>
          <a:lstStyle/>
          <a:p>
            <a:r>
              <a:rPr lang="cs-CZ" dirty="0">
                <a:solidFill>
                  <a:schemeClr val="tx1"/>
                </a:solidFill>
                <a:latin typeface="Bookman Old Style" pitchFamily="18" charset="0"/>
              </a:rPr>
              <a:t>h</a:t>
            </a:r>
            <a:r>
              <a:rPr lang="cs-CZ" dirty="0" smtClean="0">
                <a:solidFill>
                  <a:schemeClr val="tx1"/>
                </a:solidFill>
                <a:latin typeface="Bookman Old Style" pitchFamily="18" charset="0"/>
              </a:rPr>
              <a:t>istorie, geografie</a:t>
            </a:r>
            <a:r>
              <a:rPr lang="cs-CZ" smtClean="0">
                <a:solidFill>
                  <a:schemeClr val="tx1"/>
                </a:solidFill>
                <a:latin typeface="Bookman Old Style" pitchFamily="18" charset="0"/>
              </a:rPr>
              <a:t>, svátky</a:t>
            </a:r>
            <a:endParaRPr lang="cs-CZ" dirty="0">
              <a:solidFill>
                <a:schemeClr val="tx1"/>
              </a:solidFill>
              <a:latin typeface="Bookman Old Style" pitchFamily="18" charset="0"/>
            </a:endParaRPr>
          </a:p>
        </p:txBody>
      </p:sp>
      <p:sp>
        <p:nvSpPr>
          <p:cNvPr id="4" name="TextovéPole 3"/>
          <p:cNvSpPr txBox="1"/>
          <p:nvPr/>
        </p:nvSpPr>
        <p:spPr>
          <a:xfrm>
            <a:off x="4714876" y="5929330"/>
            <a:ext cx="4214842" cy="646331"/>
          </a:xfrm>
          <a:prstGeom prst="rect">
            <a:avLst/>
          </a:prstGeom>
          <a:noFill/>
        </p:spPr>
        <p:txBody>
          <a:bodyPr wrap="square" rtlCol="0">
            <a:spAutoFit/>
          </a:bodyPr>
          <a:lstStyle/>
          <a:p>
            <a:r>
              <a:rPr lang="cs-CZ" dirty="0" smtClean="0">
                <a:latin typeface="Bookman Old Style" pitchFamily="18" charset="0"/>
              </a:rPr>
              <a:t>Lucie Vinšová</a:t>
            </a:r>
          </a:p>
          <a:p>
            <a:r>
              <a:rPr lang="cs-CZ" dirty="0" smtClean="0">
                <a:latin typeface="Bookman Old Style" pitchFamily="18" charset="0"/>
              </a:rPr>
              <a:t>Masarykova univerzita 2017</a:t>
            </a:r>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357158" y="500042"/>
            <a:ext cx="8143932" cy="3785652"/>
          </a:xfrm>
          <a:prstGeom prst="rect">
            <a:avLst/>
          </a:prstGeom>
          <a:noFill/>
        </p:spPr>
        <p:txBody>
          <a:bodyPr wrap="square" rtlCol="0">
            <a:spAutoFit/>
          </a:bodyPr>
          <a:lstStyle/>
          <a:p>
            <a:pPr algn="just"/>
            <a:r>
              <a:rPr lang="cs-CZ" sz="2000" dirty="0" smtClean="0">
                <a:latin typeface="Bookman Old Style" pitchFamily="18" charset="0"/>
              </a:rPr>
              <a:t>V 1. st. </a:t>
            </a:r>
            <a:r>
              <a:rPr lang="cs-CZ" sz="2000" dirty="0">
                <a:latin typeface="Bookman Old Style" pitchFamily="18" charset="0"/>
              </a:rPr>
              <a:t>p</a:t>
            </a:r>
            <a:r>
              <a:rPr lang="cs-CZ" sz="2000" dirty="0" smtClean="0">
                <a:latin typeface="Bookman Old Style" pitchFamily="18" charset="0"/>
              </a:rPr>
              <a:t>ř. n. l. Julius </a:t>
            </a:r>
            <a:r>
              <a:rPr lang="cs-CZ" sz="2000" dirty="0" err="1" smtClean="0">
                <a:latin typeface="Bookman Old Style" pitchFamily="18" charset="0"/>
              </a:rPr>
              <a:t>Caesar</a:t>
            </a:r>
            <a:r>
              <a:rPr lang="cs-CZ" sz="2000" dirty="0" smtClean="0">
                <a:latin typeface="Bookman Old Style" pitchFamily="18" charset="0"/>
              </a:rPr>
              <a:t> zaznamenal, že lidé známí Římanům jakožto Galové se sami nazývají Kelty, což znamená, že název etnika byl kolektivně přijat keltskými kmeny Galie.</a:t>
            </a:r>
          </a:p>
          <a:p>
            <a:pPr algn="just"/>
            <a:endParaRPr lang="cs-CZ" sz="2000" dirty="0">
              <a:latin typeface="Bookman Old Style" pitchFamily="18" charset="0"/>
            </a:endParaRPr>
          </a:p>
          <a:p>
            <a:pPr algn="just"/>
            <a:r>
              <a:rPr lang="cs-CZ" sz="2000" dirty="0" smtClean="0">
                <a:latin typeface="Bookman Old Style" pitchFamily="18" charset="0"/>
              </a:rPr>
              <a:t>Latinské </a:t>
            </a:r>
            <a:r>
              <a:rPr lang="cs-CZ" sz="2000" i="1" dirty="0" err="1" smtClean="0">
                <a:latin typeface="Bookman Old Style" pitchFamily="18" charset="0"/>
              </a:rPr>
              <a:t>Gallus</a:t>
            </a:r>
            <a:r>
              <a:rPr lang="cs-CZ" sz="2000" i="1" dirty="0" smtClean="0">
                <a:latin typeface="Bookman Old Style" pitchFamily="18" charset="0"/>
              </a:rPr>
              <a:t>  </a:t>
            </a:r>
            <a:r>
              <a:rPr lang="cs-CZ" sz="2000" dirty="0" smtClean="0">
                <a:latin typeface="Bookman Old Style" pitchFamily="18" charset="0"/>
              </a:rPr>
              <a:t>nejspíše pramení z etnického či kmenového jména, které bylo posléze přijato latinou během keltské expanze do Římské říše v 5. st. př. n. l. Kořen tohoto jména snad pramení z proto-keltského </a:t>
            </a:r>
            <a:r>
              <a:rPr lang="en-US" sz="2000" i="1" dirty="0" smtClean="0">
                <a:latin typeface="Bookman Old Style" pitchFamily="18" charset="0"/>
              </a:rPr>
              <a:t>*</a:t>
            </a:r>
            <a:r>
              <a:rPr lang="en-US" sz="2000" i="1" dirty="0" err="1" smtClean="0">
                <a:latin typeface="Bookman Old Style" pitchFamily="18" charset="0"/>
              </a:rPr>
              <a:t>galno</a:t>
            </a:r>
            <a:r>
              <a:rPr lang="en-US" sz="2000" dirty="0" smtClean="0">
                <a:latin typeface="Bookman Old Style" pitchFamily="18" charset="0"/>
              </a:rPr>
              <a:t>,</a:t>
            </a:r>
            <a:r>
              <a:rPr lang="cs-CZ" sz="2000" dirty="0" smtClean="0">
                <a:latin typeface="Bookman Old Style" pitchFamily="18" charset="0"/>
              </a:rPr>
              <a:t> a znamená</a:t>
            </a:r>
            <a:r>
              <a:rPr lang="en-US" sz="2000" dirty="0" smtClean="0">
                <a:latin typeface="Bookman Old Style" pitchFamily="18" charset="0"/>
              </a:rPr>
              <a:t> “</a:t>
            </a:r>
            <a:r>
              <a:rPr lang="cs-CZ" sz="2000" dirty="0" smtClean="0">
                <a:latin typeface="Bookman Old Style" pitchFamily="18" charset="0"/>
              </a:rPr>
              <a:t>moc</a:t>
            </a:r>
            <a:r>
              <a:rPr lang="en-US" sz="2000" dirty="0" smtClean="0">
                <a:latin typeface="Bookman Old Style" pitchFamily="18" charset="0"/>
              </a:rPr>
              <a:t>, </a:t>
            </a:r>
            <a:r>
              <a:rPr lang="cs-CZ" sz="2000" dirty="0" smtClean="0">
                <a:latin typeface="Bookman Old Style" pitchFamily="18" charset="0"/>
              </a:rPr>
              <a:t>síla</a:t>
            </a:r>
            <a:r>
              <a:rPr lang="en-US" sz="2000" dirty="0" smtClean="0">
                <a:latin typeface="Bookman Old Style" pitchFamily="18" charset="0"/>
              </a:rPr>
              <a:t>”, </a:t>
            </a:r>
            <a:r>
              <a:rPr lang="cs-CZ" sz="2000" dirty="0" smtClean="0">
                <a:latin typeface="Bookman Old Style" pitchFamily="18" charset="0"/>
              </a:rPr>
              <a:t>ad</a:t>
            </a:r>
            <a:r>
              <a:rPr lang="en-US" sz="2000" dirty="0" smtClean="0">
                <a:latin typeface="Bookman Old Style" pitchFamily="18" charset="0"/>
              </a:rPr>
              <a:t> </a:t>
            </a:r>
            <a:r>
              <a:rPr lang="cs-CZ" sz="2000" dirty="0" smtClean="0">
                <a:latin typeface="Bookman Old Style" pitchFamily="18" charset="0"/>
              </a:rPr>
              <a:t>staro-irské</a:t>
            </a:r>
            <a:r>
              <a:rPr lang="en-US" sz="2000" dirty="0" smtClean="0">
                <a:latin typeface="Bookman Old Style" pitchFamily="18" charset="0"/>
              </a:rPr>
              <a:t> </a:t>
            </a:r>
            <a:r>
              <a:rPr lang="en-US" sz="2000" i="1" dirty="0" smtClean="0">
                <a:latin typeface="Bookman Old Style" pitchFamily="18" charset="0"/>
              </a:rPr>
              <a:t>gal</a:t>
            </a:r>
            <a:r>
              <a:rPr lang="en-US" sz="2000" dirty="0" smtClean="0">
                <a:latin typeface="Bookman Old Style" pitchFamily="18" charset="0"/>
              </a:rPr>
              <a:t> “</a:t>
            </a:r>
            <a:r>
              <a:rPr lang="cs-CZ" sz="2000" dirty="0" smtClean="0">
                <a:latin typeface="Bookman Old Style" pitchFamily="18" charset="0"/>
              </a:rPr>
              <a:t>odvaha</a:t>
            </a:r>
            <a:r>
              <a:rPr lang="en-US" sz="2000" dirty="0" smtClean="0">
                <a:latin typeface="Bookman Old Style" pitchFamily="18" charset="0"/>
              </a:rPr>
              <a:t>, </a:t>
            </a:r>
            <a:r>
              <a:rPr lang="cs-CZ" sz="2000" dirty="0" smtClean="0">
                <a:latin typeface="Bookman Old Style" pitchFamily="18" charset="0"/>
              </a:rPr>
              <a:t>divokost</a:t>
            </a:r>
            <a:r>
              <a:rPr lang="en-US" sz="2000" dirty="0" smtClean="0">
                <a:latin typeface="Bookman Old Style" pitchFamily="18" charset="0"/>
              </a:rPr>
              <a:t>” a</a:t>
            </a:r>
            <a:r>
              <a:rPr lang="cs-CZ" sz="2000" dirty="0" smtClean="0">
                <a:latin typeface="Bookman Old Style" pitchFamily="18" charset="0"/>
              </a:rPr>
              <a:t> velšské</a:t>
            </a:r>
            <a:r>
              <a:rPr lang="en-US" sz="2000" dirty="0" smtClean="0">
                <a:latin typeface="Bookman Old Style" pitchFamily="18" charset="0"/>
              </a:rPr>
              <a:t> </a:t>
            </a:r>
            <a:r>
              <a:rPr lang="en-US" sz="2000" i="1" dirty="0" err="1" smtClean="0">
                <a:latin typeface="Bookman Old Style" pitchFamily="18" charset="0"/>
              </a:rPr>
              <a:t>gallu</a:t>
            </a:r>
            <a:r>
              <a:rPr lang="en-US" sz="2000" dirty="0" smtClean="0">
                <a:latin typeface="Bookman Old Style" pitchFamily="18" charset="0"/>
              </a:rPr>
              <a:t> “</a:t>
            </a:r>
            <a:r>
              <a:rPr lang="cs-CZ" sz="2000" dirty="0" smtClean="0">
                <a:latin typeface="Bookman Old Style" pitchFamily="18" charset="0"/>
              </a:rPr>
              <a:t>moci, být schopný</a:t>
            </a:r>
            <a:r>
              <a:rPr lang="en-US" sz="2000" dirty="0" smtClean="0">
                <a:latin typeface="Bookman Old Style" pitchFamily="18" charset="0"/>
              </a:rPr>
              <a:t>”</a:t>
            </a:r>
            <a:r>
              <a:rPr lang="cs-CZ" sz="2000" dirty="0" smtClean="0">
                <a:latin typeface="Bookman Old Style" pitchFamily="18" charset="0"/>
              </a:rPr>
              <a:t>. </a:t>
            </a:r>
          </a:p>
          <a:p>
            <a:endParaRPr lang="cs-CZ" sz="2000" dirty="0" smtClean="0">
              <a:latin typeface="Bookman Old Style" pitchFamily="18" charset="0"/>
            </a:endParaRPr>
          </a:p>
          <a:p>
            <a:r>
              <a:rPr lang="cs-CZ" sz="2000" dirty="0" smtClean="0">
                <a:latin typeface="Bookman Old Style" pitchFamily="18" charset="0"/>
              </a:rPr>
              <a:t>  </a:t>
            </a:r>
            <a:endParaRPr lang="cs-CZ" sz="2000" dirty="0">
              <a:latin typeface="Bookman Old Style" pitchFamily="18" charset="0"/>
            </a:endParaRPr>
          </a:p>
        </p:txBody>
      </p:sp>
      <p:pic>
        <p:nvPicPr>
          <p:cNvPr id="3" name="Obrázek 2" descr="gallu welsh.PNG"/>
          <p:cNvPicPr>
            <a:picLocks noChangeAspect="1"/>
          </p:cNvPicPr>
          <p:nvPr/>
        </p:nvPicPr>
        <p:blipFill>
          <a:blip r:embed="rId3" cstate="print"/>
          <a:stretch>
            <a:fillRect/>
          </a:stretch>
        </p:blipFill>
        <p:spPr>
          <a:xfrm>
            <a:off x="285720" y="3714752"/>
            <a:ext cx="7489765" cy="292895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descr="galske kmeny.PNG"/>
          <p:cNvPicPr>
            <a:picLocks noChangeAspect="1"/>
          </p:cNvPicPr>
          <p:nvPr/>
        </p:nvPicPr>
        <p:blipFill>
          <a:blip r:embed="rId3" cstate="print"/>
          <a:stretch>
            <a:fillRect/>
          </a:stretch>
        </p:blipFill>
        <p:spPr>
          <a:xfrm>
            <a:off x="0" y="0"/>
            <a:ext cx="6747833" cy="6858000"/>
          </a:xfrm>
          <a:prstGeom prst="rect">
            <a:avLst/>
          </a:prstGeom>
        </p:spPr>
      </p:pic>
      <p:sp>
        <p:nvSpPr>
          <p:cNvPr id="3" name="TextovéPole 2"/>
          <p:cNvSpPr txBox="1"/>
          <p:nvPr/>
        </p:nvSpPr>
        <p:spPr>
          <a:xfrm>
            <a:off x="6858016" y="1000108"/>
            <a:ext cx="2071702" cy="1323439"/>
          </a:xfrm>
          <a:prstGeom prst="rect">
            <a:avLst/>
          </a:prstGeom>
          <a:noFill/>
        </p:spPr>
        <p:txBody>
          <a:bodyPr wrap="square" rtlCol="0">
            <a:spAutoFit/>
          </a:bodyPr>
          <a:lstStyle/>
          <a:p>
            <a:pPr algn="ctr"/>
            <a:r>
              <a:rPr lang="cs-CZ" sz="2000" dirty="0" smtClean="0">
                <a:latin typeface="Bookman Old Style" pitchFamily="18" charset="0"/>
              </a:rPr>
              <a:t>Mapa galských kmenů v polovině 1. století př. n. l.</a:t>
            </a:r>
            <a:endParaRPr lang="cs-CZ" sz="2000"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0" y="285728"/>
            <a:ext cx="9144000" cy="2862322"/>
          </a:xfrm>
          <a:prstGeom prst="rect">
            <a:avLst/>
          </a:prstGeom>
          <a:noFill/>
        </p:spPr>
        <p:txBody>
          <a:bodyPr wrap="square" rtlCol="0">
            <a:spAutoFit/>
          </a:bodyPr>
          <a:lstStyle/>
          <a:p>
            <a:pPr algn="just"/>
            <a:r>
              <a:rPr lang="cs-CZ" dirty="0" smtClean="0">
                <a:latin typeface="Bookman Old Style" pitchFamily="18" charset="0"/>
              </a:rPr>
              <a:t>Na základě </a:t>
            </a:r>
            <a:r>
              <a:rPr lang="cs-CZ" b="1" dirty="0" smtClean="0">
                <a:latin typeface="Bookman Old Style" pitchFamily="18" charset="0"/>
              </a:rPr>
              <a:t>studia rozšíření jednotlivých mutací genu CFTR </a:t>
            </a:r>
            <a:r>
              <a:rPr lang="cs-CZ" dirty="0" smtClean="0">
                <a:latin typeface="Bookman Old Style" pitchFamily="18" charset="0"/>
              </a:rPr>
              <a:t>(</a:t>
            </a:r>
            <a:r>
              <a:rPr lang="cs-CZ" dirty="0" err="1" smtClean="0">
                <a:latin typeface="Bookman Old Style" pitchFamily="18" charset="0"/>
              </a:rPr>
              <a:t>cystic</a:t>
            </a:r>
            <a:r>
              <a:rPr lang="cs-CZ" dirty="0" smtClean="0">
                <a:latin typeface="Bookman Old Style" pitchFamily="18" charset="0"/>
              </a:rPr>
              <a:t> </a:t>
            </a:r>
            <a:r>
              <a:rPr lang="cs-CZ" dirty="0" err="1" smtClean="0">
                <a:latin typeface="Bookman Old Style" pitchFamily="18" charset="0"/>
              </a:rPr>
              <a:t>fibrosis</a:t>
            </a:r>
            <a:r>
              <a:rPr lang="cs-CZ" dirty="0" smtClean="0">
                <a:latin typeface="Bookman Old Style" pitchFamily="18" charset="0"/>
              </a:rPr>
              <a:t> </a:t>
            </a:r>
            <a:r>
              <a:rPr lang="cs-CZ" dirty="0" err="1" smtClean="0">
                <a:latin typeface="Bookman Old Style" pitchFamily="18" charset="0"/>
              </a:rPr>
              <a:t>transmembrane</a:t>
            </a:r>
            <a:r>
              <a:rPr lang="cs-CZ" dirty="0" smtClean="0">
                <a:latin typeface="Bookman Old Style" pitchFamily="18" charset="0"/>
              </a:rPr>
              <a:t> </a:t>
            </a:r>
            <a:r>
              <a:rPr lang="cs-CZ" dirty="0" err="1" smtClean="0">
                <a:latin typeface="Bookman Old Style" pitchFamily="18" charset="0"/>
              </a:rPr>
              <a:t>conductance</a:t>
            </a:r>
            <a:r>
              <a:rPr lang="cs-CZ" dirty="0" smtClean="0">
                <a:latin typeface="Bookman Old Style" pitchFamily="18" charset="0"/>
              </a:rPr>
              <a:t> </a:t>
            </a:r>
            <a:r>
              <a:rPr lang="cs-CZ" dirty="0" err="1" smtClean="0">
                <a:latin typeface="Bookman Old Style" pitchFamily="18" charset="0"/>
              </a:rPr>
              <a:t>regulator</a:t>
            </a:r>
            <a:r>
              <a:rPr lang="cs-CZ" dirty="0" smtClean="0">
                <a:latin typeface="Bookman Old Style" pitchFamily="18" charset="0"/>
              </a:rPr>
              <a:t>) způsobujících cystickou fibrosu byly v evropské populaci nalezeny </a:t>
            </a:r>
            <a:r>
              <a:rPr lang="cs-CZ" dirty="0" err="1" smtClean="0">
                <a:latin typeface="Bookman Old Style" pitchFamily="18" charset="0"/>
              </a:rPr>
              <a:t>nehomogenity</a:t>
            </a:r>
            <a:r>
              <a:rPr lang="cs-CZ" dirty="0" smtClean="0">
                <a:latin typeface="Bookman Old Style" pitchFamily="18" charset="0"/>
              </a:rPr>
              <a:t> rozšíření jednotlivých mutací tohoto genu, které je možné vysvětlit zastoupením etnicky specifických „genů“ v současné evropské populaci.V tomto kontextu je zajímavé, že relativně vysokou četnost mutace G551D je možné pozorovat pouze v Česku, Rakousku, Británii, Irsku a v Bretani. Na základě těchto faktů citovaní autoři soudí, že uvedené populace vykazují relativně vysokou míru příbuznosti s keltskými předky. Tato příbuznost není tak překvapivá v Irsku, Británii a Bretani, kde jsou keltské kořeny zřejmé. V české kotlině by to však málokdo předpokládal.</a:t>
            </a:r>
          </a:p>
        </p:txBody>
      </p:sp>
      <p:pic>
        <p:nvPicPr>
          <p:cNvPr id="3" name="Obrázek 2" descr="cechy a keltove.PNG"/>
          <p:cNvPicPr>
            <a:picLocks noChangeAspect="1"/>
          </p:cNvPicPr>
          <p:nvPr/>
        </p:nvPicPr>
        <p:blipFill>
          <a:blip r:embed="rId3" cstate="print"/>
          <a:stretch>
            <a:fillRect/>
          </a:stretch>
        </p:blipFill>
        <p:spPr>
          <a:xfrm>
            <a:off x="4857752" y="4286256"/>
            <a:ext cx="3900840" cy="2571744"/>
          </a:xfrm>
          <a:prstGeom prst="rect">
            <a:avLst/>
          </a:prstGeom>
        </p:spPr>
      </p:pic>
      <p:sp>
        <p:nvSpPr>
          <p:cNvPr id="4" name="TextovéPole 3"/>
          <p:cNvSpPr txBox="1"/>
          <p:nvPr/>
        </p:nvSpPr>
        <p:spPr>
          <a:xfrm>
            <a:off x="285720" y="3643314"/>
            <a:ext cx="3786214" cy="2677656"/>
          </a:xfrm>
          <a:prstGeom prst="rect">
            <a:avLst/>
          </a:prstGeom>
          <a:noFill/>
        </p:spPr>
        <p:txBody>
          <a:bodyPr wrap="square" rtlCol="0">
            <a:spAutoFit/>
          </a:bodyPr>
          <a:lstStyle/>
          <a:p>
            <a:pPr algn="just"/>
            <a:r>
              <a:rPr lang="en-US" sz="1400" dirty="0" err="1" smtClean="0">
                <a:latin typeface="Bookman Old Style" pitchFamily="18" charset="0"/>
              </a:rPr>
              <a:t>Macek</a:t>
            </a:r>
            <a:r>
              <a:rPr lang="en-US" sz="1400" dirty="0" smtClean="0">
                <a:latin typeface="Bookman Old Style" pitchFamily="18" charset="0"/>
              </a:rPr>
              <a:t> Jr. et al. – Population study of the CFTR gene mutations in Bohemia and Moravia: hypothesis on the historical spread of the G551D and F508 mutations in Europe. American Journal of Human Genetics, 1991, 49, Suppl. A 2703</a:t>
            </a:r>
            <a:endParaRPr lang="cs-CZ" sz="1400" dirty="0" smtClean="0">
              <a:latin typeface="Bookman Old Style" pitchFamily="18" charset="0"/>
            </a:endParaRPr>
          </a:p>
          <a:p>
            <a:pPr algn="just"/>
            <a:endParaRPr lang="cs-CZ" sz="1400" dirty="0" smtClean="0">
              <a:latin typeface="Bookman Old Style" pitchFamily="18" charset="0"/>
            </a:endParaRPr>
          </a:p>
          <a:p>
            <a:pPr algn="just"/>
            <a:r>
              <a:rPr lang="cs-CZ" sz="1400" dirty="0" smtClean="0">
                <a:latin typeface="Bookman Old Style" pitchFamily="18" charset="0"/>
              </a:rPr>
              <a:t>Doc. Dr. Milan Macek, CSc., Dr. Milan Macek ml., Dr. Alice </a:t>
            </a:r>
            <a:r>
              <a:rPr lang="cs-CZ" sz="1400" dirty="0" err="1" smtClean="0">
                <a:latin typeface="Bookman Old Style" pitchFamily="18" charset="0"/>
              </a:rPr>
              <a:t>Krebsová</a:t>
            </a:r>
            <a:r>
              <a:rPr lang="cs-CZ" sz="1400" dirty="0" smtClean="0">
                <a:latin typeface="Bookman Old Style" pitchFamily="18" charset="0"/>
              </a:rPr>
              <a:t>, Doc. Dr. V. Vávrová, DrSc. ,Centrum pro diagnostiku a léčbu cystické fibrosy, </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0" y="357166"/>
            <a:ext cx="8858280" cy="6186309"/>
          </a:xfrm>
          <a:prstGeom prst="rect">
            <a:avLst/>
          </a:prstGeom>
          <a:noFill/>
        </p:spPr>
        <p:txBody>
          <a:bodyPr wrap="square" rtlCol="0">
            <a:spAutoFit/>
          </a:bodyPr>
          <a:lstStyle/>
          <a:p>
            <a:pPr algn="just"/>
            <a:r>
              <a:rPr lang="en-US" b="1" dirty="0" smtClean="0">
                <a:latin typeface="Bookman Old Style" pitchFamily="18" charset="0"/>
              </a:rPr>
              <a:t>The Guardian March 18, 2015</a:t>
            </a:r>
          </a:p>
          <a:p>
            <a:pPr algn="just"/>
            <a:endParaRPr lang="en-US" dirty="0" smtClean="0">
              <a:latin typeface="Bookman Old Style" pitchFamily="18" charset="0"/>
            </a:endParaRPr>
          </a:p>
          <a:p>
            <a:pPr algn="just"/>
            <a:endParaRPr lang="en-US" dirty="0" smtClean="0"/>
          </a:p>
          <a:p>
            <a:pPr algn="just"/>
            <a:r>
              <a:rPr lang="en-US" dirty="0" smtClean="0"/>
              <a:t>…People living in southern and central England today typically share about 40% of their DNA with the French, 11% with the Danes and 9% with the Belgians, the study of more than 2,000 people found. The French contribution was not linked to the Norman invasion of 1066, however, but a previously unknown wave of migration to Britain some time after then end of the last Ice Age nearly 10,000 years ago.</a:t>
            </a:r>
          </a:p>
          <a:p>
            <a:pPr algn="just"/>
            <a:endParaRPr lang="en-US" dirty="0" smtClean="0"/>
          </a:p>
          <a:p>
            <a:pPr algn="just"/>
            <a:r>
              <a:rPr lang="en-US" dirty="0" smtClean="0"/>
              <a:t>…The Welsh also showed striking differences to the rest of Britain, and scientists concluded that their DNA most closely resembles that of the earliest hunter-gatherers to have arrived when Britain became habitable again after the Ice Age.</a:t>
            </a:r>
          </a:p>
          <a:p>
            <a:pPr algn="just"/>
            <a:r>
              <a:rPr lang="en-US" dirty="0" smtClean="0"/>
              <a:t>Surprisingly, the study showed no genetic basis for a single “Celtic” group, with people living in Scotland, Northern Ireland, Wales and Cornwall being among the most different form each other genetically.</a:t>
            </a:r>
          </a:p>
          <a:p>
            <a:pPr algn="just"/>
            <a:endParaRPr lang="en-US" dirty="0" smtClean="0"/>
          </a:p>
          <a:p>
            <a:pPr algn="just"/>
            <a:r>
              <a:rPr lang="en-US" dirty="0" smtClean="0"/>
              <a:t>“The Celtic regions one might have expected to be genetically similar, but they’re among the most different in our study,” said Mark Robinson, an archaeologist from the Oxford University Museum of Natural History and a co-author. “It’s stressing their genetic difference, it’s not saying there aren’t cultural similarities.”</a:t>
            </a:r>
          </a:p>
          <a:p>
            <a:r>
              <a:rPr lang="cs-CZ" dirty="0" smtClean="0"/>
              <a:t> </a:t>
            </a:r>
          </a:p>
          <a:p>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285720" y="571480"/>
            <a:ext cx="8286808" cy="5940088"/>
          </a:xfrm>
          <a:prstGeom prst="rect">
            <a:avLst/>
          </a:prstGeom>
          <a:noFill/>
        </p:spPr>
        <p:txBody>
          <a:bodyPr wrap="square" rtlCol="0">
            <a:spAutoFit/>
          </a:bodyPr>
          <a:lstStyle/>
          <a:p>
            <a:pPr algn="just"/>
            <a:r>
              <a:rPr lang="cs-CZ" sz="2000" dirty="0" smtClean="0">
                <a:latin typeface="Bookman Old Style" pitchFamily="18" charset="0"/>
              </a:rPr>
              <a:t>Západní a jižní Čechy byly součástí keltské pravlasti, jejímž těžištěm byla oblast </a:t>
            </a:r>
            <a:r>
              <a:rPr lang="cs-CZ" sz="2000" b="1" dirty="0" smtClean="0">
                <a:latin typeface="Bookman Old Style" pitchFamily="18" charset="0"/>
              </a:rPr>
              <a:t>severních Alp a horního Dunaje</a:t>
            </a:r>
            <a:r>
              <a:rPr lang="cs-CZ" sz="2000" dirty="0" smtClean="0">
                <a:latin typeface="Bookman Old Style" pitchFamily="18" charset="0"/>
              </a:rPr>
              <a:t>. Západní polovinu Čech a také Bavorsko obývaly v 6. a 5. století př. n. l. pravděpodobně kmeny, které později vstoupily do historie pod jménem </a:t>
            </a:r>
            <a:r>
              <a:rPr lang="cs-CZ" sz="2000" b="1" dirty="0" smtClean="0">
                <a:latin typeface="Bookman Old Style" pitchFamily="18" charset="0"/>
              </a:rPr>
              <a:t>Bójové</a:t>
            </a:r>
            <a:r>
              <a:rPr lang="cs-CZ" sz="2000" dirty="0" smtClean="0">
                <a:latin typeface="Bookman Old Style" pitchFamily="18" charset="0"/>
              </a:rPr>
              <a:t>.</a:t>
            </a:r>
          </a:p>
          <a:p>
            <a:pPr algn="just"/>
            <a:endParaRPr lang="cs-CZ" sz="2000" dirty="0">
              <a:latin typeface="Bookman Old Style" pitchFamily="18" charset="0"/>
            </a:endParaRPr>
          </a:p>
          <a:p>
            <a:pPr algn="just"/>
            <a:r>
              <a:rPr lang="cs-CZ" sz="2000" dirty="0" smtClean="0">
                <a:latin typeface="Bookman Old Style" pitchFamily="18" charset="0"/>
              </a:rPr>
              <a:t>V období keltské expanze na přelomu 5. a 4. století př. n. l. se část původního keltského obyvatelstva z území dnešních Čech zúčastnila vojenských tažení přes Alpy do dnešní Itálie a uvolněná území byla postupně obsazována novým obyvatelstvem přicházejícím patrně ze západní části keltské pravlasti.</a:t>
            </a:r>
          </a:p>
          <a:p>
            <a:pPr algn="just"/>
            <a:endParaRPr lang="cs-CZ" sz="2000" dirty="0">
              <a:latin typeface="Bookman Old Style" pitchFamily="18" charset="0"/>
            </a:endParaRPr>
          </a:p>
          <a:p>
            <a:pPr algn="just"/>
            <a:r>
              <a:rPr lang="cs-CZ" sz="2000" dirty="0" smtClean="0">
                <a:latin typeface="Bookman Old Style" pitchFamily="18" charset="0"/>
              </a:rPr>
              <a:t>Podle keltského kmene Bojů dostaly české země latinský název </a:t>
            </a:r>
            <a:r>
              <a:rPr lang="cs-CZ" sz="2000" b="1" i="1" dirty="0" err="1" smtClean="0">
                <a:latin typeface="Bookman Old Style" pitchFamily="18" charset="0"/>
              </a:rPr>
              <a:t>Boiohaemum</a:t>
            </a:r>
            <a:r>
              <a:rPr lang="cs-CZ" sz="2000" dirty="0" smtClean="0">
                <a:latin typeface="Bookman Old Style" pitchFamily="18" charset="0"/>
              </a:rPr>
              <a:t>, který se objevil v pracích římského dějepisce </a:t>
            </a:r>
            <a:r>
              <a:rPr lang="cs-CZ" sz="2000" dirty="0" err="1" smtClean="0">
                <a:latin typeface="Bookman Old Style" pitchFamily="18" charset="0"/>
              </a:rPr>
              <a:t>Tacita</a:t>
            </a:r>
            <a:r>
              <a:rPr lang="cs-CZ" sz="2000" dirty="0" smtClean="0">
                <a:latin typeface="Bookman Old Style" pitchFamily="18" charset="0"/>
              </a:rPr>
              <a:t> na přelomu 1. a 2. století n. l. Po Keltech se zachovaly i další zeměpisné názvy na území Čech – například názvy řek </a:t>
            </a:r>
            <a:r>
              <a:rPr lang="cs-CZ" sz="2000" b="1" dirty="0" smtClean="0">
                <a:latin typeface="Bookman Old Style" pitchFamily="18" charset="0"/>
              </a:rPr>
              <a:t>Labe</a:t>
            </a:r>
            <a:r>
              <a:rPr lang="cs-CZ" sz="2000" dirty="0" smtClean="0">
                <a:latin typeface="Bookman Old Style" pitchFamily="18" charset="0"/>
              </a:rPr>
              <a:t> (</a:t>
            </a:r>
            <a:r>
              <a:rPr lang="cs-CZ" sz="2000" dirty="0" err="1" smtClean="0">
                <a:latin typeface="Bookman Old Style" pitchFamily="18" charset="0"/>
              </a:rPr>
              <a:t>Albh</a:t>
            </a:r>
            <a:r>
              <a:rPr lang="cs-CZ" sz="2000" dirty="0" smtClean="0">
                <a:latin typeface="Bookman Old Style" pitchFamily="18" charset="0"/>
              </a:rPr>
              <a:t>, </a:t>
            </a:r>
            <a:r>
              <a:rPr lang="cs-CZ" sz="2000" dirty="0" err="1" smtClean="0">
                <a:latin typeface="Bookman Old Style" pitchFamily="18" charset="0"/>
              </a:rPr>
              <a:t>Albis</a:t>
            </a:r>
            <a:r>
              <a:rPr lang="cs-CZ" sz="2000" dirty="0" smtClean="0">
                <a:latin typeface="Bookman Old Style" pitchFamily="18" charset="0"/>
              </a:rPr>
              <a:t> – bílá řeka), </a:t>
            </a:r>
            <a:r>
              <a:rPr lang="cs-CZ" sz="2000" b="1" dirty="0" smtClean="0">
                <a:latin typeface="Bookman Old Style" pitchFamily="18" charset="0"/>
              </a:rPr>
              <a:t>Vltavy</a:t>
            </a:r>
            <a:r>
              <a:rPr lang="cs-CZ" sz="2000" dirty="0" smtClean="0">
                <a:latin typeface="Bookman Old Style" pitchFamily="18" charset="0"/>
              </a:rPr>
              <a:t> (</a:t>
            </a:r>
            <a:r>
              <a:rPr lang="cs-CZ" sz="2000" dirty="0" err="1" smtClean="0">
                <a:latin typeface="Bookman Old Style" pitchFamily="18" charset="0"/>
              </a:rPr>
              <a:t>Vultava</a:t>
            </a:r>
            <a:r>
              <a:rPr lang="cs-CZ" sz="2000" dirty="0" smtClean="0">
                <a:latin typeface="Bookman Old Style" pitchFamily="18" charset="0"/>
              </a:rPr>
              <a:t> – divoká řeka), </a:t>
            </a:r>
            <a:r>
              <a:rPr lang="cs-CZ" sz="2000" b="1" dirty="0" smtClean="0">
                <a:latin typeface="Bookman Old Style" pitchFamily="18" charset="0"/>
              </a:rPr>
              <a:t>Ohře</a:t>
            </a:r>
            <a:r>
              <a:rPr lang="cs-CZ" sz="2000" dirty="0" smtClean="0">
                <a:latin typeface="Bookman Old Style" pitchFamily="18" charset="0"/>
              </a:rPr>
              <a:t> (Aga, </a:t>
            </a:r>
            <a:r>
              <a:rPr lang="cs-CZ" sz="2000" dirty="0" err="1" smtClean="0">
                <a:latin typeface="Bookman Old Style" pitchFamily="18" charset="0"/>
              </a:rPr>
              <a:t>Agara</a:t>
            </a:r>
            <a:r>
              <a:rPr lang="cs-CZ" sz="2000" dirty="0" smtClean="0">
                <a:latin typeface="Bookman Old Style" pitchFamily="18" charset="0"/>
              </a:rPr>
              <a:t> – řeka, která má rychlý tok), </a:t>
            </a:r>
            <a:r>
              <a:rPr lang="cs-CZ" sz="2000" b="1" dirty="0" smtClean="0">
                <a:latin typeface="Bookman Old Style" pitchFamily="18" charset="0"/>
              </a:rPr>
              <a:t>Jizery</a:t>
            </a:r>
            <a:r>
              <a:rPr lang="cs-CZ" sz="2000" dirty="0" smtClean="0">
                <a:latin typeface="Bookman Old Style" pitchFamily="18" charset="0"/>
              </a:rPr>
              <a:t> (</a:t>
            </a:r>
            <a:r>
              <a:rPr lang="cs-CZ" sz="2000" dirty="0" err="1" smtClean="0">
                <a:latin typeface="Bookman Old Style" pitchFamily="18" charset="0"/>
              </a:rPr>
              <a:t>Isara</a:t>
            </a:r>
            <a:r>
              <a:rPr lang="cs-CZ" sz="2000" dirty="0" smtClean="0">
                <a:latin typeface="Bookman Old Style" pitchFamily="18" charset="0"/>
              </a:rPr>
              <a:t> – bystrá řeka).</a:t>
            </a:r>
            <a:endParaRPr lang="cs-CZ" sz="2000" dirty="0">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descr="keltska expanze.PNG"/>
          <p:cNvPicPr>
            <a:picLocks noChangeAspect="1"/>
          </p:cNvPicPr>
          <p:nvPr/>
        </p:nvPicPr>
        <p:blipFill>
          <a:blip r:embed="rId3" cstate="print"/>
          <a:stretch>
            <a:fillRect/>
          </a:stretch>
        </p:blipFill>
        <p:spPr>
          <a:xfrm>
            <a:off x="0" y="0"/>
            <a:ext cx="6215074" cy="4390149"/>
          </a:xfrm>
          <a:prstGeom prst="rect">
            <a:avLst/>
          </a:prstGeom>
        </p:spPr>
      </p:pic>
      <p:sp>
        <p:nvSpPr>
          <p:cNvPr id="3" name="TextovéPole 2"/>
          <p:cNvSpPr txBox="1"/>
          <p:nvPr/>
        </p:nvSpPr>
        <p:spPr>
          <a:xfrm>
            <a:off x="214282" y="4572008"/>
            <a:ext cx="6786610" cy="400110"/>
          </a:xfrm>
          <a:prstGeom prst="rect">
            <a:avLst/>
          </a:prstGeom>
          <a:noFill/>
        </p:spPr>
        <p:txBody>
          <a:bodyPr wrap="square" rtlCol="0">
            <a:spAutoFit/>
          </a:bodyPr>
          <a:lstStyle/>
          <a:p>
            <a:r>
              <a:rPr lang="cs-CZ" sz="2000" dirty="0">
                <a:latin typeface="Bookman Old Style" pitchFamily="18" charset="0"/>
              </a:rPr>
              <a:t>K</a:t>
            </a:r>
            <a:r>
              <a:rPr lang="cs-CZ" sz="2000" dirty="0" smtClean="0">
                <a:latin typeface="Bookman Old Style" pitchFamily="18" charset="0"/>
              </a:rPr>
              <a:t>eltská expanze na přelomu 5. a 4. století př. n. l.</a:t>
            </a:r>
            <a:endParaRPr lang="cs-CZ"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ovéPole 2"/>
          <p:cNvSpPr txBox="1"/>
          <p:nvPr/>
        </p:nvSpPr>
        <p:spPr>
          <a:xfrm>
            <a:off x="214282" y="642918"/>
            <a:ext cx="8643998" cy="6555641"/>
          </a:xfrm>
          <a:prstGeom prst="rect">
            <a:avLst/>
          </a:prstGeom>
          <a:noFill/>
        </p:spPr>
        <p:txBody>
          <a:bodyPr wrap="square" rtlCol="0">
            <a:spAutoFit/>
          </a:bodyPr>
          <a:lstStyle/>
          <a:p>
            <a:pPr algn="just"/>
            <a:r>
              <a:rPr lang="cs-CZ" sz="2000" b="1" dirty="0" smtClean="0">
                <a:latin typeface="Bookman Old Style" pitchFamily="18" charset="0"/>
              </a:rPr>
              <a:t>Keltské svátky</a:t>
            </a:r>
          </a:p>
          <a:p>
            <a:pPr algn="just"/>
            <a:endParaRPr lang="cs-CZ" sz="2000" b="1" dirty="0" smtClean="0">
              <a:latin typeface="Bookman Old Style" pitchFamily="18" charset="0"/>
            </a:endParaRPr>
          </a:p>
          <a:p>
            <a:pPr algn="just"/>
            <a:r>
              <a:rPr lang="cs-CZ" sz="1600" dirty="0" smtClean="0">
                <a:latin typeface="Bookman Old Style" pitchFamily="18" charset="0"/>
              </a:rPr>
              <a:t>Mnohé se nám zachovaly v téměř nezměněné podobě dodnes.</a:t>
            </a:r>
          </a:p>
          <a:p>
            <a:pPr algn="just"/>
            <a:endParaRPr lang="cs-CZ" sz="1600" dirty="0">
              <a:latin typeface="Bookman Old Style" pitchFamily="18" charset="0"/>
            </a:endParaRPr>
          </a:p>
          <a:p>
            <a:pPr algn="just"/>
            <a:r>
              <a:rPr lang="cs-CZ" sz="1600" dirty="0" smtClean="0">
                <a:latin typeface="Bookman Old Style" pitchFamily="18" charset="0"/>
              </a:rPr>
              <a:t>Slavnosti obou slunovratů a rovnodenností.</a:t>
            </a:r>
            <a:r>
              <a:rPr lang="en-GB" sz="1600" dirty="0" smtClean="0">
                <a:latin typeface="Bookman Old Style" pitchFamily="18" charset="0"/>
              </a:rPr>
              <a:t> </a:t>
            </a:r>
            <a:r>
              <a:rPr lang="en-GB" sz="1600" dirty="0" err="1" smtClean="0">
                <a:latin typeface="Bookman Old Style" pitchFamily="18" charset="0"/>
              </a:rPr>
              <a:t>Hlavn</a:t>
            </a:r>
            <a:r>
              <a:rPr lang="cs-CZ" sz="1600" dirty="0" smtClean="0">
                <a:latin typeface="Bookman Old Style" pitchFamily="18" charset="0"/>
              </a:rPr>
              <a:t>í důraz však byl kladen na agrární rozdělení roku- na zimní a letní období. </a:t>
            </a:r>
            <a:endParaRPr lang="en-US" sz="1600" dirty="0" smtClean="0">
              <a:latin typeface="Bookman Old Style" pitchFamily="18" charset="0"/>
            </a:endParaRPr>
          </a:p>
          <a:p>
            <a:pPr algn="just"/>
            <a:endParaRPr lang="en-US" sz="1600" dirty="0" smtClean="0">
              <a:latin typeface="Bookman Old Style" pitchFamily="18" charset="0"/>
            </a:endParaRPr>
          </a:p>
          <a:p>
            <a:pPr algn="just"/>
            <a:r>
              <a:rPr lang="en-US" sz="1600" dirty="0" err="1" smtClean="0">
                <a:latin typeface="Bookman Old Style" pitchFamily="18" charset="0"/>
              </a:rPr>
              <a:t>Kel</a:t>
            </a:r>
            <a:r>
              <a:rPr lang="cs-CZ" sz="1600" dirty="0" smtClean="0">
                <a:latin typeface="Bookman Old Style" pitchFamily="18" charset="0"/>
              </a:rPr>
              <a:t>t</a:t>
            </a:r>
            <a:r>
              <a:rPr lang="en-US" sz="1600" dirty="0" err="1" smtClean="0">
                <a:latin typeface="Bookman Old Style" pitchFamily="18" charset="0"/>
              </a:rPr>
              <a:t>sk</a:t>
            </a:r>
            <a:r>
              <a:rPr lang="cs-CZ" sz="1600" dirty="0" smtClean="0">
                <a:latin typeface="Bookman Old Style" pitchFamily="18" charset="0"/>
              </a:rPr>
              <a:t>ý den začínal a končil tradičně se soumrakem.  </a:t>
            </a:r>
          </a:p>
          <a:p>
            <a:pPr algn="just"/>
            <a:endParaRPr lang="cs-CZ" sz="1600" dirty="0">
              <a:latin typeface="Bookman Old Style" pitchFamily="18" charset="0"/>
            </a:endParaRPr>
          </a:p>
          <a:p>
            <a:pPr algn="just"/>
            <a:r>
              <a:rPr lang="cs-CZ" sz="1600" dirty="0" smtClean="0">
                <a:latin typeface="Bookman Old Style" pitchFamily="18" charset="0"/>
              </a:rPr>
              <a:t>Rok začínal </a:t>
            </a:r>
            <a:r>
              <a:rPr lang="cs-CZ" sz="1600" b="1" dirty="0" err="1" smtClean="0">
                <a:latin typeface="Bookman Old Style" pitchFamily="18" charset="0"/>
              </a:rPr>
              <a:t>Samhainem</a:t>
            </a:r>
            <a:r>
              <a:rPr lang="cs-CZ" sz="1600" dirty="0" smtClean="0">
                <a:latin typeface="Bookman Old Style" pitchFamily="18" charset="0"/>
              </a:rPr>
              <a:t> (zimní kalendy, </a:t>
            </a:r>
            <a:r>
              <a:rPr lang="cs-CZ" sz="1600" dirty="0" err="1" smtClean="0">
                <a:latin typeface="Bookman Old Style" pitchFamily="18" charset="0"/>
              </a:rPr>
              <a:t>velš</a:t>
            </a:r>
            <a:r>
              <a:rPr lang="cs-CZ" sz="1600" dirty="0" smtClean="0">
                <a:latin typeface="Bookman Old Style" pitchFamily="18" charset="0"/>
              </a:rPr>
              <a:t>. </a:t>
            </a:r>
            <a:r>
              <a:rPr lang="cs-CZ" sz="1600" i="1" dirty="0" err="1" smtClean="0">
                <a:latin typeface="Bookman Old Style" pitchFamily="18" charset="0"/>
              </a:rPr>
              <a:t>Calan</a:t>
            </a:r>
            <a:r>
              <a:rPr lang="cs-CZ" sz="1600" i="1" dirty="0" smtClean="0">
                <a:latin typeface="Bookman Old Style" pitchFamily="18" charset="0"/>
              </a:rPr>
              <a:t> </a:t>
            </a:r>
            <a:r>
              <a:rPr lang="cs-CZ" sz="1600" i="1" dirty="0" err="1" smtClean="0">
                <a:latin typeface="Bookman Old Style" pitchFamily="18" charset="0"/>
              </a:rPr>
              <a:t>gaeaf</a:t>
            </a:r>
            <a:r>
              <a:rPr lang="cs-CZ" sz="1600" dirty="0" smtClean="0">
                <a:latin typeface="Bookman Old Style" pitchFamily="18" charset="0"/>
              </a:rPr>
              <a:t>)</a:t>
            </a:r>
          </a:p>
          <a:p>
            <a:pPr algn="just"/>
            <a:r>
              <a:rPr lang="cs-CZ" sz="1600" b="1" dirty="0" smtClean="0">
                <a:latin typeface="Bookman Old Style" pitchFamily="18" charset="0"/>
              </a:rPr>
              <a:t>1</a:t>
            </a:r>
            <a:r>
              <a:rPr lang="cs-CZ" sz="1600" b="1" dirty="0" smtClean="0">
                <a:latin typeface="Bookman Old Style" pitchFamily="18" charset="0"/>
              </a:rPr>
              <a:t>. listopadu </a:t>
            </a:r>
            <a:r>
              <a:rPr lang="cs-CZ" sz="1600" dirty="0" smtClean="0">
                <a:latin typeface="Bookman Old Style" pitchFamily="18" charset="0"/>
              </a:rPr>
              <a:t>(v noci z předešlého dne na den sváteční, jako všechny svátky, i když některé teorie podporují tvrzení, že keltský rok začínal na </a:t>
            </a:r>
            <a:r>
              <a:rPr lang="cs-CZ" sz="1600" dirty="0" err="1" smtClean="0">
                <a:latin typeface="Bookman Old Style" pitchFamily="18" charset="0"/>
              </a:rPr>
              <a:t>Beltine</a:t>
            </a:r>
            <a:r>
              <a:rPr lang="cs-CZ" sz="1600" dirty="0" smtClean="0">
                <a:latin typeface="Bookman Old Style" pitchFamily="18" charset="0"/>
              </a:rPr>
              <a:t>). Možnost setkat se s nadpřirozenými silami a bytostmi. Velšské pořekadlo </a:t>
            </a:r>
            <a:r>
              <a:rPr lang="cs-CZ" sz="1600" b="1" i="1" dirty="0" err="1" smtClean="0">
                <a:latin typeface="Bookman Old Style" pitchFamily="18" charset="0"/>
              </a:rPr>
              <a:t>pwca</a:t>
            </a:r>
            <a:r>
              <a:rPr lang="cs-CZ" sz="1600" b="1" i="1" dirty="0" smtClean="0">
                <a:latin typeface="Bookman Old Style" pitchFamily="18" charset="0"/>
              </a:rPr>
              <a:t> ar bob </a:t>
            </a:r>
            <a:r>
              <a:rPr lang="cs-CZ" sz="1600" b="1" i="1" dirty="0" err="1" smtClean="0">
                <a:latin typeface="Bookman Old Style" pitchFamily="18" charset="0"/>
              </a:rPr>
              <a:t>camfa</a:t>
            </a:r>
            <a:r>
              <a:rPr lang="cs-CZ" sz="1600" b="1" i="1" dirty="0" smtClean="0">
                <a:latin typeface="Bookman Old Style" pitchFamily="18" charset="0"/>
              </a:rPr>
              <a:t> </a:t>
            </a:r>
            <a:r>
              <a:rPr lang="cs-CZ" sz="1600" i="1" dirty="0" smtClean="0">
                <a:latin typeface="Bookman Old Style" pitchFamily="18" charset="0"/>
              </a:rPr>
              <a:t>„a </a:t>
            </a:r>
            <a:r>
              <a:rPr lang="cs-CZ" sz="1600" i="1" dirty="0" err="1" smtClean="0">
                <a:latin typeface="Bookman Old Style" pitchFamily="18" charset="0"/>
              </a:rPr>
              <a:t>hobgoblin</a:t>
            </a:r>
            <a:r>
              <a:rPr lang="cs-CZ" sz="1600" i="1" dirty="0" smtClean="0">
                <a:latin typeface="Bookman Old Style" pitchFamily="18" charset="0"/>
              </a:rPr>
              <a:t> on </a:t>
            </a:r>
            <a:r>
              <a:rPr lang="cs-CZ" sz="1600" i="1" dirty="0" err="1" smtClean="0">
                <a:latin typeface="Bookman Old Style" pitchFamily="18" charset="0"/>
              </a:rPr>
              <a:t>every</a:t>
            </a:r>
            <a:r>
              <a:rPr lang="cs-CZ" sz="1600" i="1" dirty="0" smtClean="0">
                <a:latin typeface="Bookman Old Style" pitchFamily="18" charset="0"/>
              </a:rPr>
              <a:t> </a:t>
            </a:r>
            <a:r>
              <a:rPr lang="cs-CZ" sz="1600" i="1" dirty="0" err="1" smtClean="0">
                <a:latin typeface="Bookman Old Style" pitchFamily="18" charset="0"/>
              </a:rPr>
              <a:t>stile</a:t>
            </a:r>
            <a:r>
              <a:rPr lang="cs-CZ" sz="1600" i="1" dirty="0" smtClean="0">
                <a:latin typeface="Bookman Old Style" pitchFamily="18" charset="0"/>
              </a:rPr>
              <a:t>“ „skřítek u každého plotu“ </a:t>
            </a:r>
            <a:r>
              <a:rPr lang="cs-CZ" sz="1600" dirty="0" smtClean="0">
                <a:latin typeface="Bookman Old Style" pitchFamily="18" charset="0"/>
              </a:rPr>
              <a:t>se pojí k času </a:t>
            </a:r>
            <a:r>
              <a:rPr lang="cs-CZ" sz="1600" dirty="0" err="1" smtClean="0">
                <a:latin typeface="Bookman Old Style" pitchFamily="18" charset="0"/>
              </a:rPr>
              <a:t>samhain</a:t>
            </a:r>
            <a:r>
              <a:rPr lang="cs-CZ" sz="1600" dirty="0" smtClean="0">
                <a:latin typeface="Bookman Old Style" pitchFamily="18" charset="0"/>
              </a:rPr>
              <a:t>. Ve Skotsku: vyřezávané dýně, ohně, masky, koledování. Dnes splynul s křesťanským svátkem </a:t>
            </a:r>
            <a:r>
              <a:rPr lang="cs-CZ" sz="1600" dirty="0">
                <a:latin typeface="Bookman Old Style" pitchFamily="18" charset="0"/>
              </a:rPr>
              <a:t>v</a:t>
            </a:r>
            <a:r>
              <a:rPr lang="cs-CZ" sz="1600" dirty="0" smtClean="0">
                <a:latin typeface="Bookman Old Style" pitchFamily="18" charset="0"/>
              </a:rPr>
              <a:t>šech Svatých a Dušičkami (</a:t>
            </a:r>
            <a:r>
              <a:rPr lang="cs-CZ" sz="1600" dirty="0" err="1" smtClean="0">
                <a:latin typeface="Bookman Old Style" pitchFamily="18" charset="0"/>
              </a:rPr>
              <a:t>All</a:t>
            </a:r>
            <a:r>
              <a:rPr lang="cs-CZ" sz="1600" dirty="0" smtClean="0">
                <a:latin typeface="Bookman Old Style" pitchFamily="18" charset="0"/>
              </a:rPr>
              <a:t> </a:t>
            </a:r>
            <a:r>
              <a:rPr lang="cs-CZ" sz="1600" dirty="0" err="1" smtClean="0">
                <a:latin typeface="Bookman Old Style" pitchFamily="18" charset="0"/>
              </a:rPr>
              <a:t>Hallow</a:t>
            </a:r>
            <a:r>
              <a:rPr lang="en-US" sz="1600" dirty="0" smtClean="0">
                <a:latin typeface="Bookman Old Style" pitchFamily="18" charset="0"/>
              </a:rPr>
              <a:t>`s Day</a:t>
            </a:r>
            <a:r>
              <a:rPr lang="cs-CZ" sz="1600" dirty="0" smtClean="0">
                <a:latin typeface="Bookman Old Style" pitchFamily="18" charset="0"/>
              </a:rPr>
              <a:t>) (</a:t>
            </a:r>
            <a:r>
              <a:rPr lang="cs-CZ" sz="1600" dirty="0" err="1" smtClean="0">
                <a:latin typeface="Bookman Old Style" pitchFamily="18" charset="0"/>
              </a:rPr>
              <a:t>End</a:t>
            </a:r>
            <a:r>
              <a:rPr lang="cs-CZ" sz="1600" dirty="0" smtClean="0">
                <a:latin typeface="Bookman Old Style" pitchFamily="18" charset="0"/>
              </a:rPr>
              <a:t> </a:t>
            </a:r>
            <a:r>
              <a:rPr lang="cs-CZ" sz="1600" dirty="0" err="1" smtClean="0">
                <a:latin typeface="Bookman Old Style" pitchFamily="18" charset="0"/>
              </a:rPr>
              <a:t>of</a:t>
            </a:r>
            <a:r>
              <a:rPr lang="cs-CZ" sz="1600" dirty="0" smtClean="0">
                <a:latin typeface="Bookman Old Style" pitchFamily="18" charset="0"/>
              </a:rPr>
              <a:t> </a:t>
            </a:r>
            <a:r>
              <a:rPr lang="cs-CZ" sz="1600" dirty="0" err="1" smtClean="0">
                <a:latin typeface="Bookman Old Style" pitchFamily="18" charset="0"/>
              </a:rPr>
              <a:t>summer</a:t>
            </a:r>
            <a:r>
              <a:rPr lang="cs-CZ" sz="1600" dirty="0" smtClean="0">
                <a:latin typeface="Bookman Old Style" pitchFamily="18" charset="0"/>
              </a:rPr>
              <a:t>, </a:t>
            </a:r>
            <a:r>
              <a:rPr lang="cs-CZ" sz="1600" dirty="0" err="1" smtClean="0">
                <a:latin typeface="Bookman Old Style" pitchFamily="18" charset="0"/>
              </a:rPr>
              <a:t>November</a:t>
            </a:r>
            <a:r>
              <a:rPr lang="cs-CZ" sz="1600" dirty="0" smtClean="0">
                <a:latin typeface="Bookman Old Style" pitchFamily="18" charset="0"/>
              </a:rPr>
              <a:t>). Veliká role v klasické keltské literatuře (</a:t>
            </a:r>
            <a:r>
              <a:rPr lang="cs-CZ" sz="1600" dirty="0" err="1" smtClean="0">
                <a:latin typeface="Bookman Old Style" pitchFamily="18" charset="0"/>
              </a:rPr>
              <a:t>The</a:t>
            </a:r>
            <a:r>
              <a:rPr lang="cs-CZ" sz="1600" dirty="0" smtClean="0">
                <a:latin typeface="Bookman Old Style" pitchFamily="18" charset="0"/>
              </a:rPr>
              <a:t> </a:t>
            </a:r>
            <a:r>
              <a:rPr lang="cs-CZ" sz="1600" dirty="0" err="1" smtClean="0">
                <a:latin typeface="Bookman Old Style" pitchFamily="18" charset="0"/>
              </a:rPr>
              <a:t>intoxication</a:t>
            </a:r>
            <a:r>
              <a:rPr lang="cs-CZ" sz="1600" dirty="0" smtClean="0">
                <a:latin typeface="Bookman Old Style" pitchFamily="18" charset="0"/>
              </a:rPr>
              <a:t> </a:t>
            </a:r>
            <a:r>
              <a:rPr lang="cs-CZ" sz="1600" dirty="0" err="1" smtClean="0">
                <a:latin typeface="Bookman Old Style" pitchFamily="18" charset="0"/>
              </a:rPr>
              <a:t>of</a:t>
            </a:r>
            <a:r>
              <a:rPr lang="cs-CZ" sz="1600" dirty="0" smtClean="0">
                <a:latin typeface="Bookman Old Style" pitchFamily="18" charset="0"/>
              </a:rPr>
              <a:t> </a:t>
            </a:r>
            <a:r>
              <a:rPr lang="cs-CZ" sz="1600" dirty="0" err="1" smtClean="0">
                <a:latin typeface="Bookman Old Style" pitchFamily="18" charset="0"/>
              </a:rPr>
              <a:t>Ulstermen</a:t>
            </a:r>
            <a:r>
              <a:rPr lang="cs-CZ" sz="1600" dirty="0" smtClean="0">
                <a:latin typeface="Bookman Old Style" pitchFamily="18" charset="0"/>
              </a:rPr>
              <a:t>, </a:t>
            </a:r>
            <a:r>
              <a:rPr lang="cs-CZ" sz="1600" dirty="0" err="1" smtClean="0">
                <a:latin typeface="Bookman Old Style" pitchFamily="18" charset="0"/>
              </a:rPr>
              <a:t>The</a:t>
            </a:r>
            <a:r>
              <a:rPr lang="cs-CZ" sz="1600" dirty="0" smtClean="0">
                <a:latin typeface="Bookman Old Style" pitchFamily="18" charset="0"/>
              </a:rPr>
              <a:t> </a:t>
            </a:r>
            <a:r>
              <a:rPr lang="cs-CZ" sz="1600" dirty="0" err="1" smtClean="0">
                <a:latin typeface="Bookman Old Style" pitchFamily="18" charset="0"/>
              </a:rPr>
              <a:t>dream</a:t>
            </a:r>
            <a:r>
              <a:rPr lang="cs-CZ" sz="1600" dirty="0" smtClean="0">
                <a:latin typeface="Bookman Old Style" pitchFamily="18" charset="0"/>
              </a:rPr>
              <a:t> </a:t>
            </a:r>
            <a:r>
              <a:rPr lang="cs-CZ" sz="1600" dirty="0" err="1" smtClean="0">
                <a:latin typeface="Bookman Old Style" pitchFamily="18" charset="0"/>
              </a:rPr>
              <a:t>of</a:t>
            </a:r>
            <a:r>
              <a:rPr lang="cs-CZ" sz="1600" dirty="0" smtClean="0">
                <a:latin typeface="Bookman Old Style" pitchFamily="18" charset="0"/>
              </a:rPr>
              <a:t> </a:t>
            </a:r>
            <a:r>
              <a:rPr lang="cs-CZ" sz="1600" dirty="0" err="1" smtClean="0">
                <a:latin typeface="Bookman Old Style" pitchFamily="18" charset="0"/>
              </a:rPr>
              <a:t>Oengus</a:t>
            </a:r>
            <a:r>
              <a:rPr lang="cs-CZ" sz="1600" dirty="0" smtClean="0">
                <a:latin typeface="Bookman Old Style" pitchFamily="18" charset="0"/>
              </a:rPr>
              <a:t>). </a:t>
            </a:r>
            <a:endParaRPr lang="en-GB" sz="1600" dirty="0" smtClean="0">
              <a:latin typeface="Bookman Old Style" pitchFamily="18" charset="0"/>
            </a:endParaRPr>
          </a:p>
          <a:p>
            <a:pPr algn="just"/>
            <a:endParaRPr lang="en-GB" sz="1600" dirty="0" smtClean="0">
              <a:latin typeface="Bookman Old Style" pitchFamily="18" charset="0"/>
            </a:endParaRPr>
          </a:p>
          <a:p>
            <a:pPr algn="just"/>
            <a:r>
              <a:rPr lang="cs-CZ" sz="1600" dirty="0" smtClean="0">
                <a:latin typeface="Bookman Old Style" pitchFamily="18" charset="0"/>
              </a:rPr>
              <a:t>Čas kdy jedno období končí a druhé začíná- období kdy chaos vítězí nad tradičním  uspořádáním světa- oběti, mytologické motivy regenerace a rituální smrti a vraždy </a:t>
            </a:r>
            <a:r>
              <a:rPr lang="en-GB" sz="1600" dirty="0" smtClean="0">
                <a:latin typeface="Bookman Old Style" pitchFamily="18" charset="0"/>
              </a:rPr>
              <a:t>“The </a:t>
            </a:r>
            <a:r>
              <a:rPr lang="en-GB" sz="1600" dirty="0" err="1" smtClean="0">
                <a:latin typeface="Bookman Old Style" pitchFamily="18" charset="0"/>
              </a:rPr>
              <a:t>waisting</a:t>
            </a:r>
            <a:r>
              <a:rPr lang="en-GB" sz="1600" dirty="0" smtClean="0">
                <a:latin typeface="Bookman Old Style" pitchFamily="18" charset="0"/>
              </a:rPr>
              <a:t> sickness of C</a:t>
            </a:r>
            <a:r>
              <a:rPr lang="cs-CZ" sz="1600" dirty="0" smtClean="0">
                <a:latin typeface="Bookman Old Style" pitchFamily="18" charset="0"/>
              </a:rPr>
              <a:t>ú </a:t>
            </a:r>
            <a:r>
              <a:rPr lang="cs-CZ" sz="1600" dirty="0" err="1" smtClean="0">
                <a:latin typeface="Bookman Old Style" pitchFamily="18" charset="0"/>
              </a:rPr>
              <a:t>Chulaind</a:t>
            </a:r>
            <a:r>
              <a:rPr lang="en-GB" sz="1600" dirty="0" smtClean="0">
                <a:latin typeface="Bookman Old Style" pitchFamily="18" charset="0"/>
              </a:rPr>
              <a:t>”. </a:t>
            </a:r>
            <a:endParaRPr lang="cs-CZ" sz="1600" dirty="0" smtClean="0">
              <a:latin typeface="Bookman Old Style" pitchFamily="18" charset="0"/>
            </a:endParaRPr>
          </a:p>
          <a:p>
            <a:endParaRPr lang="cs-CZ" sz="2000" dirty="0">
              <a:latin typeface="Bookman Old Style" pitchFamily="18" charset="0"/>
            </a:endParaRPr>
          </a:p>
          <a:p>
            <a:endParaRPr lang="cs-CZ" sz="2000" dirty="0">
              <a:latin typeface="Bookman Old Style" pitchFamily="18" charset="0"/>
            </a:endParaRPr>
          </a:p>
          <a:p>
            <a:endParaRPr lang="cs-CZ" sz="2000" dirty="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Image result for hobgoblin beer are you scared of flavour lager boy"/>
          <p:cNvPicPr>
            <a:picLocks noChangeAspect="1" noChangeArrowheads="1"/>
          </p:cNvPicPr>
          <p:nvPr/>
        </p:nvPicPr>
        <p:blipFill>
          <a:blip r:embed="rId3" cstate="print"/>
          <a:srcRect/>
          <a:stretch>
            <a:fillRect/>
          </a:stretch>
        </p:blipFill>
        <p:spPr bwMode="auto">
          <a:xfrm>
            <a:off x="0" y="0"/>
            <a:ext cx="3095625" cy="4448175"/>
          </a:xfrm>
          <a:prstGeom prst="rect">
            <a:avLst/>
          </a:prstGeom>
          <a:noFill/>
        </p:spPr>
      </p:pic>
      <p:sp>
        <p:nvSpPr>
          <p:cNvPr id="1028" name="AutoShape 4" descr="Image result for hobgoblin beer are you scared of flavour lager boy"/>
          <p:cNvSpPr>
            <a:spLocks noChangeAspect="1" noChangeArrowheads="1"/>
          </p:cNvSpPr>
          <p:nvPr/>
        </p:nvSpPr>
        <p:spPr bwMode="auto">
          <a:xfrm>
            <a:off x="155575" y="-2376488"/>
            <a:ext cx="3638550" cy="49625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30" name="Picture 6" descr="Image result for hobgoblin beer are you scared of flavour lager boy"/>
          <p:cNvPicPr>
            <a:picLocks noChangeAspect="1" noChangeArrowheads="1"/>
          </p:cNvPicPr>
          <p:nvPr/>
        </p:nvPicPr>
        <p:blipFill>
          <a:blip r:embed="rId4" cstate="print"/>
          <a:srcRect/>
          <a:stretch>
            <a:fillRect/>
          </a:stretch>
        </p:blipFill>
        <p:spPr bwMode="auto">
          <a:xfrm>
            <a:off x="2714612" y="1895474"/>
            <a:ext cx="3638550" cy="4962526"/>
          </a:xfrm>
          <a:prstGeom prst="rect">
            <a:avLst/>
          </a:prstGeom>
          <a:noFill/>
        </p:spPr>
      </p:pic>
      <p:pic>
        <p:nvPicPr>
          <p:cNvPr id="1032" name="Picture 8" descr="Image result for hobgoblin beer are you scared of flavour lager boy"/>
          <p:cNvPicPr>
            <a:picLocks noChangeAspect="1" noChangeArrowheads="1"/>
          </p:cNvPicPr>
          <p:nvPr/>
        </p:nvPicPr>
        <p:blipFill>
          <a:blip r:embed="rId5" cstate="print"/>
          <a:srcRect/>
          <a:stretch>
            <a:fillRect/>
          </a:stretch>
        </p:blipFill>
        <p:spPr bwMode="auto">
          <a:xfrm>
            <a:off x="5981700" y="0"/>
            <a:ext cx="3162300" cy="3257550"/>
          </a:xfrm>
          <a:prstGeom prst="rect">
            <a:avLst/>
          </a:prstGeom>
          <a:noFill/>
        </p:spPr>
      </p:pic>
      <p:sp>
        <p:nvSpPr>
          <p:cNvPr id="6" name="TextovéPole 5"/>
          <p:cNvSpPr txBox="1"/>
          <p:nvPr/>
        </p:nvSpPr>
        <p:spPr>
          <a:xfrm>
            <a:off x="6572264" y="3786190"/>
            <a:ext cx="2571736" cy="646331"/>
          </a:xfrm>
          <a:prstGeom prst="rect">
            <a:avLst/>
          </a:prstGeom>
          <a:noFill/>
        </p:spPr>
        <p:txBody>
          <a:bodyPr wrap="square" rtlCol="0">
            <a:spAutoFit/>
          </a:bodyPr>
          <a:lstStyle/>
          <a:p>
            <a:r>
              <a:rPr lang="cs-CZ" dirty="0" err="1" smtClean="0">
                <a:latin typeface="Bookman Old Style" pitchFamily="18" charset="0"/>
              </a:rPr>
              <a:t>Wychwood</a:t>
            </a:r>
            <a:r>
              <a:rPr lang="cs-CZ" dirty="0" smtClean="0">
                <a:latin typeface="Bookman Old Style" pitchFamily="18" charset="0"/>
              </a:rPr>
              <a:t> </a:t>
            </a:r>
            <a:r>
              <a:rPr lang="cs-CZ" dirty="0" err="1" smtClean="0">
                <a:latin typeface="Bookman Old Style" pitchFamily="18" charset="0"/>
              </a:rPr>
              <a:t>Brewery</a:t>
            </a:r>
            <a:r>
              <a:rPr lang="cs-CZ" dirty="0" smtClean="0">
                <a:latin typeface="Bookman Old Style" pitchFamily="18" charset="0"/>
              </a:rPr>
              <a:t> </a:t>
            </a:r>
            <a:r>
              <a:rPr lang="cs-CZ" dirty="0" err="1" smtClean="0">
                <a:latin typeface="Bookman Old Style" pitchFamily="18" charset="0"/>
              </a:rPr>
              <a:t>Company</a:t>
            </a:r>
            <a:r>
              <a:rPr lang="cs-CZ" dirty="0" smtClean="0">
                <a:latin typeface="Bookman Old Style" pitchFamily="18" charset="0"/>
              </a:rPr>
              <a:t>, </a:t>
            </a:r>
            <a:r>
              <a:rPr lang="cs-CZ" dirty="0" err="1" smtClean="0">
                <a:latin typeface="Bookman Old Style" pitchFamily="18" charset="0"/>
              </a:rPr>
              <a:t>England</a:t>
            </a:r>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642910" y="714356"/>
            <a:ext cx="7715304" cy="1846659"/>
          </a:xfrm>
          <a:prstGeom prst="rect">
            <a:avLst/>
          </a:prstGeom>
          <a:noFill/>
        </p:spPr>
        <p:txBody>
          <a:bodyPr wrap="square" rtlCol="0">
            <a:spAutoFit/>
          </a:bodyPr>
          <a:lstStyle/>
          <a:p>
            <a:pPr algn="just"/>
            <a:r>
              <a:rPr lang="cs-CZ" sz="1600" b="1" dirty="0" err="1" smtClean="0">
                <a:latin typeface="Bookman Old Style" pitchFamily="18" charset="0"/>
              </a:rPr>
              <a:t>Imbolc</a:t>
            </a:r>
            <a:r>
              <a:rPr lang="cs-CZ" sz="1600" dirty="0" smtClean="0">
                <a:latin typeface="Bookman Old Style" pitchFamily="18" charset="0"/>
              </a:rPr>
              <a:t>: 1. února. Dnešní Hromnice. Začátek jara. Prodlužování se dne. Rodí se jehňata. (</a:t>
            </a:r>
            <a:r>
              <a:rPr lang="cs-CZ" sz="1600" dirty="0" err="1" smtClean="0">
                <a:latin typeface="Bookman Old Style" pitchFamily="18" charset="0"/>
              </a:rPr>
              <a:t>Saint</a:t>
            </a:r>
            <a:r>
              <a:rPr lang="cs-CZ" sz="1600" dirty="0" smtClean="0">
                <a:latin typeface="Bookman Old Style" pitchFamily="18" charset="0"/>
              </a:rPr>
              <a:t>) </a:t>
            </a:r>
            <a:r>
              <a:rPr lang="cs-CZ" sz="1600" dirty="0" err="1" smtClean="0">
                <a:latin typeface="Bookman Old Style" pitchFamily="18" charset="0"/>
              </a:rPr>
              <a:t>Brigid</a:t>
            </a:r>
            <a:r>
              <a:rPr lang="cs-CZ" sz="1600" dirty="0" smtClean="0">
                <a:latin typeface="Bookman Old Style" pitchFamily="18" charset="0"/>
              </a:rPr>
              <a:t>'s </a:t>
            </a:r>
            <a:r>
              <a:rPr lang="cs-CZ" sz="1600" dirty="0" err="1" smtClean="0">
                <a:latin typeface="Bookman Old Style" pitchFamily="18" charset="0"/>
              </a:rPr>
              <a:t>Day</a:t>
            </a:r>
            <a:r>
              <a:rPr lang="cs-CZ" sz="1600" dirty="0" smtClean="0">
                <a:latin typeface="Bookman Old Style" pitchFamily="18" charset="0"/>
              </a:rPr>
              <a:t>- jeden z nejdůležitějších patronů Irska, vychází z tradice keltské bohyně Brigit. Očista a oslava plodnosti na konci zimy. Ve velštině </a:t>
            </a:r>
            <a:r>
              <a:rPr lang="en-US" sz="1600" b="1" dirty="0" err="1" smtClean="0">
                <a:latin typeface="Bookman Old Style" pitchFamily="18" charset="0"/>
              </a:rPr>
              <a:t>Gŵyl</a:t>
            </a:r>
            <a:r>
              <a:rPr lang="en-US" sz="1600" b="1" dirty="0" smtClean="0">
                <a:latin typeface="Bookman Old Style" pitchFamily="18" charset="0"/>
              </a:rPr>
              <a:t> Fair y </a:t>
            </a:r>
            <a:r>
              <a:rPr lang="en-US" sz="1600" b="1" dirty="0" err="1" smtClean="0">
                <a:latin typeface="Bookman Old Style" pitchFamily="18" charset="0"/>
              </a:rPr>
              <a:t>Canhwyllau</a:t>
            </a:r>
            <a:r>
              <a:rPr lang="en-US" sz="1600" dirty="0" smtClean="0">
                <a:latin typeface="Bookman Old Style" pitchFamily="18" charset="0"/>
              </a:rPr>
              <a:t> "Mary's Festival of the Candles</a:t>
            </a:r>
            <a:r>
              <a:rPr lang="en-GB" sz="1600" dirty="0" smtClean="0">
                <a:latin typeface="Bookman Old Style" pitchFamily="18" charset="0"/>
              </a:rPr>
              <a:t>”</a:t>
            </a:r>
            <a:r>
              <a:rPr lang="cs-CZ" sz="1600" dirty="0" smtClean="0">
                <a:latin typeface="Bookman Old Style" pitchFamily="18" charset="0"/>
              </a:rPr>
              <a:t>, </a:t>
            </a:r>
            <a:r>
              <a:rPr lang="en-US" sz="1600" dirty="0" smtClean="0">
                <a:latin typeface="Bookman Old Style" pitchFamily="18" charset="0"/>
              </a:rPr>
              <a:t> </a:t>
            </a:r>
            <a:r>
              <a:rPr lang="cs-CZ" sz="1600" dirty="0" smtClean="0">
                <a:latin typeface="Bookman Old Style" pitchFamily="18" charset="0"/>
              </a:rPr>
              <a:t>velšský název pro </a:t>
            </a:r>
            <a:r>
              <a:rPr lang="en-US" sz="1600" dirty="0" err="1" smtClean="0">
                <a:latin typeface="Bookman Old Style" pitchFamily="18" charset="0"/>
              </a:rPr>
              <a:t>Candlemas</a:t>
            </a:r>
            <a:r>
              <a:rPr lang="cs-CZ" sz="1600" dirty="0" smtClean="0">
                <a:latin typeface="Bookman Old Style" pitchFamily="18" charset="0"/>
              </a:rPr>
              <a:t> </a:t>
            </a:r>
            <a:r>
              <a:rPr lang="cs-CZ" sz="1600" dirty="0" smtClean="0"/>
              <a:t> </a:t>
            </a:r>
            <a:r>
              <a:rPr lang="cs-CZ" sz="1600" dirty="0" smtClean="0">
                <a:latin typeface="Bookman Old Style" pitchFamily="18" charset="0"/>
              </a:rPr>
              <a:t>(křesťanství odpovídá svátek </a:t>
            </a:r>
            <a:r>
              <a:rPr lang="cs-CZ" sz="1600" b="1" dirty="0" smtClean="0">
                <a:latin typeface="Bookman Old Style" pitchFamily="18" charset="0"/>
              </a:rPr>
              <a:t>Uvedení Páně do chrámu</a:t>
            </a:r>
            <a:r>
              <a:rPr lang="cs-CZ" sz="1600" dirty="0" smtClean="0">
                <a:latin typeface="Bookman Old Style" pitchFamily="18" charset="0"/>
              </a:rPr>
              <a:t>.) </a:t>
            </a:r>
          </a:p>
          <a:p>
            <a:pPr algn="just"/>
            <a:endParaRPr lang="cs-CZ" dirty="0"/>
          </a:p>
        </p:txBody>
      </p:sp>
      <p:sp>
        <p:nvSpPr>
          <p:cNvPr id="3" name="TextovéPole 2"/>
          <p:cNvSpPr txBox="1"/>
          <p:nvPr/>
        </p:nvSpPr>
        <p:spPr>
          <a:xfrm>
            <a:off x="642910" y="2643182"/>
            <a:ext cx="7786742" cy="3816429"/>
          </a:xfrm>
          <a:prstGeom prst="rect">
            <a:avLst/>
          </a:prstGeom>
          <a:noFill/>
        </p:spPr>
        <p:txBody>
          <a:bodyPr wrap="square" rtlCol="0">
            <a:spAutoFit/>
          </a:bodyPr>
          <a:lstStyle/>
          <a:p>
            <a:pPr algn="just"/>
            <a:r>
              <a:rPr lang="cs-CZ" sz="1600" b="1" dirty="0" err="1" smtClean="0">
                <a:latin typeface="Bookman Old Style" pitchFamily="18" charset="0"/>
              </a:rPr>
              <a:t>Beltine</a:t>
            </a:r>
            <a:r>
              <a:rPr lang="cs-CZ" sz="1600" dirty="0" smtClean="0">
                <a:latin typeface="Bookman Old Style" pitchFamily="18" charset="0"/>
              </a:rPr>
              <a:t>: v noci z 30. dubna na 1. května, nám je dnes znám jako „Čarodějnice“, májové kalendy (</a:t>
            </a:r>
            <a:r>
              <a:rPr lang="cs-CZ" sz="1600" dirty="0" err="1" smtClean="0">
                <a:latin typeface="Bookman Old Style" pitchFamily="18" charset="0"/>
              </a:rPr>
              <a:t>Calends</a:t>
            </a:r>
            <a:r>
              <a:rPr lang="cs-CZ" sz="1600" dirty="0" smtClean="0">
                <a:latin typeface="Bookman Old Style" pitchFamily="18" charset="0"/>
              </a:rPr>
              <a:t> </a:t>
            </a:r>
            <a:r>
              <a:rPr lang="cs-CZ" sz="1600" dirty="0" err="1" smtClean="0">
                <a:latin typeface="Bookman Old Style" pitchFamily="18" charset="0"/>
              </a:rPr>
              <a:t>of</a:t>
            </a:r>
            <a:r>
              <a:rPr lang="cs-CZ" sz="1600" dirty="0" smtClean="0">
                <a:latin typeface="Bookman Old Style" pitchFamily="18" charset="0"/>
              </a:rPr>
              <a:t> May, </a:t>
            </a:r>
            <a:r>
              <a:rPr lang="cs-CZ" sz="1600" dirty="0" err="1" smtClean="0">
                <a:latin typeface="Bookman Old Style" pitchFamily="18" charset="0"/>
              </a:rPr>
              <a:t>velš</a:t>
            </a:r>
            <a:r>
              <a:rPr lang="cs-CZ" sz="1600" dirty="0" smtClean="0">
                <a:latin typeface="Bookman Old Style" pitchFamily="18" charset="0"/>
              </a:rPr>
              <a:t>. </a:t>
            </a:r>
            <a:r>
              <a:rPr lang="cs-CZ" sz="1600" dirty="0" err="1" smtClean="0">
                <a:latin typeface="Bookman Old Style" pitchFamily="18" charset="0"/>
              </a:rPr>
              <a:t>Calan</a:t>
            </a:r>
            <a:r>
              <a:rPr lang="cs-CZ" sz="1600" dirty="0" smtClean="0">
                <a:latin typeface="Bookman Old Style" pitchFamily="18" charset="0"/>
              </a:rPr>
              <a:t> </a:t>
            </a:r>
            <a:r>
              <a:rPr lang="cs-CZ" sz="1600" dirty="0" err="1" smtClean="0">
                <a:latin typeface="Bookman Old Style" pitchFamily="18" charset="0"/>
              </a:rPr>
              <a:t>Mai</a:t>
            </a:r>
            <a:r>
              <a:rPr lang="cs-CZ" sz="1600" dirty="0" smtClean="0">
                <a:latin typeface="Bookman Old Style" pitchFamily="18" charset="0"/>
              </a:rPr>
              <a:t>).  Keltové o tomto svátku zapalovali dva velké ohně a mezi nimi proháněli dobytek, ten měl být takto očištěn po zimě.  Ostrov Man: ohně na kopcích. Lidé také navštěvovali posvátné studánky. Rosa na </a:t>
            </a:r>
            <a:r>
              <a:rPr lang="cs-CZ" sz="1600" dirty="0" err="1" smtClean="0">
                <a:latin typeface="Bookman Old Style" pitchFamily="18" charset="0"/>
              </a:rPr>
              <a:t>Beltine</a:t>
            </a:r>
            <a:r>
              <a:rPr lang="cs-CZ" sz="1600" dirty="0" smtClean="0">
                <a:latin typeface="Bookman Old Style" pitchFamily="18" charset="0"/>
              </a:rPr>
              <a:t> měla přinést krásu a udržet mládí.  Mléčné výrobky byly náchylné k  uhranutí. Jméno </a:t>
            </a:r>
            <a:r>
              <a:rPr lang="cs-CZ" sz="1600" dirty="0" err="1" smtClean="0">
                <a:latin typeface="Bookman Old Style" pitchFamily="18" charset="0"/>
              </a:rPr>
              <a:t>Beltine</a:t>
            </a:r>
            <a:r>
              <a:rPr lang="cs-CZ" sz="1600" dirty="0" smtClean="0">
                <a:latin typeface="Bookman Old Style" pitchFamily="18" charset="0"/>
              </a:rPr>
              <a:t> je odvozeno z proto-keltského </a:t>
            </a:r>
            <a:r>
              <a:rPr lang="cs-CZ" sz="1600" b="1" i="1" dirty="0" smtClean="0">
                <a:latin typeface="Bookman Old Style" pitchFamily="18" charset="0"/>
              </a:rPr>
              <a:t>*belo-</a:t>
            </a:r>
            <a:r>
              <a:rPr lang="cs-CZ" sz="1600" b="1" i="1" dirty="0" err="1" smtClean="0">
                <a:latin typeface="Bookman Old Style" pitchFamily="18" charset="0"/>
              </a:rPr>
              <a:t>te</a:t>
            </a:r>
            <a:r>
              <a:rPr lang="cs-CZ" sz="1600" b="1" i="1" dirty="0" smtClean="0">
                <a:latin typeface="Bookman Old Style" pitchFamily="18" charset="0"/>
              </a:rPr>
              <a:t>(p)</a:t>
            </a:r>
            <a:r>
              <a:rPr lang="cs-CZ" sz="1600" b="1" i="1" dirty="0" err="1" smtClean="0">
                <a:latin typeface="Bookman Old Style" pitchFamily="18" charset="0"/>
              </a:rPr>
              <a:t>niâ</a:t>
            </a:r>
            <a:r>
              <a:rPr lang="cs-CZ" sz="1600" dirty="0" smtClean="0">
                <a:latin typeface="Bookman Old Style" pitchFamily="18" charset="0"/>
              </a:rPr>
              <a:t>, a znamená „jasný oheň či „oheň boha Bela“ (nejspíše odvozen od kontinentálního boha </a:t>
            </a:r>
            <a:r>
              <a:rPr lang="cs-CZ" sz="1600" dirty="0" err="1" smtClean="0">
                <a:latin typeface="Bookman Old Style" pitchFamily="18" charset="0"/>
              </a:rPr>
              <a:t>Belena</a:t>
            </a:r>
            <a:r>
              <a:rPr lang="cs-CZ" sz="1600" dirty="0" smtClean="0">
                <a:latin typeface="Bookman Old Style" pitchFamily="18" charset="0"/>
              </a:rPr>
              <a:t>).</a:t>
            </a:r>
          </a:p>
          <a:p>
            <a:pPr algn="just"/>
            <a:endParaRPr lang="cs-CZ" sz="1600" dirty="0" smtClean="0">
              <a:latin typeface="Bookman Old Style" pitchFamily="18" charset="0"/>
            </a:endParaRPr>
          </a:p>
          <a:p>
            <a:pPr algn="just"/>
            <a:r>
              <a:rPr lang="cs-CZ" sz="1600" dirty="0" smtClean="0">
                <a:latin typeface="Bookman Old Style" pitchFamily="18" charset="0"/>
              </a:rPr>
              <a:t>U </a:t>
            </a:r>
            <a:r>
              <a:rPr lang="cs-CZ" sz="1600" dirty="0" err="1" smtClean="0">
                <a:latin typeface="Bookman Old Style" pitchFamily="18" charset="0"/>
              </a:rPr>
              <a:t>Edinburku</a:t>
            </a:r>
            <a:r>
              <a:rPr lang="cs-CZ" sz="1600" dirty="0" smtClean="0">
                <a:latin typeface="Bookman Old Style" pitchFamily="18" charset="0"/>
              </a:rPr>
              <a:t> , ve Skotsku, tradiční vítání východu slunce na </a:t>
            </a:r>
            <a:r>
              <a:rPr lang="cs-CZ" sz="1600" dirty="0" err="1" smtClean="0">
                <a:latin typeface="Bookman Old Style" pitchFamily="18" charset="0"/>
              </a:rPr>
              <a:t>Arthur</a:t>
            </a:r>
            <a:r>
              <a:rPr lang="cs-CZ" sz="1600" dirty="0" smtClean="0">
                <a:latin typeface="Bookman Old Style" pitchFamily="18" charset="0"/>
              </a:rPr>
              <a:t>' s </a:t>
            </a:r>
            <a:r>
              <a:rPr lang="cs-CZ" sz="1600" dirty="0" err="1" smtClean="0">
                <a:latin typeface="Bookman Old Style" pitchFamily="18" charset="0"/>
              </a:rPr>
              <a:t>Seat</a:t>
            </a:r>
            <a:r>
              <a:rPr lang="cs-CZ" sz="1600" dirty="0" smtClean="0">
                <a:latin typeface="Bookman Old Style" pitchFamily="18" charset="0"/>
              </a:rPr>
              <a:t>. Důležité ve středověké keltské literatuře (</a:t>
            </a:r>
            <a:r>
              <a:rPr lang="en-GB" sz="1600" dirty="0" err="1" smtClean="0">
                <a:latin typeface="Bookman Old Style" pitchFamily="18" charset="0"/>
              </a:rPr>
              <a:t>Prvn</a:t>
            </a:r>
            <a:r>
              <a:rPr lang="cs-CZ" sz="1600" dirty="0" smtClean="0">
                <a:latin typeface="Bookman Old Style" pitchFamily="18" charset="0"/>
              </a:rPr>
              <a:t>í větev </a:t>
            </a:r>
            <a:r>
              <a:rPr lang="cs-CZ" sz="1600" dirty="0" err="1" smtClean="0">
                <a:latin typeface="Bookman Old Style" pitchFamily="18" charset="0"/>
              </a:rPr>
              <a:t>Mabonogi</a:t>
            </a:r>
            <a:r>
              <a:rPr lang="cs-CZ" sz="1600" dirty="0" smtClean="0">
                <a:latin typeface="Bookman Old Style" pitchFamily="18" charset="0"/>
              </a:rPr>
              <a:t>- </a:t>
            </a:r>
            <a:r>
              <a:rPr lang="cs-CZ" sz="1600" dirty="0" err="1" smtClean="0">
                <a:latin typeface="Bookman Old Style" pitchFamily="18" charset="0"/>
              </a:rPr>
              <a:t>the</a:t>
            </a:r>
            <a:r>
              <a:rPr lang="cs-CZ" sz="1600" dirty="0" smtClean="0">
                <a:latin typeface="Bookman Old Style" pitchFamily="18" charset="0"/>
              </a:rPr>
              <a:t> </a:t>
            </a:r>
            <a:r>
              <a:rPr lang="cs-CZ" sz="1600" dirty="0" err="1" smtClean="0">
                <a:latin typeface="Bookman Old Style" pitchFamily="18" charset="0"/>
              </a:rPr>
              <a:t>colt</a:t>
            </a:r>
            <a:r>
              <a:rPr lang="cs-CZ" sz="1600" dirty="0" smtClean="0">
                <a:latin typeface="Bookman Old Style" pitchFamily="18" charset="0"/>
              </a:rPr>
              <a:t> </a:t>
            </a:r>
            <a:r>
              <a:rPr lang="cs-CZ" sz="1600" dirty="0" err="1" smtClean="0">
                <a:latin typeface="Bookman Old Style" pitchFamily="18" charset="0"/>
              </a:rPr>
              <a:t>of</a:t>
            </a:r>
            <a:r>
              <a:rPr lang="cs-CZ" sz="1600" dirty="0" smtClean="0">
                <a:latin typeface="Bookman Old Style" pitchFamily="18" charset="0"/>
              </a:rPr>
              <a:t> </a:t>
            </a:r>
            <a:r>
              <a:rPr lang="cs-CZ" sz="1600" dirty="0" err="1" smtClean="0">
                <a:latin typeface="Bookman Old Style" pitchFamily="18" charset="0"/>
              </a:rPr>
              <a:t>Teyrnon</a:t>
            </a:r>
            <a:r>
              <a:rPr lang="cs-CZ" sz="1600" dirty="0" smtClean="0">
                <a:latin typeface="Bookman Old Style" pitchFamily="18" charset="0"/>
              </a:rPr>
              <a:t> </a:t>
            </a:r>
            <a:r>
              <a:rPr lang="cs-CZ" sz="1600" dirty="0" err="1" smtClean="0">
                <a:latin typeface="Bookman Old Style" pitchFamily="18" charset="0"/>
              </a:rPr>
              <a:t>Twrf</a:t>
            </a:r>
            <a:r>
              <a:rPr lang="cs-CZ" sz="1600" dirty="0" smtClean="0">
                <a:latin typeface="Bookman Old Style" pitchFamily="18" charset="0"/>
              </a:rPr>
              <a:t> </a:t>
            </a:r>
            <a:r>
              <a:rPr lang="cs-CZ" sz="1600" dirty="0" err="1" smtClean="0">
                <a:latin typeface="Bookman Old Style" pitchFamily="18" charset="0"/>
              </a:rPr>
              <a:t>Liant</a:t>
            </a:r>
            <a:r>
              <a:rPr lang="cs-CZ" sz="1600" dirty="0" smtClean="0">
                <a:latin typeface="Bookman Old Style" pitchFamily="18" charset="0"/>
              </a:rPr>
              <a:t>- ad. ukázka). Pracovní síly v hospodářství byly  placeny od </a:t>
            </a:r>
            <a:r>
              <a:rPr lang="cs-CZ" sz="1600" dirty="0" err="1" smtClean="0">
                <a:latin typeface="Bookman Old Style" pitchFamily="18" charset="0"/>
              </a:rPr>
              <a:t>beltine</a:t>
            </a:r>
            <a:r>
              <a:rPr lang="cs-CZ" sz="1600" dirty="0" smtClean="0">
                <a:latin typeface="Bookman Old Style" pitchFamily="18" charset="0"/>
              </a:rPr>
              <a:t> do </a:t>
            </a:r>
            <a:r>
              <a:rPr lang="cs-CZ" sz="1600" dirty="0" err="1" smtClean="0">
                <a:latin typeface="Bookman Old Style" pitchFamily="18" charset="0"/>
              </a:rPr>
              <a:t>beltine</a:t>
            </a:r>
            <a:r>
              <a:rPr lang="cs-CZ" sz="1600" dirty="0" smtClean="0">
                <a:latin typeface="Bookman Old Style" pitchFamily="18" charset="0"/>
              </a:rPr>
              <a:t>, započínaly se projekty a stavby- odtud teorie, že keltský rok začínal na </a:t>
            </a:r>
            <a:r>
              <a:rPr lang="cs-CZ" sz="1600" dirty="0" err="1" smtClean="0">
                <a:latin typeface="Bookman Old Style" pitchFamily="18" charset="0"/>
              </a:rPr>
              <a:t>beltine</a:t>
            </a:r>
            <a:r>
              <a:rPr lang="cs-CZ" sz="1600" dirty="0" smtClean="0">
                <a:latin typeface="Bookman Old Style" pitchFamily="18" charset="0"/>
              </a:rPr>
              <a:t>.</a:t>
            </a:r>
          </a:p>
          <a:p>
            <a:pPr algn="just"/>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blip>
          <a:srcRect/>
          <a:tile tx="0" ty="0" sx="100000" sy="100000" flip="none" algn="tl"/>
        </a:blipFill>
        <a:effectLst/>
      </p:bgPr>
    </p:bg>
    <p:spTree>
      <p:nvGrpSpPr>
        <p:cNvPr id="1" name=""/>
        <p:cNvGrpSpPr/>
        <p:nvPr/>
      </p:nvGrpSpPr>
      <p:grpSpPr>
        <a:xfrm>
          <a:off x="0" y="0"/>
          <a:ext cx="0" cy="0"/>
          <a:chOff x="0" y="0"/>
          <a:chExt cx="0" cy="0"/>
        </a:xfrm>
      </p:grpSpPr>
      <p:pic>
        <p:nvPicPr>
          <p:cNvPr id="30722" name="Picture 2" descr="Image result for the arthur's seat edinburgh"/>
          <p:cNvPicPr>
            <a:picLocks noChangeAspect="1" noChangeArrowheads="1"/>
          </p:cNvPicPr>
          <p:nvPr/>
        </p:nvPicPr>
        <p:blipFill>
          <a:blip r:embed="rId3" cstate="print"/>
          <a:srcRect/>
          <a:stretch>
            <a:fillRect/>
          </a:stretch>
        </p:blipFill>
        <p:spPr bwMode="auto">
          <a:xfrm>
            <a:off x="1714480" y="357166"/>
            <a:ext cx="5357848" cy="3571900"/>
          </a:xfrm>
          <a:prstGeom prst="rect">
            <a:avLst/>
          </a:prstGeom>
          <a:noFill/>
        </p:spPr>
      </p:pic>
      <p:pic>
        <p:nvPicPr>
          <p:cNvPr id="30724" name="Picture 4" descr="Related image"/>
          <p:cNvPicPr>
            <a:picLocks noChangeAspect="1" noChangeArrowheads="1"/>
          </p:cNvPicPr>
          <p:nvPr/>
        </p:nvPicPr>
        <p:blipFill>
          <a:blip r:embed="rId4" cstate="print"/>
          <a:srcRect/>
          <a:stretch>
            <a:fillRect/>
          </a:stretch>
        </p:blipFill>
        <p:spPr bwMode="auto">
          <a:xfrm>
            <a:off x="3571867" y="4214818"/>
            <a:ext cx="5504171" cy="2286016"/>
          </a:xfrm>
          <a:prstGeom prst="rect">
            <a:avLst/>
          </a:prstGeom>
          <a:noFill/>
        </p:spPr>
      </p:pic>
      <p:pic>
        <p:nvPicPr>
          <p:cNvPr id="4" name="Obrázek 3" descr="IMG_4675.JPG"/>
          <p:cNvPicPr>
            <a:picLocks noChangeAspect="1"/>
          </p:cNvPicPr>
          <p:nvPr/>
        </p:nvPicPr>
        <p:blipFill>
          <a:blip r:embed="rId5" cstate="print"/>
          <a:stretch>
            <a:fillRect/>
          </a:stretch>
        </p:blipFill>
        <p:spPr>
          <a:xfrm>
            <a:off x="0" y="4071942"/>
            <a:ext cx="3357554" cy="251816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512" y="180975"/>
            <a:ext cx="2286000" cy="3248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65512" y="1060546"/>
            <a:ext cx="1802305" cy="20787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69233" y="4005064"/>
            <a:ext cx="4896544" cy="23597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468391" y="678175"/>
            <a:ext cx="4340064" cy="34319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ovéPole 1"/>
          <p:cNvSpPr txBox="1"/>
          <p:nvPr/>
        </p:nvSpPr>
        <p:spPr>
          <a:xfrm>
            <a:off x="5148064" y="180975"/>
            <a:ext cx="2304256" cy="369332"/>
          </a:xfrm>
          <a:prstGeom prst="rect">
            <a:avLst/>
          </a:prstGeom>
          <a:noFill/>
        </p:spPr>
        <p:txBody>
          <a:bodyPr wrap="square" rtlCol="0">
            <a:spAutoFit/>
          </a:bodyPr>
          <a:lstStyle/>
          <a:p>
            <a:r>
              <a:rPr lang="cs-CZ" dirty="0" smtClean="0">
                <a:latin typeface="Book Antiqua" panose="02040602050305030304" pitchFamily="18" charset="0"/>
              </a:rPr>
              <a:t>A kdo jsou Keltové? </a:t>
            </a:r>
            <a:endParaRPr lang="cs-CZ" dirty="0">
              <a:latin typeface="Book Antiqua" panose="02040602050305030304" pitchFamily="18" charset="0"/>
            </a:endParaRPr>
          </a:p>
        </p:txBody>
      </p:sp>
      <p:sp>
        <p:nvSpPr>
          <p:cNvPr id="3" name="TextovéPole 2"/>
          <p:cNvSpPr txBox="1"/>
          <p:nvPr/>
        </p:nvSpPr>
        <p:spPr>
          <a:xfrm>
            <a:off x="5364088" y="4437112"/>
            <a:ext cx="3240360" cy="307777"/>
          </a:xfrm>
          <a:prstGeom prst="rect">
            <a:avLst/>
          </a:prstGeom>
          <a:noFill/>
        </p:spPr>
        <p:txBody>
          <a:bodyPr wrap="square" rtlCol="0">
            <a:spAutoFit/>
          </a:bodyPr>
          <a:lstStyle/>
          <a:p>
            <a:r>
              <a:rPr lang="en-US" sz="1400" dirty="0" err="1">
                <a:latin typeface="Book Antiqua" panose="02040602050305030304" pitchFamily="18" charset="0"/>
              </a:rPr>
              <a:t>Évariste</a:t>
            </a:r>
            <a:r>
              <a:rPr lang="en-US" sz="1400" dirty="0">
                <a:latin typeface="Book Antiqua" panose="02040602050305030304" pitchFamily="18" charset="0"/>
              </a:rPr>
              <a:t> Vital </a:t>
            </a:r>
            <a:r>
              <a:rPr lang="en-US" sz="1400" dirty="0" err="1">
                <a:latin typeface="Book Antiqua" panose="02040602050305030304" pitchFamily="18" charset="0"/>
              </a:rPr>
              <a:t>Luminais</a:t>
            </a:r>
            <a:r>
              <a:rPr lang="en-US" sz="1400" dirty="0">
                <a:latin typeface="Book Antiqua" panose="02040602050305030304" pitchFamily="18" charset="0"/>
              </a:rPr>
              <a:t> (1821 – 1896</a:t>
            </a:r>
            <a:r>
              <a:rPr lang="en-US" sz="1400" dirty="0" smtClean="0">
                <a:latin typeface="Book Antiqua" panose="02040602050305030304" pitchFamily="18" charset="0"/>
              </a:rPr>
              <a:t>)</a:t>
            </a:r>
            <a:endParaRPr lang="cs-CZ" sz="1400" dirty="0">
              <a:latin typeface="Book Antiqua" panose="02040602050305030304" pitchFamily="18" charset="0"/>
            </a:endParaRPr>
          </a:p>
        </p:txBody>
      </p:sp>
    </p:spTree>
    <p:extLst>
      <p:ext uri="{BB962C8B-B14F-4D97-AF65-F5344CB8AC3E}">
        <p14:creationId xmlns="" xmlns:p14="http://schemas.microsoft.com/office/powerpoint/2010/main" val="2432732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6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0" y="0"/>
            <a:ext cx="8858280" cy="6247864"/>
          </a:xfrm>
          <a:prstGeom prst="rect">
            <a:avLst/>
          </a:prstGeom>
          <a:noFill/>
        </p:spPr>
        <p:txBody>
          <a:bodyPr wrap="square" rtlCol="0">
            <a:spAutoFit/>
          </a:bodyPr>
          <a:lstStyle/>
          <a:p>
            <a:endParaRPr lang="cs-CZ" i="1" dirty="0" smtClean="0">
              <a:latin typeface="Bookman Old Style" pitchFamily="18" charset="0"/>
            </a:endParaRPr>
          </a:p>
          <a:p>
            <a:pPr algn="just"/>
            <a:r>
              <a:rPr lang="cs-CZ" sz="2000" b="1" dirty="0" smtClean="0">
                <a:latin typeface="Bookman Old Style" pitchFamily="18" charset="0"/>
              </a:rPr>
              <a:t>Ukázka: </a:t>
            </a:r>
            <a:r>
              <a:rPr lang="cs-CZ" sz="2000" b="1" dirty="0" err="1" smtClean="0">
                <a:latin typeface="Bookman Old Style" pitchFamily="18" charset="0"/>
              </a:rPr>
              <a:t>Mabinogi</a:t>
            </a:r>
            <a:r>
              <a:rPr lang="cs-CZ" sz="2000" b="1" dirty="0" smtClean="0">
                <a:latin typeface="Bookman Old Style" pitchFamily="18" charset="0"/>
              </a:rPr>
              <a:t>, První větev </a:t>
            </a:r>
            <a:r>
              <a:rPr lang="cs-CZ" sz="2000" b="1" dirty="0" err="1" smtClean="0">
                <a:latin typeface="Bookman Old Style" pitchFamily="18" charset="0"/>
              </a:rPr>
              <a:t>Mabinogi</a:t>
            </a:r>
            <a:r>
              <a:rPr lang="cs-CZ" sz="2000" b="1" dirty="0" smtClean="0">
                <a:latin typeface="Bookman Old Style" pitchFamily="18" charset="0"/>
              </a:rPr>
              <a:t>, </a:t>
            </a:r>
            <a:r>
              <a:rPr lang="cs-CZ" sz="2000" b="1" dirty="0" err="1" smtClean="0">
                <a:latin typeface="Bookman Old Style" pitchFamily="18" charset="0"/>
              </a:rPr>
              <a:t>Pwyll</a:t>
            </a:r>
            <a:r>
              <a:rPr lang="cs-CZ" sz="2000" b="1" dirty="0" smtClean="0">
                <a:latin typeface="Bookman Old Style" pitchFamily="18" charset="0"/>
              </a:rPr>
              <a:t> </a:t>
            </a:r>
            <a:r>
              <a:rPr lang="cs-CZ" sz="2000" b="1" dirty="0" err="1" smtClean="0">
                <a:latin typeface="Bookman Old Style" pitchFamily="18" charset="0"/>
              </a:rPr>
              <a:t>Pendeuic</a:t>
            </a:r>
            <a:r>
              <a:rPr lang="cs-CZ" sz="2000" b="1" dirty="0" smtClean="0">
                <a:latin typeface="Bookman Old Style" pitchFamily="18" charset="0"/>
              </a:rPr>
              <a:t> </a:t>
            </a:r>
            <a:r>
              <a:rPr lang="cs-CZ" sz="2000" b="1" dirty="0" err="1" smtClean="0">
                <a:latin typeface="Bookman Old Style" pitchFamily="18" charset="0"/>
              </a:rPr>
              <a:t>Dyuet</a:t>
            </a:r>
            <a:r>
              <a:rPr lang="cs-CZ" sz="2000" b="1" dirty="0" smtClean="0">
                <a:latin typeface="Bookman Old Style" pitchFamily="18" charset="0"/>
              </a:rPr>
              <a:t> „</a:t>
            </a:r>
            <a:r>
              <a:rPr lang="cs-CZ" sz="2000" b="1" dirty="0" err="1" smtClean="0">
                <a:latin typeface="Bookman Old Style" pitchFamily="18" charset="0"/>
              </a:rPr>
              <a:t>Pwyll</a:t>
            </a:r>
            <a:r>
              <a:rPr lang="cs-CZ" sz="2000" b="1" dirty="0" smtClean="0">
                <a:latin typeface="Bookman Old Style" pitchFamily="18" charset="0"/>
              </a:rPr>
              <a:t>, </a:t>
            </a:r>
            <a:r>
              <a:rPr lang="en-US" sz="2000" b="1" dirty="0" err="1" smtClean="0">
                <a:latin typeface="Bookman Old Style" pitchFamily="18" charset="0"/>
              </a:rPr>
              <a:t>vl</a:t>
            </a:r>
            <a:r>
              <a:rPr lang="cs-CZ" sz="2000" b="1" dirty="0" err="1" smtClean="0">
                <a:latin typeface="Bookman Old Style" pitchFamily="18" charset="0"/>
              </a:rPr>
              <a:t>ádce</a:t>
            </a:r>
            <a:r>
              <a:rPr lang="cs-CZ" sz="2000" b="1" dirty="0" smtClean="0">
                <a:latin typeface="Bookman Old Style" pitchFamily="18" charset="0"/>
              </a:rPr>
              <a:t> </a:t>
            </a:r>
            <a:r>
              <a:rPr lang="cs-CZ" sz="2000" b="1" dirty="0" err="1" smtClean="0">
                <a:latin typeface="Bookman Old Style" pitchFamily="18" charset="0"/>
              </a:rPr>
              <a:t>dyvedský</a:t>
            </a:r>
            <a:r>
              <a:rPr lang="cs-CZ" sz="2000" b="1" dirty="0" smtClean="0">
                <a:latin typeface="Bookman Old Style" pitchFamily="18" charset="0"/>
              </a:rPr>
              <a:t>“, </a:t>
            </a:r>
          </a:p>
          <a:p>
            <a:pPr algn="just"/>
            <a:endParaRPr lang="cs-CZ" i="1" dirty="0" smtClean="0">
              <a:latin typeface="Bookman Old Style" pitchFamily="18" charset="0"/>
            </a:endParaRPr>
          </a:p>
          <a:p>
            <a:pPr algn="just"/>
            <a:endParaRPr lang="cs-CZ" i="1" dirty="0" smtClean="0">
              <a:latin typeface="Bookman Old Style" pitchFamily="18" charset="0"/>
            </a:endParaRPr>
          </a:p>
          <a:p>
            <a:pPr algn="just"/>
            <a:endParaRPr lang="cs-CZ" i="1" dirty="0" smtClean="0">
              <a:latin typeface="Bookman Old Style" pitchFamily="18" charset="0"/>
            </a:endParaRPr>
          </a:p>
          <a:p>
            <a:pPr algn="just"/>
            <a:r>
              <a:rPr lang="en-US" i="1" dirty="0" smtClean="0">
                <a:latin typeface="Bookman Old Style" pitchFamily="18" charset="0"/>
              </a:rPr>
              <a:t>At that time there was a lord, </a:t>
            </a:r>
            <a:r>
              <a:rPr lang="en-US" i="1" dirty="0" err="1" smtClean="0">
                <a:latin typeface="Bookman Old Style" pitchFamily="18" charset="0"/>
              </a:rPr>
              <a:t>Teyrnon</a:t>
            </a:r>
            <a:r>
              <a:rPr lang="en-US" i="1" dirty="0" smtClean="0">
                <a:latin typeface="Bookman Old Style" pitchFamily="18" charset="0"/>
              </a:rPr>
              <a:t> </a:t>
            </a:r>
            <a:r>
              <a:rPr lang="en-US" i="1" dirty="0" err="1" smtClean="0">
                <a:latin typeface="Bookman Old Style" pitchFamily="18" charset="0"/>
              </a:rPr>
              <a:t>Twryf</a:t>
            </a:r>
            <a:r>
              <a:rPr lang="en-US" i="1" dirty="0" smtClean="0">
                <a:latin typeface="Bookman Old Style" pitchFamily="18" charset="0"/>
              </a:rPr>
              <a:t> </a:t>
            </a:r>
            <a:r>
              <a:rPr lang="en-US" i="1" dirty="0" err="1" smtClean="0">
                <a:latin typeface="Bookman Old Style" pitchFamily="18" charset="0"/>
              </a:rPr>
              <a:t>Liant</a:t>
            </a:r>
            <a:r>
              <a:rPr lang="en-US" i="1" dirty="0" smtClean="0">
                <a:latin typeface="Bookman Old Style" pitchFamily="18" charset="0"/>
              </a:rPr>
              <a:t>, ruling over Gwent-Ys-Coed, and the best man in the world was he. At his house [he had] a mare: and throughout his realm there was</a:t>
            </a:r>
            <a:r>
              <a:rPr lang="en-US" dirty="0" smtClean="0">
                <a:latin typeface="Bookman Old Style" pitchFamily="18" charset="0"/>
              </a:rPr>
              <a:t> </a:t>
            </a:r>
            <a:r>
              <a:rPr lang="en-US" i="1" dirty="0" smtClean="0">
                <a:latin typeface="Bookman Old Style" pitchFamily="18" charset="0"/>
              </a:rPr>
              <a:t>neither horse nor mare in his realm as beautiful as she. And she would give birth every night at the Calends of May - yet no-one ever knew what became of her foals.</a:t>
            </a:r>
            <a:r>
              <a:rPr lang="en-US" dirty="0" smtClean="0">
                <a:latin typeface="Bookman Old Style" pitchFamily="18" charset="0"/>
              </a:rPr>
              <a:t> </a:t>
            </a:r>
            <a:endParaRPr lang="cs-CZ" dirty="0" smtClean="0">
              <a:latin typeface="Bookman Old Style" pitchFamily="18" charset="0"/>
            </a:endParaRPr>
          </a:p>
          <a:p>
            <a:pPr algn="just"/>
            <a:endParaRPr lang="en-US" dirty="0" smtClean="0">
              <a:latin typeface="Bookman Old Style" pitchFamily="18" charset="0"/>
            </a:endParaRPr>
          </a:p>
          <a:p>
            <a:pPr algn="just"/>
            <a:r>
              <a:rPr lang="en-US" i="1" dirty="0" smtClean="0">
                <a:latin typeface="Bookman Old Style" pitchFamily="18" charset="0"/>
              </a:rPr>
              <a:t>One night </a:t>
            </a:r>
            <a:r>
              <a:rPr lang="en-US" i="1" dirty="0" err="1" smtClean="0">
                <a:latin typeface="Bookman Old Style" pitchFamily="18" charset="0"/>
              </a:rPr>
              <a:t>Teyrnon</a:t>
            </a:r>
            <a:r>
              <a:rPr lang="en-US" i="1" dirty="0" smtClean="0">
                <a:latin typeface="Bookman Old Style" pitchFamily="18" charset="0"/>
              </a:rPr>
              <a:t> was talking with his wife:</a:t>
            </a:r>
            <a:endParaRPr lang="en-US" dirty="0" smtClean="0">
              <a:latin typeface="Bookman Old Style" pitchFamily="18" charset="0"/>
            </a:endParaRPr>
          </a:p>
          <a:p>
            <a:pPr algn="just"/>
            <a:r>
              <a:rPr lang="en-US" i="1" dirty="0" smtClean="0">
                <a:latin typeface="Bookman Old Style" pitchFamily="18" charset="0"/>
              </a:rPr>
              <a:t>'Wife,' he said 'it is careless of us, letting our mare foal every year without our [ever] getting a single one of them.'</a:t>
            </a:r>
            <a:endParaRPr lang="en-US" dirty="0" smtClean="0">
              <a:latin typeface="Bookman Old Style" pitchFamily="18" charset="0"/>
            </a:endParaRPr>
          </a:p>
          <a:p>
            <a:pPr algn="just"/>
            <a:r>
              <a:rPr lang="en-US" i="1" dirty="0" smtClean="0">
                <a:latin typeface="Bookman Old Style" pitchFamily="18" charset="0"/>
              </a:rPr>
              <a:t>'What can we do about that?' she asked.</a:t>
            </a:r>
            <a:endParaRPr lang="en-US" dirty="0" smtClean="0">
              <a:latin typeface="Bookman Old Style" pitchFamily="18" charset="0"/>
            </a:endParaRPr>
          </a:p>
          <a:p>
            <a:pPr algn="just"/>
            <a:r>
              <a:rPr lang="en-US" i="1" dirty="0" smtClean="0">
                <a:latin typeface="Bookman Old Style" pitchFamily="18" charset="0"/>
              </a:rPr>
              <a:t>'Tonight is the Calends of May,' said he 'The vengeance of God be upon me if I do not find out what misfortune is taking these colts!'</a:t>
            </a:r>
            <a:endParaRPr lang="en-US" dirty="0" smtClean="0">
              <a:latin typeface="Bookman Old Style" pitchFamily="18" charset="0"/>
            </a:endParaRPr>
          </a:p>
          <a:p>
            <a:pPr algn="just"/>
            <a:r>
              <a:rPr lang="en-US" i="1" dirty="0" smtClean="0">
                <a:latin typeface="Bookman Old Style" pitchFamily="18" charset="0"/>
              </a:rPr>
              <a:t>He had the mare brought into the house, and he equipped himself with weapons and began his watch for the night.</a:t>
            </a:r>
            <a:endParaRPr lang="en-US" dirty="0" smtClean="0">
              <a:latin typeface="Bookman Old Style" pitchFamily="18" charset="0"/>
            </a:endParaRPr>
          </a:p>
          <a:p>
            <a:pPr algn="just"/>
            <a:r>
              <a:rPr lang="en-US" i="1" dirty="0" smtClean="0">
                <a:latin typeface="Bookman Old Style" pitchFamily="18" charset="0"/>
              </a:rPr>
              <a:t>As night was falling, the mare gave birth to a large, perfectly-formed foal: standing up on the spot. </a:t>
            </a:r>
            <a:r>
              <a:rPr lang="en-US" i="1" dirty="0" err="1" smtClean="0">
                <a:latin typeface="Bookman Old Style" pitchFamily="18" charset="0"/>
              </a:rPr>
              <a:t>Teyrnon</a:t>
            </a:r>
            <a:r>
              <a:rPr lang="en-US" i="1" dirty="0" smtClean="0">
                <a:latin typeface="Bookman Old Style" pitchFamily="18" charset="0"/>
              </a:rPr>
              <a:t> got up to admire the sturdiness of the foal. </a:t>
            </a: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alphaModFix amt="52000"/>
          </a:blip>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285720" y="428604"/>
            <a:ext cx="8429684" cy="3970318"/>
          </a:xfrm>
          <a:prstGeom prst="rect">
            <a:avLst/>
          </a:prstGeom>
          <a:noFill/>
        </p:spPr>
        <p:txBody>
          <a:bodyPr wrap="square" rtlCol="0">
            <a:spAutoFit/>
          </a:bodyPr>
          <a:lstStyle/>
          <a:p>
            <a:pPr algn="just"/>
            <a:r>
              <a:rPr lang="cs-CZ" i="1" dirty="0" smtClean="0">
                <a:latin typeface="Bookman Old Style" pitchFamily="18" charset="0"/>
              </a:rPr>
              <a:t>…</a:t>
            </a:r>
            <a:r>
              <a:rPr lang="en-US" i="1" dirty="0" smtClean="0">
                <a:latin typeface="Bookman Old Style" pitchFamily="18" charset="0"/>
              </a:rPr>
              <a:t>As he was doing this, he could hear a mighty commotion - and, following this commotion there was an enormous claw [reaching] through the window, seizing the colt by its mane. </a:t>
            </a:r>
            <a:r>
              <a:rPr lang="en-US" i="1" dirty="0" err="1" smtClean="0">
                <a:latin typeface="Bookman Old Style" pitchFamily="18" charset="0"/>
              </a:rPr>
              <a:t>Teyrnon</a:t>
            </a:r>
            <a:r>
              <a:rPr lang="en-US" i="1" dirty="0" smtClean="0">
                <a:latin typeface="Bookman Old Style" pitchFamily="18" charset="0"/>
              </a:rPr>
              <a:t> drew a sword and severed the arm from the elbow down - so that the bulk of the arm, together with the colt, [fell off] inside next to him.</a:t>
            </a:r>
            <a:endParaRPr lang="en-US" dirty="0" smtClean="0">
              <a:latin typeface="Bookman Old Style" pitchFamily="18" charset="0"/>
            </a:endParaRPr>
          </a:p>
          <a:p>
            <a:pPr algn="just"/>
            <a:r>
              <a:rPr lang="en-US" i="1" dirty="0" smtClean="0">
                <a:latin typeface="Bookman Old Style" pitchFamily="18" charset="0"/>
              </a:rPr>
              <a:t>At that he heard a commotion and a scream (at the same time). He went out of the door in the direction of the commotion. He could not identify [the source of] the commotion as the night was so dark. But he kept up its trail and its pursuit. </a:t>
            </a:r>
            <a:endParaRPr lang="en-US" dirty="0" smtClean="0">
              <a:latin typeface="Bookman Old Style" pitchFamily="18" charset="0"/>
            </a:endParaRPr>
          </a:p>
          <a:p>
            <a:pPr algn="just"/>
            <a:r>
              <a:rPr lang="en-US" i="1" dirty="0" smtClean="0">
                <a:latin typeface="Bookman Old Style" pitchFamily="18" charset="0"/>
              </a:rPr>
              <a:t>He remembered that he had left the door open, [so] he returned.  And by the door - lo and behold! - a small child in swaddling clothes, wrapped in a sheet of brocaded silk. He picked up the boy, and [noticed] he was strong for his age.</a:t>
            </a:r>
            <a:endParaRPr lang="en-US" dirty="0" smtClean="0">
              <a:latin typeface="Bookman Old Style" pitchFamily="18" charset="0"/>
            </a:endParaRPr>
          </a:p>
          <a:p>
            <a:endParaRPr lang="cs-CZ" dirty="0"/>
          </a:p>
        </p:txBody>
      </p:sp>
      <p:pic>
        <p:nvPicPr>
          <p:cNvPr id="31746" name="Picture 2" descr="Image result for the colt of Teyrnon Twrf Liant-"/>
          <p:cNvPicPr>
            <a:picLocks noChangeAspect="1" noChangeArrowheads="1"/>
          </p:cNvPicPr>
          <p:nvPr/>
        </p:nvPicPr>
        <p:blipFill>
          <a:blip r:embed="rId3" cstate="print"/>
          <a:srcRect/>
          <a:stretch>
            <a:fillRect/>
          </a:stretch>
        </p:blipFill>
        <p:spPr bwMode="auto">
          <a:xfrm>
            <a:off x="2214546" y="3929066"/>
            <a:ext cx="4547254" cy="292893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tile tx="0" ty="0" sx="100000" sy="100000" flip="none" algn="tl"/>
        </a:blipFill>
        <a:effectLst/>
      </p:bgPr>
    </p:bg>
    <p:spTree>
      <p:nvGrpSpPr>
        <p:cNvPr id="1" name=""/>
        <p:cNvGrpSpPr/>
        <p:nvPr/>
      </p:nvGrpSpPr>
      <p:grpSpPr>
        <a:xfrm>
          <a:off x="0" y="0"/>
          <a:ext cx="0" cy="0"/>
          <a:chOff x="0" y="0"/>
          <a:chExt cx="0" cy="0"/>
        </a:xfrm>
      </p:grpSpPr>
      <p:sp>
        <p:nvSpPr>
          <p:cNvPr id="2" name="Obdélník 1"/>
          <p:cNvSpPr/>
          <p:nvPr/>
        </p:nvSpPr>
        <p:spPr>
          <a:xfrm>
            <a:off x="285720" y="285729"/>
            <a:ext cx="8572560" cy="2800767"/>
          </a:xfrm>
          <a:prstGeom prst="rect">
            <a:avLst/>
          </a:prstGeom>
        </p:spPr>
        <p:txBody>
          <a:bodyPr wrap="square">
            <a:spAutoFit/>
          </a:bodyPr>
          <a:lstStyle/>
          <a:p>
            <a:r>
              <a:rPr lang="en-US" sz="1600" i="1" dirty="0" smtClean="0">
                <a:latin typeface="Bookman Old Style" pitchFamily="18" charset="0"/>
              </a:rPr>
              <a:t>He fastened the door, and made for the chamber where his wife was [sleeping].</a:t>
            </a:r>
            <a:endParaRPr lang="en-US" sz="1600" dirty="0" smtClean="0">
              <a:latin typeface="Bookman Old Style" pitchFamily="18" charset="0"/>
            </a:endParaRPr>
          </a:p>
          <a:p>
            <a:r>
              <a:rPr lang="en-US" sz="1600" i="1" dirty="0" smtClean="0">
                <a:latin typeface="Bookman Old Style" pitchFamily="18" charset="0"/>
              </a:rPr>
              <a:t>'Lady,' he said 'are you asleep?'</a:t>
            </a:r>
            <a:endParaRPr lang="en-US" sz="1600" dirty="0" smtClean="0">
              <a:latin typeface="Bookman Old Style" pitchFamily="18" charset="0"/>
            </a:endParaRPr>
          </a:p>
          <a:p>
            <a:r>
              <a:rPr lang="en-US" sz="1600" i="1" dirty="0" smtClean="0">
                <a:latin typeface="Bookman Old Style" pitchFamily="18" charset="0"/>
              </a:rPr>
              <a:t>'No I'm not, my Lord,' she said 'I was sleeping, and when you came in I woke up.'</a:t>
            </a:r>
            <a:endParaRPr lang="en-US" sz="1600" dirty="0" smtClean="0">
              <a:latin typeface="Bookman Old Style" pitchFamily="18" charset="0"/>
            </a:endParaRPr>
          </a:p>
          <a:p>
            <a:r>
              <a:rPr lang="en-US" sz="1600" i="1" dirty="0" smtClean="0">
                <a:latin typeface="Bookman Old Style" pitchFamily="18" charset="0"/>
              </a:rPr>
              <a:t>'Here is a child for you,' he said 'if you want him. That which you have never had.'</a:t>
            </a:r>
            <a:endParaRPr lang="en-US" sz="1600" dirty="0" smtClean="0">
              <a:latin typeface="Bookman Old Style" pitchFamily="18" charset="0"/>
            </a:endParaRPr>
          </a:p>
          <a:p>
            <a:r>
              <a:rPr lang="en-US" sz="1600" i="1" dirty="0" smtClean="0">
                <a:latin typeface="Bookman Old Style" pitchFamily="18" charset="0"/>
              </a:rPr>
              <a:t>'Lord,' she exclaimed 'what is the story behind this?'</a:t>
            </a:r>
            <a:endParaRPr lang="en-US" sz="1600" dirty="0" smtClean="0">
              <a:latin typeface="Bookman Old Style" pitchFamily="18" charset="0"/>
            </a:endParaRPr>
          </a:p>
          <a:p>
            <a:r>
              <a:rPr lang="en-US" sz="1600" i="1" dirty="0" smtClean="0">
                <a:latin typeface="Bookman Old Style" pitchFamily="18" charset="0"/>
              </a:rPr>
              <a:t>'Well,' said </a:t>
            </a:r>
            <a:r>
              <a:rPr lang="en-US" sz="1600" i="1" dirty="0" err="1" smtClean="0">
                <a:latin typeface="Bookman Old Style" pitchFamily="18" charset="0"/>
              </a:rPr>
              <a:t>Teyrnon</a:t>
            </a:r>
            <a:r>
              <a:rPr lang="en-US" sz="1600" i="1" dirty="0" smtClean="0">
                <a:latin typeface="Bookman Old Style" pitchFamily="18" charset="0"/>
              </a:rPr>
              <a:t> 'it was like this..' And he related the entire account.</a:t>
            </a:r>
            <a:endParaRPr lang="en-US" sz="1600" dirty="0" smtClean="0">
              <a:latin typeface="Bookman Old Style" pitchFamily="18" charset="0"/>
            </a:endParaRPr>
          </a:p>
          <a:p>
            <a:r>
              <a:rPr lang="en-US" sz="1600" i="1" dirty="0" smtClean="0">
                <a:latin typeface="Bookman Old Style" pitchFamily="18" charset="0"/>
              </a:rPr>
              <a:t>'Aye,' said she 'what kind of clothing is the child wearing?'</a:t>
            </a:r>
            <a:endParaRPr lang="en-US" sz="1600" dirty="0" smtClean="0">
              <a:latin typeface="Bookman Old Style" pitchFamily="18" charset="0"/>
            </a:endParaRPr>
          </a:p>
          <a:p>
            <a:r>
              <a:rPr lang="en-US" sz="1600" i="1" dirty="0" smtClean="0">
                <a:latin typeface="Bookman Old Style" pitchFamily="18" charset="0"/>
              </a:rPr>
              <a:t>'Brocaded silk,' he replied.</a:t>
            </a:r>
            <a:endParaRPr lang="en-US" sz="1600" dirty="0" smtClean="0">
              <a:latin typeface="Bookman Old Style" pitchFamily="18" charset="0"/>
            </a:endParaRPr>
          </a:p>
          <a:p>
            <a:r>
              <a:rPr lang="en-US" sz="1600" i="1" dirty="0" smtClean="0">
                <a:latin typeface="Bookman Old Style" pitchFamily="18" charset="0"/>
              </a:rPr>
              <a:t>'He is the son of gentle-folk...' said she.</a:t>
            </a:r>
            <a:endParaRPr lang="en-US" sz="1600" dirty="0" smtClean="0">
              <a:latin typeface="Bookman Old Style" pitchFamily="18" charset="0"/>
            </a:endParaRPr>
          </a:p>
          <a:p>
            <a:r>
              <a:rPr lang="en-US" sz="1600" i="1" dirty="0" smtClean="0">
                <a:latin typeface="Bookman Old Style" pitchFamily="18" charset="0"/>
              </a:rPr>
              <a:t>'Lord,' she continued 'it would be a pleasure and a comfort to me: if it is what you want. I could get the other women on my side, and say that I had been pregnant.'</a:t>
            </a:r>
            <a:endParaRPr lang="en-US" sz="1600" dirty="0">
              <a:latin typeface="Bookman Old Style" pitchFamily="18" charset="0"/>
            </a:endParaRPr>
          </a:p>
        </p:txBody>
      </p:sp>
      <p:pic>
        <p:nvPicPr>
          <p:cNvPr id="4" name="Obrázek 3" descr="teyrnon.PNG"/>
          <p:cNvPicPr>
            <a:picLocks noChangeAspect="1"/>
          </p:cNvPicPr>
          <p:nvPr/>
        </p:nvPicPr>
        <p:blipFill>
          <a:blip r:embed="rId3"/>
          <a:stretch>
            <a:fillRect/>
          </a:stretch>
        </p:blipFill>
        <p:spPr>
          <a:xfrm>
            <a:off x="4786314" y="3286124"/>
            <a:ext cx="3620005" cy="337232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tile tx="0" ty="0" sx="100000" sy="100000" flip="none" algn="tl"/>
        </a:blipFill>
        <a:effectLst/>
      </p:bgPr>
    </p:bg>
    <p:spTree>
      <p:nvGrpSpPr>
        <p:cNvPr id="1" name=""/>
        <p:cNvGrpSpPr/>
        <p:nvPr/>
      </p:nvGrpSpPr>
      <p:grpSpPr>
        <a:xfrm>
          <a:off x="0" y="0"/>
          <a:ext cx="0" cy="0"/>
          <a:chOff x="0" y="0"/>
          <a:chExt cx="0" cy="0"/>
        </a:xfrm>
      </p:grpSpPr>
      <p:sp>
        <p:nvSpPr>
          <p:cNvPr id="2" name="Obdélník 1"/>
          <p:cNvSpPr/>
          <p:nvPr/>
        </p:nvSpPr>
        <p:spPr>
          <a:xfrm>
            <a:off x="0" y="500042"/>
            <a:ext cx="8858296" cy="6186309"/>
          </a:xfrm>
          <a:prstGeom prst="rect">
            <a:avLst/>
          </a:prstGeom>
        </p:spPr>
        <p:txBody>
          <a:bodyPr wrap="square">
            <a:spAutoFit/>
          </a:bodyPr>
          <a:lstStyle/>
          <a:p>
            <a:r>
              <a:rPr lang="en-US" i="1" dirty="0" smtClean="0">
                <a:latin typeface="Bookman Old Style" pitchFamily="18" charset="0"/>
              </a:rPr>
              <a:t>'I'll  go along with you on that, gladly' he replied</a:t>
            </a:r>
            <a:r>
              <a:rPr lang="en-US" dirty="0" smtClean="0">
                <a:latin typeface="Bookman Old Style" pitchFamily="18" charset="0"/>
              </a:rPr>
              <a:t>.</a:t>
            </a:r>
          </a:p>
          <a:p>
            <a:r>
              <a:rPr lang="en-US" i="1" dirty="0" smtClean="0">
                <a:latin typeface="Bookman Old Style" pitchFamily="18" charset="0"/>
              </a:rPr>
              <a:t>And so it was done. They had the boy baptized, with the baptism that they used to practice in those days. The name he was given was </a:t>
            </a:r>
            <a:r>
              <a:rPr lang="en-US" i="1" dirty="0" err="1" smtClean="0">
                <a:latin typeface="Bookman Old Style" pitchFamily="18" charset="0"/>
              </a:rPr>
              <a:t>Gwri</a:t>
            </a:r>
            <a:r>
              <a:rPr lang="en-US" i="1" dirty="0" smtClean="0">
                <a:latin typeface="Bookman Old Style" pitchFamily="18" charset="0"/>
              </a:rPr>
              <a:t> Golden-Hair - for the hair that was on his head was as yellow as gold.</a:t>
            </a:r>
            <a:endParaRPr lang="en-US" dirty="0" smtClean="0">
              <a:latin typeface="Bookman Old Style" pitchFamily="18" charset="0"/>
            </a:endParaRPr>
          </a:p>
          <a:p>
            <a:r>
              <a:rPr lang="en-US" i="1" dirty="0" smtClean="0">
                <a:latin typeface="Bookman Old Style" pitchFamily="18" charset="0"/>
              </a:rPr>
              <a:t>The child was brought up in the court until he was one year old. And before [the end of] his [first] year he was walking steadily, and was stronger than a three-year old boy of the greatest growth and size. And [after] he had been raised for another year, he was as sturdy as a six-year old boy. Before the end of the fourth year, he was striking deals with the stable lads to be allowed to lead [the horses] down to water.</a:t>
            </a:r>
            <a:endParaRPr lang="en-US" dirty="0" smtClean="0">
              <a:latin typeface="Bookman Old Style" pitchFamily="18" charset="0"/>
            </a:endParaRPr>
          </a:p>
          <a:p>
            <a:r>
              <a:rPr lang="en-US" i="1" dirty="0" smtClean="0">
                <a:latin typeface="Bookman Old Style" pitchFamily="18" charset="0"/>
              </a:rPr>
              <a:t>'Lord,' said </a:t>
            </a:r>
            <a:r>
              <a:rPr lang="en-US" i="1" dirty="0" err="1" smtClean="0">
                <a:latin typeface="Bookman Old Style" pitchFamily="18" charset="0"/>
              </a:rPr>
              <a:t>Teyrnon's</a:t>
            </a:r>
            <a:r>
              <a:rPr lang="en-US" i="1" dirty="0" smtClean="0">
                <a:latin typeface="Bookman Old Style" pitchFamily="18" charset="0"/>
              </a:rPr>
              <a:t> wife to him [one day] 'where is that foal which you saved on the night we got the boy?'</a:t>
            </a:r>
            <a:endParaRPr lang="en-US" dirty="0" smtClean="0">
              <a:latin typeface="Bookman Old Style" pitchFamily="18" charset="0"/>
            </a:endParaRPr>
          </a:p>
          <a:p>
            <a:r>
              <a:rPr lang="en-US" i="1" dirty="0" smtClean="0">
                <a:latin typeface="Bookman Old Style" pitchFamily="18" charset="0"/>
              </a:rPr>
              <a:t>'I put it in the care of the stable boys,' he replied 'and asked them to look after it.'</a:t>
            </a:r>
            <a:endParaRPr lang="en-US" dirty="0" smtClean="0">
              <a:latin typeface="Bookman Old Style" pitchFamily="18" charset="0"/>
            </a:endParaRPr>
          </a:p>
          <a:p>
            <a:r>
              <a:rPr lang="en-US" i="1" dirty="0" smtClean="0">
                <a:latin typeface="Bookman Old Style" pitchFamily="18" charset="0"/>
              </a:rPr>
              <a:t>'Would it not be good, my Lord,' said she 'for you to have it broken in, and given to the boy? For the night we got the boy, the foal was born and saved.'</a:t>
            </a:r>
            <a:endParaRPr lang="en-US" dirty="0" smtClean="0">
              <a:latin typeface="Bookman Old Style" pitchFamily="18" charset="0"/>
            </a:endParaRPr>
          </a:p>
          <a:p>
            <a:r>
              <a:rPr lang="en-US" i="1" dirty="0" smtClean="0">
                <a:latin typeface="Bookman Old Style" pitchFamily="18" charset="0"/>
              </a:rPr>
              <a:t>'I will not go against that,' replied </a:t>
            </a:r>
            <a:r>
              <a:rPr lang="en-US" i="1" dirty="0" err="1" smtClean="0">
                <a:latin typeface="Bookman Old Style" pitchFamily="18" charset="0"/>
              </a:rPr>
              <a:t>Teyrnon</a:t>
            </a:r>
            <a:r>
              <a:rPr lang="en-US" i="1" dirty="0" smtClean="0">
                <a:latin typeface="Bookman Old Style" pitchFamily="18" charset="0"/>
              </a:rPr>
              <a:t> 'and I will let you do the giving of it to him.'</a:t>
            </a:r>
            <a:endParaRPr lang="en-US" dirty="0" smtClean="0">
              <a:latin typeface="Bookman Old Style" pitchFamily="18" charset="0"/>
            </a:endParaRPr>
          </a:p>
          <a:p>
            <a:r>
              <a:rPr lang="en-US" i="1" dirty="0" smtClean="0">
                <a:latin typeface="Bookman Old Style" pitchFamily="18" charset="0"/>
              </a:rPr>
              <a:t>'Lord,' said she 'God re-pay you. I will give it to him.‘</a:t>
            </a:r>
          </a:p>
          <a:p>
            <a:endParaRPr lang="en-US" i="1" dirty="0" smtClean="0">
              <a:latin typeface="Bookman Old Style" pitchFamily="18" charset="0"/>
            </a:endParaRPr>
          </a:p>
          <a:p>
            <a:r>
              <a:rPr lang="en-US" dirty="0" smtClean="0">
                <a:latin typeface="Bookman Old Style" pitchFamily="18" charset="0"/>
              </a:rPr>
              <a:t>Translated by Will Parker</a:t>
            </a:r>
            <a:r>
              <a:rPr lang="cs-CZ" dirty="0" smtClean="0">
                <a:latin typeface="Bookman Old Style" pitchFamily="18" charset="0"/>
              </a:rPr>
              <a:t>, 2003</a:t>
            </a:r>
          </a:p>
          <a:p>
            <a:endParaRPr lang="en-US" dirty="0">
              <a:latin typeface="Bookman Old Style"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0" y="500042"/>
            <a:ext cx="5786446" cy="3477875"/>
          </a:xfrm>
          <a:prstGeom prst="rect">
            <a:avLst/>
          </a:prstGeom>
          <a:noFill/>
        </p:spPr>
        <p:txBody>
          <a:bodyPr wrap="square" rtlCol="0">
            <a:spAutoFit/>
          </a:bodyPr>
          <a:lstStyle/>
          <a:p>
            <a:pPr algn="just"/>
            <a:endParaRPr lang="cs-CZ" sz="2000" dirty="0">
              <a:latin typeface="Bookman Old Style" pitchFamily="18" charset="0"/>
            </a:endParaRPr>
          </a:p>
          <a:p>
            <a:pPr algn="just"/>
            <a:r>
              <a:rPr lang="cs-CZ" sz="2000" b="1" dirty="0" err="1" smtClean="0">
                <a:latin typeface="Bookman Old Style" pitchFamily="18" charset="0"/>
              </a:rPr>
              <a:t>Lughnasad</a:t>
            </a:r>
            <a:r>
              <a:rPr lang="cs-CZ" sz="2000" b="1" dirty="0" smtClean="0">
                <a:latin typeface="Bookman Old Style" pitchFamily="18" charset="0"/>
              </a:rPr>
              <a:t>:</a:t>
            </a:r>
            <a:r>
              <a:rPr lang="cs-CZ" sz="2000" dirty="0" smtClean="0">
                <a:latin typeface="Bookman Old Style" pitchFamily="18" charset="0"/>
              </a:rPr>
              <a:t> 1. srpen, oslavy žní (snad dnešní dožínky), uzavírání manželských svazků. </a:t>
            </a:r>
            <a:r>
              <a:rPr lang="en-US" sz="2000" dirty="0" err="1" smtClean="0">
                <a:latin typeface="Bookman Old Style" pitchFamily="18" charset="0"/>
              </a:rPr>
              <a:t>Lughnasad</a:t>
            </a:r>
            <a:r>
              <a:rPr lang="cs-CZ" sz="2000" dirty="0" smtClean="0">
                <a:latin typeface="Bookman Old Style" pitchFamily="18" charset="0"/>
              </a:rPr>
              <a:t> se dochoval, zvláště v Británii až do 21. století pod různými jmény jako</a:t>
            </a:r>
            <a:r>
              <a:rPr lang="en-GB" sz="2000" dirty="0" smtClean="0">
                <a:latin typeface="Bookman Old Style" pitchFamily="18" charset="0"/>
              </a:rPr>
              <a:t> </a:t>
            </a:r>
            <a:r>
              <a:rPr lang="en-US" sz="2000" dirty="0" smtClean="0">
                <a:latin typeface="Bookman Old Style" pitchFamily="18" charset="0"/>
              </a:rPr>
              <a:t>'Garland Sunday', 'Bilberry Sunday', 'Mountain Sunday'</a:t>
            </a:r>
            <a:r>
              <a:rPr lang="cs-CZ" sz="2000" dirty="0" smtClean="0">
                <a:latin typeface="Bookman Old Style" pitchFamily="18" charset="0"/>
              </a:rPr>
              <a:t> (vítání slunce, kozí trh). Ve staré irštině</a:t>
            </a:r>
            <a:r>
              <a:rPr lang="en-US" sz="2000" dirty="0" smtClean="0">
                <a:latin typeface="Bookman Old Style" pitchFamily="18" charset="0"/>
              </a:rPr>
              <a:t> </a:t>
            </a:r>
            <a:r>
              <a:rPr lang="cs-CZ" sz="2000" dirty="0" smtClean="0">
                <a:latin typeface="Bookman Old Style" pitchFamily="18" charset="0"/>
              </a:rPr>
              <a:t>slovo</a:t>
            </a:r>
            <a:r>
              <a:rPr lang="en-US" sz="2000" dirty="0" smtClean="0">
                <a:latin typeface="Bookman Old Style" pitchFamily="18" charset="0"/>
              </a:rPr>
              <a:t> </a:t>
            </a:r>
            <a:r>
              <a:rPr lang="en-US" sz="2000" i="1" dirty="0" err="1" smtClean="0">
                <a:latin typeface="Bookman Old Style" pitchFamily="18" charset="0"/>
              </a:rPr>
              <a:t>Lugnasad</a:t>
            </a:r>
            <a:r>
              <a:rPr lang="en-US" sz="2000" dirty="0" smtClean="0">
                <a:latin typeface="Bookman Old Style" pitchFamily="18" charset="0"/>
              </a:rPr>
              <a:t> </a:t>
            </a:r>
            <a:r>
              <a:rPr lang="cs-CZ" sz="2000" dirty="0" smtClean="0">
                <a:latin typeface="Bookman Old Style" pitchFamily="18" charset="0"/>
              </a:rPr>
              <a:t>bylo kombinací</a:t>
            </a:r>
            <a:r>
              <a:rPr lang="en-US" sz="2000" dirty="0" smtClean="0">
                <a:latin typeface="Bookman Old Style" pitchFamily="18" charset="0"/>
              </a:rPr>
              <a:t> </a:t>
            </a:r>
            <a:r>
              <a:rPr lang="en-US" sz="2000" i="1" dirty="0" smtClean="0">
                <a:latin typeface="Bookman Old Style" pitchFamily="18" charset="0"/>
              </a:rPr>
              <a:t>Lug</a:t>
            </a:r>
            <a:r>
              <a:rPr lang="en-US" sz="2000" dirty="0" smtClean="0">
                <a:latin typeface="Bookman Old Style" pitchFamily="18" charset="0"/>
              </a:rPr>
              <a:t> (</a:t>
            </a:r>
            <a:r>
              <a:rPr lang="cs-CZ" sz="2000" dirty="0" smtClean="0">
                <a:latin typeface="Bookman Old Style" pitchFamily="18" charset="0"/>
              </a:rPr>
              <a:t>bůh</a:t>
            </a:r>
            <a:r>
              <a:rPr lang="en-US" sz="2000" dirty="0" smtClean="0">
                <a:latin typeface="Bookman Old Style" pitchFamily="18" charset="0"/>
              </a:rPr>
              <a:t> </a:t>
            </a:r>
            <a:r>
              <a:rPr lang="en-US" sz="2000" dirty="0" err="1" smtClean="0">
                <a:latin typeface="Bookman Old Style" pitchFamily="18" charset="0"/>
              </a:rPr>
              <a:t>Lugh</a:t>
            </a:r>
            <a:r>
              <a:rPr lang="en-US" sz="2000" dirty="0" smtClean="0">
                <a:latin typeface="Bookman Old Style" pitchFamily="18" charset="0"/>
              </a:rPr>
              <a:t>) </a:t>
            </a:r>
            <a:r>
              <a:rPr lang="cs-CZ" sz="2000" dirty="0" smtClean="0">
                <a:latin typeface="Bookman Old Style" pitchFamily="18" charset="0"/>
              </a:rPr>
              <a:t>a</a:t>
            </a:r>
            <a:r>
              <a:rPr lang="en-US" sz="2000" dirty="0" smtClean="0">
                <a:latin typeface="Bookman Old Style" pitchFamily="18" charset="0"/>
              </a:rPr>
              <a:t> </a:t>
            </a:r>
            <a:r>
              <a:rPr lang="en-US" sz="2000" i="1" dirty="0" err="1" smtClean="0">
                <a:latin typeface="Bookman Old Style" pitchFamily="18" charset="0"/>
              </a:rPr>
              <a:t>násad</a:t>
            </a:r>
            <a:r>
              <a:rPr lang="en-US" sz="2000" dirty="0" smtClean="0">
                <a:latin typeface="Bookman Old Style" pitchFamily="18" charset="0"/>
              </a:rPr>
              <a:t> (</a:t>
            </a:r>
            <a:r>
              <a:rPr lang="cs-CZ" sz="2000" dirty="0" smtClean="0">
                <a:latin typeface="Bookman Old Style" pitchFamily="18" charset="0"/>
              </a:rPr>
              <a:t>shromáždění</a:t>
            </a:r>
            <a:r>
              <a:rPr lang="en-US" sz="2000" dirty="0" smtClean="0">
                <a:latin typeface="Bookman Old Style" pitchFamily="18" charset="0"/>
              </a:rPr>
              <a:t>)</a:t>
            </a:r>
            <a:r>
              <a:rPr lang="cs-CZ" sz="2000" dirty="0" smtClean="0">
                <a:latin typeface="Bookman Old Style" pitchFamily="18" charset="0"/>
              </a:rPr>
              <a:t>.</a:t>
            </a:r>
            <a:r>
              <a:rPr lang="en-GB" sz="2000" dirty="0" smtClean="0">
                <a:latin typeface="Bookman Old Style" pitchFamily="18" charset="0"/>
              </a:rPr>
              <a:t> </a:t>
            </a:r>
            <a:r>
              <a:rPr lang="en-GB" sz="2000" dirty="0" err="1" smtClean="0">
                <a:latin typeface="Bookman Old Style" pitchFamily="18" charset="0"/>
              </a:rPr>
              <a:t>Ko</a:t>
            </a:r>
            <a:r>
              <a:rPr lang="cs-CZ" sz="2000" dirty="0" err="1" smtClean="0">
                <a:latin typeface="Bookman Old Style" pitchFamily="18" charset="0"/>
              </a:rPr>
              <a:t>ňské</a:t>
            </a:r>
            <a:r>
              <a:rPr lang="cs-CZ" sz="2000" dirty="0" smtClean="0">
                <a:latin typeface="Bookman Old Style" pitchFamily="18" charset="0"/>
              </a:rPr>
              <a:t> závody (Macha). Zrání zrna a brambor. </a:t>
            </a:r>
            <a:endParaRPr lang="cs-CZ" sz="2000" dirty="0">
              <a:latin typeface="Bookman Old Style" pitchFamily="18" charset="0"/>
            </a:endParaRPr>
          </a:p>
        </p:txBody>
      </p:sp>
      <p:pic>
        <p:nvPicPr>
          <p:cNvPr id="3" name="Obrázek 2" descr="Lugh.jpg"/>
          <p:cNvPicPr>
            <a:picLocks noChangeAspect="1"/>
          </p:cNvPicPr>
          <p:nvPr/>
        </p:nvPicPr>
        <p:blipFill>
          <a:blip r:embed="rId3" cstate="print"/>
          <a:stretch>
            <a:fillRect/>
          </a:stretch>
        </p:blipFill>
        <p:spPr>
          <a:xfrm>
            <a:off x="6068985" y="357166"/>
            <a:ext cx="3075015" cy="3429024"/>
          </a:xfrm>
          <a:prstGeom prst="rect">
            <a:avLst/>
          </a:prstGeom>
        </p:spPr>
      </p:pic>
      <p:sp>
        <p:nvSpPr>
          <p:cNvPr id="4" name="TextovéPole 3"/>
          <p:cNvSpPr txBox="1"/>
          <p:nvPr/>
        </p:nvSpPr>
        <p:spPr>
          <a:xfrm>
            <a:off x="6000760" y="4143380"/>
            <a:ext cx="2857520" cy="1200329"/>
          </a:xfrm>
          <a:prstGeom prst="rect">
            <a:avLst/>
          </a:prstGeom>
          <a:noFill/>
        </p:spPr>
        <p:txBody>
          <a:bodyPr wrap="square" rtlCol="0">
            <a:spAutoFit/>
          </a:bodyPr>
          <a:lstStyle/>
          <a:p>
            <a:pPr algn="ctr"/>
            <a:r>
              <a:rPr lang="cs-CZ" dirty="0" smtClean="0">
                <a:latin typeface="Bookman Old Style" pitchFamily="18" charset="0"/>
              </a:rPr>
              <a:t>Keltský bůh řemesel a válečnického umění, také ale světla, bouřky a oblohy. </a:t>
            </a:r>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Obrázek 1" descr="Keltic calendar.jpg"/>
          <p:cNvPicPr>
            <a:picLocks noChangeAspect="1"/>
          </p:cNvPicPr>
          <p:nvPr/>
        </p:nvPicPr>
        <p:blipFill>
          <a:blip r:embed="rId3" cstate="print"/>
          <a:stretch>
            <a:fillRect/>
          </a:stretch>
        </p:blipFill>
        <p:spPr>
          <a:xfrm>
            <a:off x="1143000" y="0"/>
            <a:ext cx="6858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tile tx="0" ty="0" sx="100000" sy="100000" flip="none" algn="tl"/>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95935" y="727462"/>
            <a:ext cx="4680520" cy="4680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7204" y="908720"/>
            <a:ext cx="3704581" cy="44644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17363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40972" y="188640"/>
            <a:ext cx="5729638" cy="3612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9553" y="3940939"/>
            <a:ext cx="3672408" cy="25895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76056" y="3836070"/>
            <a:ext cx="3931033" cy="2694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29308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357158" y="857232"/>
            <a:ext cx="8215370" cy="5324535"/>
          </a:xfrm>
          <a:prstGeom prst="rect">
            <a:avLst/>
          </a:prstGeom>
          <a:noFill/>
        </p:spPr>
        <p:txBody>
          <a:bodyPr wrap="square" rtlCol="0">
            <a:spAutoFit/>
          </a:bodyPr>
          <a:lstStyle/>
          <a:p>
            <a:pPr algn="just"/>
            <a:r>
              <a:rPr lang="cs-CZ" sz="2000" b="1" dirty="0" smtClean="0">
                <a:latin typeface="Bookman Old Style" pitchFamily="18" charset="0"/>
              </a:rPr>
              <a:t>Keltové</a:t>
            </a:r>
            <a:r>
              <a:rPr lang="cs-CZ" sz="2000" dirty="0" smtClean="0">
                <a:latin typeface="Bookman Old Style" pitchFamily="18" charset="0"/>
              </a:rPr>
              <a:t> – celkové pojmenování velké skupiny kmenů, které ve starověku obývaly západní, střední a východní Evropu. </a:t>
            </a:r>
          </a:p>
          <a:p>
            <a:pPr algn="just"/>
            <a:endParaRPr lang="cs-CZ" sz="2000" dirty="0">
              <a:latin typeface="Bookman Old Style" pitchFamily="18" charset="0"/>
            </a:endParaRPr>
          </a:p>
          <a:p>
            <a:pPr algn="just"/>
            <a:r>
              <a:rPr lang="cs-CZ" sz="2000" dirty="0" smtClean="0">
                <a:latin typeface="Bookman Old Style" pitchFamily="18" charset="0"/>
              </a:rPr>
              <a:t>Patří k nemnoha indoevropským etnikům, které je možno ztotožnit s konkrétní archeologickou kulturou</a:t>
            </a:r>
            <a:r>
              <a:rPr lang="en-US" sz="2000" dirty="0" smtClean="0">
                <a:latin typeface="Bookman Old Style" pitchFamily="18" charset="0"/>
              </a:rPr>
              <a:t> </a:t>
            </a:r>
            <a:r>
              <a:rPr lang="cs-CZ" sz="2000" dirty="0" smtClean="0">
                <a:latin typeface="Bookman Old Style" pitchFamily="18" charset="0"/>
              </a:rPr>
              <a:t>- s mladší dobou </a:t>
            </a:r>
            <a:r>
              <a:rPr lang="cs-CZ" sz="2000" b="1" dirty="0" smtClean="0">
                <a:latin typeface="Bookman Old Style" pitchFamily="18" charset="0"/>
              </a:rPr>
              <a:t>halštatskou </a:t>
            </a:r>
            <a:r>
              <a:rPr lang="cs-CZ" sz="2000" dirty="0" smtClean="0">
                <a:latin typeface="Bookman Old Style" pitchFamily="18" charset="0"/>
              </a:rPr>
              <a:t>(8.-5. st. př. n. l</a:t>
            </a:r>
            <a:r>
              <a:rPr lang="en-US" sz="2000" dirty="0" smtClean="0">
                <a:latin typeface="Bookman Old Style" pitchFamily="18" charset="0"/>
              </a:rPr>
              <a:t>., </a:t>
            </a:r>
            <a:r>
              <a:rPr lang="cs-CZ" sz="2000" dirty="0" smtClean="0">
                <a:latin typeface="Bookman Old Style" pitchFamily="18" charset="0"/>
              </a:rPr>
              <a:t>území mezi toky Dunaje, Rýna a </a:t>
            </a:r>
            <a:r>
              <a:rPr lang="cs-CZ" sz="2000" dirty="0" err="1" smtClean="0">
                <a:latin typeface="Bookman Old Style" pitchFamily="18" charset="0"/>
              </a:rPr>
              <a:t>Rhôny</a:t>
            </a:r>
            <a:r>
              <a:rPr lang="cs-CZ" sz="2000" dirty="0" smtClean="0">
                <a:latin typeface="Bookman Old Style" pitchFamily="18" charset="0"/>
              </a:rPr>
              <a:t>).</a:t>
            </a:r>
          </a:p>
          <a:p>
            <a:pPr algn="just"/>
            <a:endParaRPr lang="cs-CZ" sz="2000" dirty="0">
              <a:latin typeface="Bookman Old Style" pitchFamily="18" charset="0"/>
            </a:endParaRPr>
          </a:p>
          <a:p>
            <a:pPr algn="just"/>
            <a:r>
              <a:rPr lang="cs-CZ" sz="2000" dirty="0" smtClean="0">
                <a:latin typeface="Bookman Old Style" pitchFamily="18" charset="0"/>
              </a:rPr>
              <a:t>V době </a:t>
            </a:r>
            <a:r>
              <a:rPr lang="cs-CZ" sz="2000" b="1" dirty="0" smtClean="0">
                <a:latin typeface="Bookman Old Style" pitchFamily="18" charset="0"/>
              </a:rPr>
              <a:t>laténské </a:t>
            </a:r>
            <a:r>
              <a:rPr lang="cs-CZ" sz="2000" dirty="0" smtClean="0">
                <a:latin typeface="Bookman Old Style" pitchFamily="18" charset="0"/>
              </a:rPr>
              <a:t>(5.-1. st. př. n. l.) nastal největší rozkvět keltských kmenů, které se rozšířily do východní Evropy, na Balkán i do Malé Asie.</a:t>
            </a:r>
          </a:p>
          <a:p>
            <a:pPr algn="just"/>
            <a:endParaRPr lang="cs-CZ" sz="2000" dirty="0">
              <a:latin typeface="Bookman Old Style" pitchFamily="18" charset="0"/>
            </a:endParaRPr>
          </a:p>
          <a:p>
            <a:pPr algn="just"/>
            <a:r>
              <a:rPr lang="cs-CZ" sz="2000" dirty="0" smtClean="0">
                <a:latin typeface="Bookman Old Style" pitchFamily="18" charset="0"/>
              </a:rPr>
              <a:t>V 1. st. př. n. l. se keltský prostor začíná díky římské kolonizaci a germánským nájezdům opět zmenšovat.</a:t>
            </a:r>
          </a:p>
          <a:p>
            <a:pPr algn="just"/>
            <a:endParaRPr lang="cs-CZ" sz="2000" dirty="0">
              <a:latin typeface="Bookman Old Style" pitchFamily="18" charset="0"/>
            </a:endParaRPr>
          </a:p>
          <a:p>
            <a:pPr algn="just"/>
            <a:r>
              <a:rPr lang="cs-CZ" sz="2000" dirty="0" smtClean="0">
                <a:latin typeface="Bookman Old Style" pitchFamily="18" charset="0"/>
              </a:rPr>
              <a:t>V závěru období stěhování národů (6 st. n. l.) jsou keltské jazyky vytlačeny až na Britské ostrovy.    </a:t>
            </a:r>
            <a:endParaRPr lang="cs-CZ" sz="2000" dirty="0">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descr="halstat k.PNG"/>
          <p:cNvPicPr>
            <a:picLocks noChangeAspect="1"/>
          </p:cNvPicPr>
          <p:nvPr/>
        </p:nvPicPr>
        <p:blipFill>
          <a:blip r:embed="rId3" cstate="print"/>
          <a:stretch>
            <a:fillRect/>
          </a:stretch>
        </p:blipFill>
        <p:spPr>
          <a:xfrm>
            <a:off x="-1" y="0"/>
            <a:ext cx="5414621" cy="3789040"/>
          </a:xfrm>
          <a:prstGeom prst="rect">
            <a:avLst/>
          </a:prstGeom>
        </p:spPr>
      </p:pic>
      <p:pic>
        <p:nvPicPr>
          <p:cNvPr id="3" name="Obrázek 2" descr="halst cz.PNG"/>
          <p:cNvPicPr>
            <a:picLocks noChangeAspect="1"/>
          </p:cNvPicPr>
          <p:nvPr/>
        </p:nvPicPr>
        <p:blipFill>
          <a:blip r:embed="rId4" cstate="print"/>
          <a:stretch>
            <a:fillRect/>
          </a:stretch>
        </p:blipFill>
        <p:spPr>
          <a:xfrm>
            <a:off x="665914" y="3987801"/>
            <a:ext cx="3465859" cy="1817464"/>
          </a:xfrm>
          <a:prstGeom prst="rect">
            <a:avLst/>
          </a:prstGeom>
        </p:spPr>
      </p:pic>
      <p:pic>
        <p:nvPicPr>
          <p:cNvPr id="102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601696" y="0"/>
            <a:ext cx="4498975" cy="398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214282" y="571480"/>
            <a:ext cx="8429684" cy="4708981"/>
          </a:xfrm>
          <a:prstGeom prst="rect">
            <a:avLst/>
          </a:prstGeom>
          <a:noFill/>
        </p:spPr>
        <p:txBody>
          <a:bodyPr wrap="square" rtlCol="0">
            <a:spAutoFit/>
          </a:bodyPr>
          <a:lstStyle/>
          <a:p>
            <a:pPr algn="just"/>
            <a:r>
              <a:rPr lang="cs-CZ" sz="2000" dirty="0" smtClean="0">
                <a:latin typeface="Bookman Old Style" pitchFamily="18" charset="0"/>
              </a:rPr>
              <a:t>Nejzazší kořeny Keltů sahají přinejmenším do období kolem </a:t>
            </a:r>
            <a:r>
              <a:rPr lang="cs-CZ" sz="2000" b="1" dirty="0" smtClean="0">
                <a:latin typeface="Bookman Old Style" pitchFamily="18" charset="0"/>
              </a:rPr>
              <a:t>poloviny 2. tisíciletí př. n. l.</a:t>
            </a:r>
          </a:p>
          <a:p>
            <a:pPr algn="just"/>
            <a:r>
              <a:rPr lang="cs-CZ" sz="2000" dirty="0" smtClean="0">
                <a:latin typeface="Bookman Old Style" pitchFamily="18" charset="0"/>
              </a:rPr>
              <a:t>Etnikum pravděpodobně vzniklo </a:t>
            </a:r>
            <a:r>
              <a:rPr lang="cs-CZ" sz="2000" b="1" dirty="0" smtClean="0">
                <a:latin typeface="Bookman Old Style" pitchFamily="18" charset="0"/>
              </a:rPr>
              <a:t>splynutím několika předchozích kultur.</a:t>
            </a:r>
            <a:r>
              <a:rPr lang="cs-CZ" sz="2000" dirty="0" smtClean="0">
                <a:latin typeface="Bookman Old Style" pitchFamily="18" charset="0"/>
              </a:rPr>
              <a:t> Přestože není jisté, zda všechny kmeny měly stejný rasový původ, vyspěly postupně v etnikum s jednotným </a:t>
            </a:r>
            <a:r>
              <a:rPr lang="cs-CZ" sz="2000" b="1" dirty="0" smtClean="0">
                <a:latin typeface="Bookman Old Style" pitchFamily="18" charset="0"/>
              </a:rPr>
              <a:t>jazykem, kulturou a náboženstvím</a:t>
            </a:r>
            <a:r>
              <a:rPr lang="cs-CZ" sz="2000" dirty="0" smtClean="0">
                <a:latin typeface="Bookman Old Style" pitchFamily="18" charset="0"/>
              </a:rPr>
              <a:t>, nikdy se však nevytvořili jednotný stát.</a:t>
            </a:r>
          </a:p>
          <a:p>
            <a:pPr algn="just"/>
            <a:endParaRPr lang="cs-CZ" sz="2000" dirty="0">
              <a:latin typeface="Bookman Old Style" pitchFamily="18" charset="0"/>
            </a:endParaRPr>
          </a:p>
          <a:p>
            <a:pPr algn="just"/>
            <a:r>
              <a:rPr lang="cs-CZ" sz="2000" dirty="0">
                <a:latin typeface="Bookman Old Style" pitchFamily="18" charset="0"/>
              </a:rPr>
              <a:t>První antickou zprávou o Keltech </a:t>
            </a:r>
            <a:r>
              <a:rPr lang="cs-CZ" sz="2000" dirty="0" smtClean="0">
                <a:latin typeface="Bookman Old Style" pitchFamily="18" charset="0"/>
              </a:rPr>
              <a:t>(</a:t>
            </a:r>
            <a:r>
              <a:rPr lang="el-GR" sz="2000" b="1" dirty="0" smtClean="0"/>
              <a:t>Κελτοί</a:t>
            </a:r>
            <a:r>
              <a:rPr lang="cs-CZ" sz="2000" dirty="0" smtClean="0"/>
              <a:t>) </a:t>
            </a:r>
            <a:r>
              <a:rPr lang="cs-CZ" sz="2000" dirty="0" smtClean="0">
                <a:latin typeface="Bookman Old Style" pitchFamily="18" charset="0"/>
              </a:rPr>
              <a:t>najdeme </a:t>
            </a:r>
            <a:r>
              <a:rPr lang="cs-CZ" sz="2000" dirty="0">
                <a:latin typeface="Bookman Old Style" pitchFamily="18" charset="0"/>
              </a:rPr>
              <a:t>v textu </a:t>
            </a:r>
            <a:r>
              <a:rPr lang="cs-CZ" sz="2000" i="1" dirty="0" err="1">
                <a:latin typeface="Bookman Old Style" pitchFamily="18" charset="0"/>
              </a:rPr>
              <a:t>Ora</a:t>
            </a:r>
            <a:r>
              <a:rPr lang="cs-CZ" sz="2000" i="1" dirty="0">
                <a:latin typeface="Bookman Old Style" pitchFamily="18" charset="0"/>
              </a:rPr>
              <a:t> </a:t>
            </a:r>
            <a:r>
              <a:rPr lang="cs-CZ" sz="2000" i="1" dirty="0" err="1">
                <a:latin typeface="Bookman Old Style" pitchFamily="18" charset="0"/>
              </a:rPr>
              <a:t>maritima</a:t>
            </a:r>
            <a:r>
              <a:rPr lang="cs-CZ" sz="2000" i="1" dirty="0">
                <a:latin typeface="Bookman Old Style" pitchFamily="18" charset="0"/>
              </a:rPr>
              <a:t>, </a:t>
            </a:r>
            <a:r>
              <a:rPr lang="cs-CZ" sz="2000" dirty="0">
                <a:latin typeface="Bookman Old Style" pitchFamily="18" charset="0"/>
              </a:rPr>
              <a:t>jehož řecký originál měl být napsán v 6. st. </a:t>
            </a:r>
            <a:r>
              <a:rPr lang="cs-CZ" sz="2000" dirty="0" smtClean="0">
                <a:latin typeface="Bookman Old Style" pitchFamily="18" charset="0"/>
              </a:rPr>
              <a:t>př. </a:t>
            </a:r>
            <a:r>
              <a:rPr lang="cs-CZ" sz="2000" dirty="0" err="1" smtClean="0">
                <a:latin typeface="Bookman Old Style" pitchFamily="18" charset="0"/>
              </a:rPr>
              <a:t>Kr</a:t>
            </a:r>
            <a:r>
              <a:rPr lang="cs-CZ" sz="2000" dirty="0">
                <a:latin typeface="Bookman Old Style" pitchFamily="18" charset="0"/>
              </a:rPr>
              <a:t>. </a:t>
            </a:r>
            <a:r>
              <a:rPr lang="cs-CZ" sz="2000" b="1" dirty="0" err="1">
                <a:latin typeface="Bookman Old Style" pitchFamily="18" charset="0"/>
              </a:rPr>
              <a:t>Hekateios</a:t>
            </a:r>
            <a:r>
              <a:rPr lang="cs-CZ" sz="2000" b="1" dirty="0">
                <a:latin typeface="Bookman Old Style" pitchFamily="18" charset="0"/>
              </a:rPr>
              <a:t> z </a:t>
            </a:r>
            <a:r>
              <a:rPr lang="cs-CZ" sz="2000" b="1" dirty="0" err="1">
                <a:latin typeface="Bookman Old Style" pitchFamily="18" charset="0"/>
              </a:rPr>
              <a:t>Milétu</a:t>
            </a:r>
            <a:r>
              <a:rPr lang="cs-CZ" sz="2000" b="1" dirty="0">
                <a:latin typeface="Bookman Old Style" pitchFamily="18" charset="0"/>
              </a:rPr>
              <a:t> </a:t>
            </a:r>
            <a:r>
              <a:rPr lang="cs-CZ" sz="2000" dirty="0">
                <a:latin typeface="Bookman Old Style" pitchFamily="18" charset="0"/>
              </a:rPr>
              <a:t>(kolem 500 př. </a:t>
            </a:r>
            <a:r>
              <a:rPr lang="cs-CZ" sz="2000" dirty="0" err="1">
                <a:latin typeface="Bookman Old Style" pitchFamily="18" charset="0"/>
              </a:rPr>
              <a:t>Kr</a:t>
            </a:r>
            <a:r>
              <a:rPr lang="cs-CZ" sz="2000" dirty="0">
                <a:latin typeface="Bookman Old Style" pitchFamily="18" charset="0"/>
              </a:rPr>
              <a:t>.) přináší svědectví o Keltech v </a:t>
            </a:r>
            <a:r>
              <a:rPr lang="cs-CZ" sz="2000" dirty="0" smtClean="0">
                <a:latin typeface="Bookman Old Style" pitchFamily="18" charset="0"/>
              </a:rPr>
              <a:t>okolí </a:t>
            </a:r>
            <a:r>
              <a:rPr lang="cs-CZ" sz="2000" dirty="0">
                <a:latin typeface="Bookman Old Style" pitchFamily="18" charset="0"/>
              </a:rPr>
              <a:t>osady </a:t>
            </a:r>
            <a:r>
              <a:rPr lang="cs-CZ" sz="2000" dirty="0" err="1">
                <a:latin typeface="Bookman Old Style" pitchFamily="18" charset="0"/>
              </a:rPr>
              <a:t>Massalie</a:t>
            </a:r>
            <a:r>
              <a:rPr lang="cs-CZ" sz="2000" dirty="0">
                <a:latin typeface="Bookman Old Style" pitchFamily="18" charset="0"/>
              </a:rPr>
              <a:t> </a:t>
            </a:r>
            <a:r>
              <a:rPr lang="cs-CZ" sz="2000" dirty="0" smtClean="0">
                <a:latin typeface="Bookman Old Style" pitchFamily="18" charset="0"/>
              </a:rPr>
              <a:t>(lat</a:t>
            </a:r>
            <a:r>
              <a:rPr lang="cs-CZ" sz="2000" dirty="0">
                <a:latin typeface="Bookman Old Style" pitchFamily="18" charset="0"/>
              </a:rPr>
              <a:t>. </a:t>
            </a:r>
            <a:r>
              <a:rPr lang="cs-CZ" sz="2000" dirty="0" err="1">
                <a:latin typeface="Bookman Old Style" pitchFamily="18" charset="0"/>
              </a:rPr>
              <a:t>Massilia</a:t>
            </a:r>
            <a:r>
              <a:rPr lang="cs-CZ" sz="2000" dirty="0">
                <a:latin typeface="Bookman Old Style" pitchFamily="18" charset="0"/>
              </a:rPr>
              <a:t>, dnes Marseille). </a:t>
            </a:r>
            <a:r>
              <a:rPr lang="cs-CZ" sz="2000" b="1" dirty="0" err="1">
                <a:latin typeface="Bookman Old Style" pitchFamily="18" charset="0"/>
              </a:rPr>
              <a:t>Hérodotos</a:t>
            </a:r>
            <a:r>
              <a:rPr lang="cs-CZ" sz="2000" dirty="0">
                <a:latin typeface="Bookman Old Style" pitchFamily="18" charset="0"/>
              </a:rPr>
              <a:t> (5. st. př. </a:t>
            </a:r>
            <a:r>
              <a:rPr lang="cs-CZ" sz="2000" dirty="0" err="1">
                <a:latin typeface="Bookman Old Style" pitchFamily="18" charset="0"/>
              </a:rPr>
              <a:t>Kr</a:t>
            </a:r>
            <a:r>
              <a:rPr lang="cs-CZ" sz="2000" dirty="0">
                <a:latin typeface="Bookman Old Style" pitchFamily="18" charset="0"/>
              </a:rPr>
              <a:t>.) klade sídla Keltů do míst, kde pramení </a:t>
            </a:r>
            <a:r>
              <a:rPr lang="cs-CZ" sz="2000" dirty="0" err="1" smtClean="0">
                <a:latin typeface="Bookman Old Style" pitchFamily="18" charset="0"/>
              </a:rPr>
              <a:t>Istros</a:t>
            </a:r>
            <a:r>
              <a:rPr lang="cs-CZ" sz="2000" dirty="0" smtClean="0">
                <a:latin typeface="Bookman Old Style" pitchFamily="18" charset="0"/>
              </a:rPr>
              <a:t> (= </a:t>
            </a:r>
            <a:r>
              <a:rPr lang="cs-CZ" sz="2000" dirty="0">
                <a:latin typeface="Bookman Old Style" pitchFamily="18" charset="0"/>
              </a:rPr>
              <a:t>Dunaj) a dále na </a:t>
            </a:r>
            <a:r>
              <a:rPr lang="cs-CZ" sz="2000" dirty="0" smtClean="0">
                <a:latin typeface="Bookman Old Style" pitchFamily="18" charset="0"/>
              </a:rPr>
              <a:t>západ. </a:t>
            </a:r>
            <a:endParaRPr lang="cs-CZ" sz="2000" dirty="0">
              <a:latin typeface="Bookman Old Style" pitchFamily="18" charset="0"/>
            </a:endParaRPr>
          </a:p>
          <a:p>
            <a:endParaRPr lang="cs-CZ" sz="2000" dirty="0">
              <a:latin typeface="Bookman Old Style" pitchFamily="18" charset="0"/>
            </a:endParaRPr>
          </a:p>
        </p:txBody>
      </p:sp>
      <p:sp>
        <p:nvSpPr>
          <p:cNvPr id="3" name="TextovéPole 2"/>
          <p:cNvSpPr txBox="1"/>
          <p:nvPr/>
        </p:nvSpPr>
        <p:spPr>
          <a:xfrm>
            <a:off x="3428992" y="5214950"/>
            <a:ext cx="4929222" cy="369332"/>
          </a:xfrm>
          <a:prstGeom prst="rect">
            <a:avLst/>
          </a:prstGeom>
          <a:noFill/>
        </p:spPr>
        <p:txBody>
          <a:bodyPr wrap="square" rtlCol="0">
            <a:spAutoFit/>
          </a:bodyPr>
          <a:lstStyle/>
          <a:p>
            <a:r>
              <a:rPr lang="cs-CZ" dirty="0" smtClean="0">
                <a:latin typeface="Bookman Old Style" pitchFamily="18" charset="0"/>
              </a:rPr>
              <a:t>Ad. </a:t>
            </a:r>
            <a:r>
              <a:rPr lang="cs-CZ" dirty="0">
                <a:latin typeface="Bookman Old Style" pitchFamily="18" charset="0"/>
              </a:rPr>
              <a:t>KELTSKÉ </a:t>
            </a:r>
            <a:r>
              <a:rPr lang="cs-CZ" dirty="0" smtClean="0">
                <a:latin typeface="Bookman Old Style" pitchFamily="18" charset="0"/>
              </a:rPr>
              <a:t>JAZYKY, Václav </a:t>
            </a:r>
            <a:r>
              <a:rPr lang="cs-CZ" dirty="0">
                <a:latin typeface="Bookman Old Style" pitchFamily="18" charset="0"/>
              </a:rPr>
              <a:t>Blažek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512" y="206559"/>
            <a:ext cx="5055443" cy="49219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Obdélník 1"/>
          <p:cNvSpPr/>
          <p:nvPr/>
        </p:nvSpPr>
        <p:spPr>
          <a:xfrm rot="10800000" flipV="1">
            <a:off x="5796136" y="1485808"/>
            <a:ext cx="3131840" cy="1200329"/>
          </a:xfrm>
          <a:prstGeom prst="rect">
            <a:avLst/>
          </a:prstGeom>
        </p:spPr>
        <p:txBody>
          <a:bodyPr wrap="square">
            <a:spAutoFit/>
          </a:bodyPr>
          <a:lstStyle/>
          <a:p>
            <a:r>
              <a:rPr lang="en-US" dirty="0" smtClean="0">
                <a:latin typeface="Bookman Old Style" panose="02050604050505020204" pitchFamily="18" charset="0"/>
              </a:rPr>
              <a:t>Z </a:t>
            </a:r>
            <a:r>
              <a:rPr lang="en-US" dirty="0" err="1" smtClean="0">
                <a:latin typeface="Bookman Old Style" panose="02050604050505020204" pitchFamily="18" charset="0"/>
              </a:rPr>
              <a:t>knihy</a:t>
            </a:r>
            <a:r>
              <a:rPr lang="cs-CZ" dirty="0" smtClean="0">
                <a:latin typeface="Bookman Old Style" panose="02050604050505020204" pitchFamily="18" charset="0"/>
              </a:rPr>
              <a:t> </a:t>
            </a:r>
            <a:r>
              <a:rPr lang="cs-CZ" i="1" dirty="0" err="1">
                <a:latin typeface="Bookman Old Style" panose="02050604050505020204" pitchFamily="18" charset="0"/>
              </a:rPr>
              <a:t>Periodos</a:t>
            </a:r>
            <a:r>
              <a:rPr lang="cs-CZ" i="1" dirty="0">
                <a:latin typeface="Bookman Old Style" panose="02050604050505020204" pitchFamily="18" charset="0"/>
              </a:rPr>
              <a:t> Ges </a:t>
            </a:r>
            <a:r>
              <a:rPr lang="cs-CZ" dirty="0">
                <a:latin typeface="Bookman Old Style" panose="02050604050505020204" pitchFamily="18" charset="0"/>
              </a:rPr>
              <a:t>„</a:t>
            </a:r>
            <a:r>
              <a:rPr lang="cs-CZ" dirty="0" err="1">
                <a:latin typeface="Bookman Old Style" panose="02050604050505020204" pitchFamily="18" charset="0"/>
              </a:rPr>
              <a:t>Journey</a:t>
            </a:r>
            <a:r>
              <a:rPr lang="cs-CZ" dirty="0">
                <a:latin typeface="Bookman Old Style" panose="02050604050505020204" pitchFamily="18" charset="0"/>
              </a:rPr>
              <a:t> </a:t>
            </a:r>
            <a:r>
              <a:rPr lang="cs-CZ" dirty="0" err="1">
                <a:latin typeface="Bookman Old Style" panose="02050604050505020204" pitchFamily="18" charset="0"/>
              </a:rPr>
              <a:t>around</a:t>
            </a:r>
            <a:r>
              <a:rPr lang="cs-CZ" dirty="0">
                <a:latin typeface="Bookman Old Style" panose="02050604050505020204" pitchFamily="18" charset="0"/>
              </a:rPr>
              <a:t> </a:t>
            </a:r>
            <a:r>
              <a:rPr lang="cs-CZ" dirty="0" err="1">
                <a:latin typeface="Bookman Old Style" panose="02050604050505020204" pitchFamily="18" charset="0"/>
              </a:rPr>
              <a:t>the</a:t>
            </a:r>
            <a:r>
              <a:rPr lang="cs-CZ" dirty="0">
                <a:latin typeface="Bookman Old Style" panose="02050604050505020204" pitchFamily="18" charset="0"/>
              </a:rPr>
              <a:t> </a:t>
            </a:r>
            <a:r>
              <a:rPr lang="cs-CZ" dirty="0" err="1">
                <a:latin typeface="Bookman Old Style" panose="02050604050505020204" pitchFamily="18" charset="0"/>
              </a:rPr>
              <a:t>world</a:t>
            </a:r>
            <a:r>
              <a:rPr lang="cs-CZ" dirty="0">
                <a:latin typeface="Bookman Old Style" panose="02050604050505020204" pitchFamily="18" charset="0"/>
              </a:rPr>
              <a:t>“ </a:t>
            </a:r>
            <a:r>
              <a:rPr lang="cs-CZ" dirty="0" smtClean="0">
                <a:latin typeface="Bookman Old Style" panose="02050604050505020204" pitchFamily="18" charset="0"/>
              </a:rPr>
              <a:t>re</a:t>
            </a:r>
            <a:r>
              <a:rPr lang="en-US" dirty="0" err="1" smtClean="0">
                <a:latin typeface="Bookman Old Style" panose="02050604050505020204" pitchFamily="18" charset="0"/>
              </a:rPr>
              <a:t>konstrukce</a:t>
            </a:r>
            <a:r>
              <a:rPr lang="en-US" dirty="0" smtClean="0">
                <a:latin typeface="Bookman Old Style" panose="02050604050505020204" pitchFamily="18" charset="0"/>
              </a:rPr>
              <a:t> </a:t>
            </a:r>
            <a:r>
              <a:rPr lang="en-US" dirty="0" err="1" smtClean="0">
                <a:latin typeface="Bookman Old Style" panose="02050604050505020204" pitchFamily="18" charset="0"/>
              </a:rPr>
              <a:t>Hekateovi</a:t>
            </a:r>
            <a:r>
              <a:rPr lang="en-US" dirty="0" smtClean="0">
                <a:latin typeface="Bookman Old Style" panose="02050604050505020204" pitchFamily="18" charset="0"/>
              </a:rPr>
              <a:t> </a:t>
            </a:r>
            <a:r>
              <a:rPr lang="en-US" dirty="0" err="1" smtClean="0">
                <a:latin typeface="Bookman Old Style" panose="02050604050505020204" pitchFamily="18" charset="0"/>
              </a:rPr>
              <a:t>mapy</a:t>
            </a:r>
            <a:r>
              <a:rPr lang="en-US" dirty="0" smtClean="0">
                <a:latin typeface="Bookman Old Style" panose="02050604050505020204" pitchFamily="18" charset="0"/>
              </a:rPr>
              <a:t>.</a:t>
            </a:r>
            <a:endParaRPr lang="en-US" dirty="0">
              <a:latin typeface="Bookman Old Style" panose="02050604050505020204" pitchFamily="18" charset="0"/>
            </a:endParaRPr>
          </a:p>
        </p:txBody>
      </p:sp>
    </p:spTree>
    <p:extLst>
      <p:ext uri="{BB962C8B-B14F-4D97-AF65-F5344CB8AC3E}">
        <p14:creationId xmlns="" xmlns:p14="http://schemas.microsoft.com/office/powerpoint/2010/main" val="276614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357158" y="1000108"/>
            <a:ext cx="8429684" cy="4370427"/>
          </a:xfrm>
          <a:prstGeom prst="rect">
            <a:avLst/>
          </a:prstGeom>
          <a:noFill/>
        </p:spPr>
        <p:txBody>
          <a:bodyPr wrap="square" rtlCol="0">
            <a:spAutoFit/>
          </a:bodyPr>
          <a:lstStyle/>
          <a:p>
            <a:pPr algn="just"/>
            <a:r>
              <a:rPr lang="cs-CZ" sz="2000" dirty="0" smtClean="0">
                <a:latin typeface="Bookman Old Style" pitchFamily="18" charset="0"/>
              </a:rPr>
              <a:t>Etnonymum </a:t>
            </a:r>
            <a:r>
              <a:rPr lang="cs-CZ" sz="2000" b="1" dirty="0" err="1" smtClean="0">
                <a:latin typeface="Bookman Old Style" pitchFamily="18" charset="0"/>
              </a:rPr>
              <a:t>Kelto</a:t>
            </a:r>
            <a:r>
              <a:rPr lang="cs-CZ" sz="2000" dirty="0" smtClean="0">
                <a:latin typeface="Bookman Old Style" pitchFamily="18" charset="0"/>
              </a:rPr>
              <a:t>… (</a:t>
            </a:r>
            <a:r>
              <a:rPr lang="cs-CZ" sz="2000" dirty="0" err="1" smtClean="0">
                <a:latin typeface="Bookman Old Style" pitchFamily="18" charset="0"/>
              </a:rPr>
              <a:t>Herodotos</a:t>
            </a:r>
            <a:r>
              <a:rPr lang="cs-CZ" sz="2000" dirty="0" smtClean="0">
                <a:latin typeface="Bookman Old Style" pitchFamily="18" charset="0"/>
              </a:rPr>
              <a:t>), </a:t>
            </a:r>
            <a:r>
              <a:rPr lang="cs-CZ" sz="2000" i="1" dirty="0" err="1" smtClean="0">
                <a:latin typeface="Bookman Old Style" pitchFamily="18" charset="0"/>
              </a:rPr>
              <a:t>Kšltai</a:t>
            </a:r>
            <a:r>
              <a:rPr lang="cs-CZ" sz="2000" dirty="0" smtClean="0">
                <a:latin typeface="Bookman Old Style" pitchFamily="18" charset="0"/>
              </a:rPr>
              <a:t> (</a:t>
            </a:r>
            <a:r>
              <a:rPr lang="cs-CZ" sz="2000" dirty="0" err="1" smtClean="0">
                <a:latin typeface="Bookman Old Style" pitchFamily="18" charset="0"/>
              </a:rPr>
              <a:t>Strabón</a:t>
            </a:r>
            <a:r>
              <a:rPr lang="cs-CZ" sz="2000" dirty="0" smtClean="0">
                <a:latin typeface="Bookman Old Style" pitchFamily="18" charset="0"/>
              </a:rPr>
              <a:t>), </a:t>
            </a:r>
            <a:r>
              <a:rPr lang="cs-CZ" sz="2000" i="1" dirty="0" err="1" smtClean="0">
                <a:latin typeface="Bookman Old Style" pitchFamily="18" charset="0"/>
              </a:rPr>
              <a:t>Celtae</a:t>
            </a:r>
            <a:r>
              <a:rPr lang="cs-CZ" sz="2000" i="1" dirty="0" smtClean="0">
                <a:latin typeface="Bookman Old Style" pitchFamily="18" charset="0"/>
              </a:rPr>
              <a:t> </a:t>
            </a:r>
            <a:r>
              <a:rPr lang="cs-CZ" sz="2000" dirty="0" smtClean="0">
                <a:latin typeface="Bookman Old Style" pitchFamily="18" charset="0"/>
              </a:rPr>
              <a:t>(</a:t>
            </a:r>
            <a:r>
              <a:rPr lang="cs-CZ" sz="2000" dirty="0" err="1" smtClean="0">
                <a:latin typeface="Bookman Old Style" pitchFamily="18" charset="0"/>
              </a:rPr>
              <a:t>Caesar</a:t>
            </a:r>
            <a:r>
              <a:rPr lang="cs-CZ" sz="2000" dirty="0" smtClean="0">
                <a:latin typeface="Bookman Old Style" pitchFamily="18" charset="0"/>
              </a:rPr>
              <a:t>), </a:t>
            </a:r>
            <a:r>
              <a:rPr lang="cs-CZ" sz="2000" i="1" dirty="0" err="1" smtClean="0">
                <a:latin typeface="Bookman Old Style" pitchFamily="18" charset="0"/>
              </a:rPr>
              <a:t>KeltŇ</a:t>
            </a:r>
            <a:r>
              <a:rPr lang="cs-CZ" sz="2000" dirty="0" err="1" smtClean="0">
                <a:latin typeface="Bookman Old Style" pitchFamily="18" charset="0"/>
              </a:rPr>
              <a:t>j</a:t>
            </a:r>
            <a:r>
              <a:rPr lang="cs-CZ" sz="2000" dirty="0" smtClean="0">
                <a:latin typeface="Bookman Old Style" pitchFamily="18" charset="0"/>
              </a:rPr>
              <a:t> (</a:t>
            </a:r>
            <a:r>
              <a:rPr lang="cs-CZ" sz="2000" dirty="0" err="1" smtClean="0">
                <a:latin typeface="Bookman Old Style" pitchFamily="18" charset="0"/>
              </a:rPr>
              <a:t>Kallimachos</a:t>
            </a:r>
            <a:r>
              <a:rPr lang="cs-CZ" sz="2000" dirty="0" smtClean="0">
                <a:latin typeface="Bookman Old Style" pitchFamily="18" charset="0"/>
              </a:rPr>
              <a:t>), zpravidla bývá spojováno s </a:t>
            </a:r>
            <a:r>
              <a:rPr lang="cs-CZ" sz="2000" dirty="0" err="1" smtClean="0">
                <a:latin typeface="Bookman Old Style" pitchFamily="18" charset="0"/>
              </a:rPr>
              <a:t>ie</a:t>
            </a:r>
            <a:r>
              <a:rPr lang="cs-CZ" sz="2000" dirty="0" smtClean="0">
                <a:latin typeface="Bookman Old Style" pitchFamily="18" charset="0"/>
              </a:rPr>
              <a:t>. kořenem </a:t>
            </a:r>
            <a:r>
              <a:rPr lang="cs-CZ" sz="2000" i="1" dirty="0" smtClean="0">
                <a:latin typeface="Bookman Old Style" pitchFamily="18" charset="0"/>
              </a:rPr>
              <a:t>*</a:t>
            </a:r>
            <a:r>
              <a:rPr lang="cs-CZ" sz="2000" i="1" dirty="0" err="1" smtClean="0">
                <a:latin typeface="Bookman Old Style" pitchFamily="18" charset="0"/>
              </a:rPr>
              <a:t>kelH</a:t>
            </a:r>
            <a:r>
              <a:rPr lang="cs-CZ" sz="2000" i="1" dirty="0" smtClean="0">
                <a:latin typeface="Bookman Old Style" pitchFamily="18" charset="0"/>
              </a:rPr>
              <a:t>- "čnět" (</a:t>
            </a:r>
            <a:r>
              <a:rPr lang="cs-CZ" sz="2000" i="1" dirty="0" err="1" smtClean="0">
                <a:latin typeface="Bookman Old Style" pitchFamily="18" charset="0"/>
              </a:rPr>
              <a:t>Pokorny</a:t>
            </a:r>
            <a:r>
              <a:rPr lang="cs-CZ" sz="2000" i="1" dirty="0" smtClean="0">
                <a:latin typeface="Bookman Old Style" pitchFamily="18" charset="0"/>
              </a:rPr>
              <a:t> 1959, 544), </a:t>
            </a:r>
            <a:r>
              <a:rPr lang="cs-CZ" sz="2000" dirty="0" smtClean="0">
                <a:latin typeface="Bookman Old Style" pitchFamily="18" charset="0"/>
              </a:rPr>
              <a:t>srov.</a:t>
            </a:r>
            <a:r>
              <a:rPr lang="cs-CZ" sz="2000" i="1" dirty="0" smtClean="0">
                <a:latin typeface="Bookman Old Style" pitchFamily="18" charset="0"/>
              </a:rPr>
              <a:t> lat. </a:t>
            </a:r>
            <a:r>
              <a:rPr lang="cs-CZ" sz="2000" i="1" dirty="0" err="1" smtClean="0">
                <a:latin typeface="Bookman Old Style" pitchFamily="18" charset="0"/>
              </a:rPr>
              <a:t>celsus</a:t>
            </a:r>
            <a:r>
              <a:rPr lang="cs-CZ" sz="2000" i="1" dirty="0" smtClean="0">
                <a:latin typeface="Bookman Old Style" pitchFamily="18" charset="0"/>
              </a:rPr>
              <a:t> "vztyčený, vysoký; vznešený, pyšný", </a:t>
            </a:r>
            <a:r>
              <a:rPr lang="cs-CZ" sz="2000" dirty="0" smtClean="0">
                <a:latin typeface="Bookman Old Style" pitchFamily="18" charset="0"/>
              </a:rPr>
              <a:t>tedy snad </a:t>
            </a:r>
            <a:r>
              <a:rPr lang="cs-CZ" sz="2000" i="1" dirty="0" smtClean="0">
                <a:latin typeface="Bookman Old Style" pitchFamily="18" charset="0"/>
              </a:rPr>
              <a:t>"vznešení" anebo "lidé z vysočiny" (</a:t>
            </a:r>
            <a:r>
              <a:rPr lang="cs-CZ" sz="2000" i="1" dirty="0" err="1" smtClean="0">
                <a:latin typeface="Bookman Old Style" pitchFamily="18" charset="0"/>
              </a:rPr>
              <a:t>sr</a:t>
            </a:r>
            <a:r>
              <a:rPr lang="cs-CZ" sz="2000" i="1" dirty="0" smtClean="0">
                <a:latin typeface="Bookman Old Style" pitchFamily="18" charset="0"/>
              </a:rPr>
              <a:t>. </a:t>
            </a:r>
            <a:r>
              <a:rPr lang="cs-CZ" sz="2000" i="1" dirty="0" err="1" smtClean="0">
                <a:latin typeface="Bookman Old Style" pitchFamily="18" charset="0"/>
              </a:rPr>
              <a:t>Erhart</a:t>
            </a:r>
            <a:r>
              <a:rPr lang="cs-CZ" sz="2000" i="1" dirty="0" smtClean="0">
                <a:latin typeface="Bookman Old Style" pitchFamily="18" charset="0"/>
              </a:rPr>
              <a:t>, </a:t>
            </a:r>
            <a:r>
              <a:rPr lang="cs-CZ" sz="2000" i="1" dirty="0" err="1" smtClean="0">
                <a:latin typeface="Bookman Old Style" pitchFamily="18" charset="0"/>
              </a:rPr>
              <a:t>Slavia</a:t>
            </a:r>
            <a:r>
              <a:rPr lang="cs-CZ" sz="2000" i="1" dirty="0" smtClean="0">
                <a:latin typeface="Bookman Old Style" pitchFamily="18" charset="0"/>
              </a:rPr>
              <a:t> 67,</a:t>
            </a:r>
            <a:r>
              <a:rPr lang="cs-CZ" sz="2000" dirty="0" smtClean="0">
                <a:latin typeface="Bookman Old Style" pitchFamily="18" charset="0"/>
              </a:rPr>
              <a:t>1998, 289-94, který od téhož kořene odvozuje etnonymum </a:t>
            </a:r>
            <a:r>
              <a:rPr lang="cs-CZ" sz="2000" i="1" dirty="0" smtClean="0">
                <a:latin typeface="Bookman Old Style" pitchFamily="18" charset="0"/>
              </a:rPr>
              <a:t>Čech). </a:t>
            </a:r>
            <a:r>
              <a:rPr lang="cs-CZ" sz="2000" dirty="0" smtClean="0">
                <a:latin typeface="Bookman Old Style" pitchFamily="18" charset="0"/>
              </a:rPr>
              <a:t>Jiné východisko představuje</a:t>
            </a:r>
            <a:r>
              <a:rPr lang="cs-CZ" sz="2000" i="1" dirty="0" smtClean="0">
                <a:latin typeface="Bookman Old Style" pitchFamily="18" charset="0"/>
              </a:rPr>
              <a:t> </a:t>
            </a:r>
            <a:r>
              <a:rPr lang="cs-CZ" sz="2000" i="1" dirty="0" err="1" smtClean="0">
                <a:latin typeface="Bookman Old Style" pitchFamily="18" charset="0"/>
              </a:rPr>
              <a:t>ie</a:t>
            </a:r>
            <a:r>
              <a:rPr lang="cs-CZ" sz="2000" i="1" dirty="0" smtClean="0">
                <a:latin typeface="Bookman Old Style" pitchFamily="18" charset="0"/>
              </a:rPr>
              <a:t>. kořen *kel- </a:t>
            </a:r>
            <a:r>
              <a:rPr lang="cs-CZ" sz="2000" dirty="0" smtClean="0">
                <a:latin typeface="Bookman Old Style" pitchFamily="18" charset="0"/>
              </a:rPr>
              <a:t>"bít" (</a:t>
            </a:r>
            <a:r>
              <a:rPr lang="cs-CZ" sz="2000" dirty="0" err="1" smtClean="0">
                <a:latin typeface="Bookman Old Style" pitchFamily="18" charset="0"/>
              </a:rPr>
              <a:t>Pokorny</a:t>
            </a:r>
            <a:r>
              <a:rPr lang="cs-CZ" sz="2000" dirty="0" smtClean="0">
                <a:latin typeface="Bookman Old Style" pitchFamily="18" charset="0"/>
              </a:rPr>
              <a:t> 1959, 545-47),</a:t>
            </a:r>
            <a:r>
              <a:rPr lang="cs-CZ" sz="2000" i="1" dirty="0">
                <a:latin typeface="Bookman Old Style" pitchFamily="18" charset="0"/>
              </a:rPr>
              <a:t> </a:t>
            </a:r>
            <a:r>
              <a:rPr lang="cs-CZ" sz="2000" dirty="0" smtClean="0">
                <a:latin typeface="Bookman Old Style" pitchFamily="18" charset="0"/>
              </a:rPr>
              <a:t>tedy Keltové = "bojovníci". </a:t>
            </a:r>
          </a:p>
          <a:p>
            <a:pPr algn="just"/>
            <a:endParaRPr lang="cs-CZ" sz="2000" dirty="0" smtClean="0">
              <a:latin typeface="Bookman Old Style" pitchFamily="18" charset="0"/>
            </a:endParaRPr>
          </a:p>
          <a:p>
            <a:pPr algn="just"/>
            <a:r>
              <a:rPr lang="cs-CZ" sz="2000" dirty="0" smtClean="0">
                <a:latin typeface="Bookman Old Style" pitchFamily="18" charset="0"/>
              </a:rPr>
              <a:t>Svou popularitu neztrácí ani sémanticky nejméně průhledné srovnání s </a:t>
            </a:r>
            <a:r>
              <a:rPr lang="cs-CZ" sz="2000" dirty="0" err="1" smtClean="0">
                <a:latin typeface="Bookman Old Style" pitchFamily="18" charset="0"/>
              </a:rPr>
              <a:t>ir</a:t>
            </a:r>
            <a:r>
              <a:rPr lang="cs-CZ" sz="2000" dirty="0" smtClean="0">
                <a:latin typeface="Bookman Old Style" pitchFamily="18" charset="0"/>
              </a:rPr>
              <a:t>. </a:t>
            </a:r>
            <a:r>
              <a:rPr lang="cs-CZ" sz="2000" i="1" dirty="0" smtClean="0">
                <a:latin typeface="Bookman Old Style" pitchFamily="18" charset="0"/>
              </a:rPr>
              <a:t>celt </a:t>
            </a:r>
            <a:r>
              <a:rPr lang="cs-CZ" sz="2000" dirty="0" smtClean="0">
                <a:latin typeface="Bookman Old Style" pitchFamily="18" charset="0"/>
              </a:rPr>
              <a:t>"pokrývka, oblek, roucho, vlasy", odtud </a:t>
            </a:r>
            <a:r>
              <a:rPr lang="cs-CZ" sz="2000" dirty="0" err="1" smtClean="0">
                <a:latin typeface="Bookman Old Style" pitchFamily="18" charset="0"/>
              </a:rPr>
              <a:t>angl</a:t>
            </a:r>
            <a:r>
              <a:rPr lang="cs-CZ" sz="2000" dirty="0" smtClean="0">
                <a:latin typeface="Bookman Old Style" pitchFamily="18" charset="0"/>
              </a:rPr>
              <a:t>. </a:t>
            </a:r>
            <a:r>
              <a:rPr lang="cs-CZ" sz="2000" i="1" dirty="0" smtClean="0">
                <a:latin typeface="Bookman Old Style" pitchFamily="18" charset="0"/>
              </a:rPr>
              <a:t>kilt označující skotskou sukni (</a:t>
            </a:r>
            <a:r>
              <a:rPr lang="cs-CZ" sz="2000" i="1" dirty="0" err="1" smtClean="0">
                <a:latin typeface="Bookman Old Style" pitchFamily="18" charset="0"/>
              </a:rPr>
              <a:t>Holder</a:t>
            </a:r>
            <a:r>
              <a:rPr lang="cs-CZ" sz="2000" i="1" dirty="0" smtClean="0">
                <a:latin typeface="Bookman Old Style" pitchFamily="18" charset="0"/>
              </a:rPr>
              <a:t> I, 888 a III, 1182 s lit.), </a:t>
            </a:r>
            <a:r>
              <a:rPr lang="cs-CZ" sz="2000" dirty="0" smtClean="0">
                <a:latin typeface="Bookman Old Style" pitchFamily="18" charset="0"/>
              </a:rPr>
              <a:t>kterou však Galové nenosili.</a:t>
            </a:r>
          </a:p>
          <a:p>
            <a:endParaRPr lang="cs-CZ" dirty="0"/>
          </a:p>
        </p:txBody>
      </p:sp>
      <p:sp>
        <p:nvSpPr>
          <p:cNvPr id="3" name="TextovéPole 2"/>
          <p:cNvSpPr txBox="1"/>
          <p:nvPr/>
        </p:nvSpPr>
        <p:spPr>
          <a:xfrm>
            <a:off x="3929058" y="5429264"/>
            <a:ext cx="4714908" cy="646331"/>
          </a:xfrm>
          <a:prstGeom prst="rect">
            <a:avLst/>
          </a:prstGeom>
          <a:noFill/>
        </p:spPr>
        <p:txBody>
          <a:bodyPr wrap="square" rtlCol="0">
            <a:spAutoFit/>
          </a:bodyPr>
          <a:lstStyle/>
          <a:p>
            <a:r>
              <a:rPr lang="cs-CZ" dirty="0" smtClean="0">
                <a:latin typeface="Bookman Old Style" pitchFamily="18" charset="0"/>
              </a:rPr>
              <a:t>Ad. KELTSKÉ JAZYKY, Václav Blažek</a:t>
            </a:r>
          </a:p>
          <a:p>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2309</Words>
  <Application>Microsoft Office PowerPoint</Application>
  <PresentationFormat>Předvádění na obrazovce (4:3)</PresentationFormat>
  <Paragraphs>108</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Motiv sady Office</vt:lpstr>
      <vt:lpstr>Keltové a jejich jazyky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Keltové a jejich jazyky 1</dc:title>
  <dc:creator>příšera</dc:creator>
  <cp:lastModifiedBy>Uživatel systému Windows</cp:lastModifiedBy>
  <cp:revision>40</cp:revision>
  <dcterms:created xsi:type="dcterms:W3CDTF">2017-09-04T14:04:12Z</dcterms:created>
  <dcterms:modified xsi:type="dcterms:W3CDTF">2018-10-04T17:26:00Z</dcterms:modified>
</cp:coreProperties>
</file>