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1" r:id="rId3"/>
    <p:sldId id="258" r:id="rId4"/>
    <p:sldId id="257" r:id="rId5"/>
    <p:sldId id="262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9" autoAdjust="0"/>
    <p:restoredTop sz="74070" autoAdjust="0"/>
  </p:normalViewPr>
  <p:slideViewPr>
    <p:cSldViewPr snapToGrid="0">
      <p:cViewPr>
        <p:scale>
          <a:sx n="95" d="100"/>
          <a:sy n="95" d="100"/>
        </p:scale>
        <p:origin x="-1020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F1BA9-6CF7-4200-9FF3-8EB1A0892D8F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6EE96-E538-42DF-B4B2-AD3E7ACE1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6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055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963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718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467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 smtClean="0">
              <a:latin typeface="Book Antiqua" panose="0204060205030503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EE96-E538-42DF-B4B2-AD3E7ACE1B4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44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B37A-2D5B-4DE3-ABD3-6EC78DE4444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328-AB47-4282-B291-AF8FD2D592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96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B37A-2D5B-4DE3-ABD3-6EC78DE4444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328-AB47-4282-B291-AF8FD2D592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8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B37A-2D5B-4DE3-ABD3-6EC78DE4444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328-AB47-4282-B291-AF8FD2D592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52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B37A-2D5B-4DE3-ABD3-6EC78DE4444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328-AB47-4282-B291-AF8FD2D592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32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B37A-2D5B-4DE3-ABD3-6EC78DE4444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328-AB47-4282-B291-AF8FD2D592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002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B37A-2D5B-4DE3-ABD3-6EC78DE4444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328-AB47-4282-B291-AF8FD2D592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11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B37A-2D5B-4DE3-ABD3-6EC78DE4444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328-AB47-4282-B291-AF8FD2D592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91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B37A-2D5B-4DE3-ABD3-6EC78DE4444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328-AB47-4282-B291-AF8FD2D592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273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B37A-2D5B-4DE3-ABD3-6EC78DE4444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328-AB47-4282-B291-AF8FD2D592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42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B37A-2D5B-4DE3-ABD3-6EC78DE4444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328-AB47-4282-B291-AF8FD2D592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73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B37A-2D5B-4DE3-ABD3-6EC78DE4444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328-AB47-4282-B291-AF8FD2D592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52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CB37A-2D5B-4DE3-ABD3-6EC78DE4444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79328-AB47-4282-B291-AF8FD2D592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628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latin typeface="Book Antiqua" panose="02040602050305030304" pitchFamily="18" charset="0"/>
              </a:rPr>
              <a:t>OJ305 JAZYKOVÁ TYPOLOGIE</a:t>
            </a:r>
            <a:endParaRPr lang="cs-CZ" b="1" dirty="0">
              <a:latin typeface="Book Antiqua" panose="0204060205030503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Book Antiqua" panose="02040602050305030304" pitchFamily="18" charset="0"/>
              </a:rPr>
              <a:t>SKALIČKOVA TYPOLOGIE – JAROSLAV POPELA</a:t>
            </a:r>
            <a:endParaRPr lang="cs-CZ" sz="36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0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4770194"/>
          </a:xfrm>
        </p:spPr>
        <p:txBody>
          <a:bodyPr/>
          <a:lstStyle/>
          <a:p>
            <a:r>
              <a:rPr lang="cs-CZ" b="1" dirty="0">
                <a:latin typeface="Book Antiqua" panose="02040602050305030304" pitchFamily="18" charset="0"/>
              </a:rPr>
              <a:t>„Morfologická klasifikace se zakládala na iluzi, </a:t>
            </a:r>
            <a:r>
              <a:rPr lang="cs-CZ" b="1" dirty="0" smtClean="0">
                <a:latin typeface="Book Antiqua" panose="02040602050305030304" pitchFamily="18" charset="0"/>
              </a:rPr>
              <a:t>jako by </a:t>
            </a:r>
            <a:r>
              <a:rPr lang="cs-CZ" b="1" dirty="0">
                <a:latin typeface="Book Antiqua" panose="02040602050305030304" pitchFamily="18" charset="0"/>
              </a:rPr>
              <a:t>existovaly čisté flexivní, aglutinační atd. jazyky. Ve skutečnosti však </a:t>
            </a:r>
            <a:r>
              <a:rPr lang="cs-CZ" b="1" dirty="0" smtClean="0">
                <a:latin typeface="Book Antiqua" panose="02040602050305030304" pitchFamily="18" charset="0"/>
              </a:rPr>
              <a:t>takové „</a:t>
            </a:r>
            <a:r>
              <a:rPr lang="cs-CZ" b="1" dirty="0">
                <a:latin typeface="Book Antiqua" panose="02040602050305030304" pitchFamily="18" charset="0"/>
              </a:rPr>
              <a:t>čisté“ jazyky neexistují. Ve skutečnosti každý jazyk ve své morfologické </a:t>
            </a:r>
            <a:r>
              <a:rPr lang="cs-CZ" b="1" dirty="0" smtClean="0">
                <a:latin typeface="Book Antiqua" panose="02040602050305030304" pitchFamily="18" charset="0"/>
              </a:rPr>
              <a:t>stavbě vždycky </a:t>
            </a:r>
            <a:r>
              <a:rPr lang="cs-CZ" b="1" dirty="0">
                <a:latin typeface="Book Antiqua" panose="02040602050305030304" pitchFamily="18" charset="0"/>
              </a:rPr>
              <a:t>kombinuje rozličné prostředky </a:t>
            </a:r>
            <a:r>
              <a:rPr lang="cs-CZ" b="1" dirty="0" smtClean="0">
                <a:latin typeface="Book Antiqua" panose="02040602050305030304" pitchFamily="18" charset="0"/>
              </a:rPr>
              <a:t>gramatické techniky</a:t>
            </a:r>
            <a:r>
              <a:rPr lang="cs-CZ" b="1" dirty="0">
                <a:latin typeface="Book Antiqua" panose="02040602050305030304" pitchFamily="18" charset="0"/>
              </a:rPr>
              <a:t>, </a:t>
            </a:r>
            <a:r>
              <a:rPr lang="cs-CZ" b="1" dirty="0" smtClean="0">
                <a:latin typeface="Book Antiqua" panose="02040602050305030304" pitchFamily="18" charset="0"/>
              </a:rPr>
              <a:t>(…).“</a:t>
            </a:r>
          </a:p>
          <a:p>
            <a:endParaRPr lang="cs-CZ" b="1" dirty="0">
              <a:latin typeface="Book Antiqua" panose="02040602050305030304" pitchFamily="18" charset="0"/>
            </a:endParaRPr>
          </a:p>
          <a:p>
            <a:r>
              <a:rPr lang="cs-CZ" b="1" dirty="0" err="1" smtClean="0">
                <a:latin typeface="Book Antiqua" panose="02040602050305030304" pitchFamily="18" charset="0"/>
              </a:rPr>
              <a:t>Kacneľson</a:t>
            </a:r>
            <a:r>
              <a:rPr lang="cs-CZ" b="1" dirty="0" smtClean="0">
                <a:latin typeface="Book Antiqua" panose="02040602050305030304" pitchFamily="18" charset="0"/>
              </a:rPr>
              <a:t> </a:t>
            </a:r>
            <a:r>
              <a:rPr lang="cs-CZ" b="1" dirty="0">
                <a:latin typeface="Book Antiqua" panose="02040602050305030304" pitchFamily="18" charset="0"/>
              </a:rPr>
              <a:t>(1948, 10</a:t>
            </a:r>
            <a:r>
              <a:rPr lang="cs-CZ" b="1" dirty="0" smtClean="0">
                <a:latin typeface="Book Antiqua" panose="02040602050305030304" pitchFamily="18" charset="0"/>
              </a:rPr>
              <a:t>)</a:t>
            </a:r>
            <a:endParaRPr lang="cs-CZ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86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cs-CZ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jazyková struktura není typologicky pevná, vyvíjí a mění se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2140299"/>
            <a:ext cx="10515600" cy="4036664"/>
          </a:xfrm>
        </p:spPr>
        <p:txBody>
          <a:bodyPr>
            <a:normAutofit/>
          </a:bodyPr>
          <a:lstStyle/>
          <a:p>
            <a:r>
              <a:rPr lang="cs-CZ" b="1" dirty="0">
                <a:latin typeface="Book Antiqua" panose="02040602050305030304" pitchFamily="18" charset="0"/>
              </a:rPr>
              <a:t>flexivní </a:t>
            </a:r>
            <a:r>
              <a:rPr lang="cs-CZ" b="1" dirty="0" smtClean="0">
                <a:latin typeface="Book Antiqua" panose="02040602050305030304" pitchFamily="18" charset="0"/>
              </a:rPr>
              <a:t>stará angličtina </a:t>
            </a:r>
            <a:r>
              <a:rPr lang="cs-CZ" b="1" dirty="0" smtClean="0">
                <a:latin typeface="Book Antiqua" panose="02040602050305030304" pitchFamily="18" charset="0"/>
                <a:sym typeface="Wingdings"/>
              </a:rPr>
              <a:t></a:t>
            </a:r>
            <a:r>
              <a:rPr lang="cs-CZ" b="1" dirty="0" smtClean="0">
                <a:latin typeface="Book Antiqua" panose="02040602050305030304" pitchFamily="18" charset="0"/>
              </a:rPr>
              <a:t> izolační angličtina </a:t>
            </a:r>
            <a:r>
              <a:rPr lang="cs-CZ" b="1" dirty="0">
                <a:latin typeface="Book Antiqua" panose="02040602050305030304" pitchFamily="18" charset="0"/>
              </a:rPr>
              <a:t>(</a:t>
            </a:r>
            <a:r>
              <a:rPr lang="cs-CZ" b="1" dirty="0" smtClean="0">
                <a:latin typeface="Book Antiqua" panose="02040602050305030304" pitchFamily="18" charset="0"/>
              </a:rPr>
              <a:t>moderní)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f</a:t>
            </a:r>
            <a:r>
              <a:rPr lang="cs-CZ" b="1" dirty="0" smtClean="0">
                <a:latin typeface="Book Antiqua" panose="02040602050305030304" pitchFamily="18" charset="0"/>
              </a:rPr>
              <a:t>lektivní arménština </a:t>
            </a:r>
            <a:r>
              <a:rPr lang="cs-CZ" b="1" dirty="0" smtClean="0">
                <a:latin typeface="Book Antiqua" panose="02040602050305030304" pitchFamily="18" charset="0"/>
                <a:sym typeface="Wingdings"/>
              </a:rPr>
              <a:t> přechod k</a:t>
            </a:r>
            <a:r>
              <a:rPr lang="cs-CZ" b="1" dirty="0" smtClean="0">
                <a:latin typeface="Book Antiqua" panose="02040602050305030304" pitchFamily="18" charset="0"/>
              </a:rPr>
              <a:t> aglutinaci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a</a:t>
            </a:r>
            <a:r>
              <a:rPr lang="cs-CZ" b="1" dirty="0" smtClean="0">
                <a:latin typeface="Book Antiqua" panose="02040602050305030304" pitchFamily="18" charset="0"/>
              </a:rPr>
              <a:t>glutinační estonština </a:t>
            </a:r>
            <a:r>
              <a:rPr lang="cs-CZ" b="1" dirty="0" smtClean="0">
                <a:latin typeface="Book Antiqua" panose="02040602050305030304" pitchFamily="18" charset="0"/>
                <a:sym typeface="Wingdings"/>
              </a:rPr>
              <a:t> vývoj k flexi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f</a:t>
            </a:r>
            <a:r>
              <a:rPr lang="cs-CZ" b="1" dirty="0" smtClean="0">
                <a:latin typeface="Book Antiqua" panose="02040602050305030304" pitchFamily="18" charset="0"/>
              </a:rPr>
              <a:t>lektivní stará čeština v deklinaci </a:t>
            </a:r>
            <a:r>
              <a:rPr lang="cs-CZ" b="1" dirty="0">
                <a:latin typeface="Book Antiqua" panose="02040602050305030304" pitchFamily="18" charset="0"/>
                <a:sym typeface="Wingdings"/>
              </a:rPr>
              <a:t> </a:t>
            </a:r>
            <a:r>
              <a:rPr lang="cs-CZ" b="1" dirty="0" smtClean="0">
                <a:latin typeface="Book Antiqua" panose="02040602050305030304" pitchFamily="18" charset="0"/>
              </a:rPr>
              <a:t>po provedení staročeské </a:t>
            </a:r>
            <a:r>
              <a:rPr lang="cs-CZ" b="1" dirty="0">
                <a:latin typeface="Book Antiqua" panose="02040602050305030304" pitchFamily="18" charset="0"/>
              </a:rPr>
              <a:t>přehlásky </a:t>
            </a:r>
            <a:r>
              <a:rPr lang="cs-CZ" b="1" i="1" dirty="0">
                <a:latin typeface="Book Antiqua" panose="02040602050305030304" pitchFamily="18" charset="0"/>
              </a:rPr>
              <a:t>a </a:t>
            </a:r>
            <a:r>
              <a:rPr lang="cs-CZ" b="1" dirty="0">
                <a:latin typeface="Book Antiqua" panose="02040602050305030304" pitchFamily="18" charset="0"/>
              </a:rPr>
              <a:t>&gt; </a:t>
            </a:r>
            <a:r>
              <a:rPr lang="cs-CZ" b="1" i="1" dirty="0" smtClean="0">
                <a:latin typeface="Book Antiqua" panose="02040602050305030304" pitchFamily="18" charset="0"/>
              </a:rPr>
              <a:t>ě </a:t>
            </a:r>
            <a:r>
              <a:rPr lang="cs-CZ" b="1" dirty="0" smtClean="0">
                <a:latin typeface="Book Antiqua" panose="02040602050305030304" pitchFamily="18" charset="0"/>
              </a:rPr>
              <a:t>obrat </a:t>
            </a:r>
            <a:r>
              <a:rPr lang="cs-CZ" b="1" dirty="0">
                <a:latin typeface="Book Antiqua" panose="02040602050305030304" pitchFamily="18" charset="0"/>
              </a:rPr>
              <a:t>k </a:t>
            </a:r>
            <a:r>
              <a:rPr lang="cs-CZ" b="1" dirty="0" smtClean="0">
                <a:latin typeface="Book Antiqua" panose="02040602050305030304" pitchFamily="18" charset="0"/>
              </a:rPr>
              <a:t>aglutinaci</a:t>
            </a:r>
            <a:endParaRPr lang="cs-CZ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04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0775"/>
            <a:ext cx="10515600" cy="1366574"/>
          </a:xfrm>
        </p:spPr>
        <p:txBody>
          <a:bodyPr>
            <a:normAutofit/>
          </a:bodyPr>
          <a:lstStyle/>
          <a:p>
            <a:pPr lvl="1" algn="ctr"/>
            <a:r>
              <a:rPr lang="cs-CZ" sz="36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JAROSLAV POPELA:</a:t>
            </a:r>
            <a:br>
              <a:rPr lang="cs-CZ" sz="36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cs-CZ" sz="36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Skaličkova typologie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416818"/>
            <a:ext cx="10515600" cy="5285433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>
                <a:latin typeface="Book Antiqua" panose="02040602050305030304" pitchFamily="18" charset="0"/>
              </a:rPr>
              <a:t>1</a:t>
            </a:r>
            <a:r>
              <a:rPr lang="pl-PL" sz="3200" b="1" dirty="0">
                <a:latin typeface="Book Antiqua" panose="02040602050305030304" pitchFamily="18" charset="0"/>
              </a:rPr>
              <a:t>. problém poměru formy a </a:t>
            </a:r>
            <a:r>
              <a:rPr lang="pl-PL" sz="3200" b="1" dirty="0" smtClean="0">
                <a:latin typeface="Book Antiqua" panose="02040602050305030304" pitchFamily="18" charset="0"/>
              </a:rPr>
              <a:t>funkce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Má jedna forma vyjadřovat jednu funkci či několik funkcí najednou?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Má mít jedna funkce v různých případech jednu a touž formu či různé formy? 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Má jedna forma vyjadřovat vždy jednu a touž funkci či rozličné funkce? </a:t>
            </a:r>
            <a:endParaRPr lang="pl-PL" b="1" dirty="0" smtClean="0">
              <a:latin typeface="Book Antiqua" panose="02040602050305030304" pitchFamily="18" charset="0"/>
            </a:endParaRPr>
          </a:p>
          <a:p>
            <a:r>
              <a:rPr lang="cs-CZ" sz="3200" b="1" dirty="0" smtClean="0">
                <a:latin typeface="Book Antiqua" panose="02040602050305030304" pitchFamily="18" charset="0"/>
              </a:rPr>
              <a:t>2</a:t>
            </a:r>
            <a:r>
              <a:rPr lang="cs-CZ" sz="3200" b="1" dirty="0">
                <a:latin typeface="Book Antiqua" panose="02040602050305030304" pitchFamily="18" charset="0"/>
              </a:rPr>
              <a:t>. problém </a:t>
            </a:r>
            <a:r>
              <a:rPr lang="cs-CZ" sz="3200" b="1" dirty="0" smtClean="0">
                <a:latin typeface="Book Antiqua" panose="02040602050305030304" pitchFamily="18" charset="0"/>
              </a:rPr>
              <a:t>slabiky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Má se slabika krýt s funkční jednotkou či mají </a:t>
            </a:r>
            <a:r>
              <a:rPr lang="cs-CZ" b="1" dirty="0" smtClean="0">
                <a:latin typeface="Book Antiqua" panose="02040602050305030304" pitchFamily="18" charset="0"/>
              </a:rPr>
              <a:t>být slabiky </a:t>
            </a:r>
            <a:r>
              <a:rPr lang="cs-CZ" b="1" dirty="0">
                <a:latin typeface="Book Antiqua" panose="02040602050305030304" pitchFamily="18" charset="0"/>
              </a:rPr>
              <a:t>rozvrženy jinak než funkční jednotky?</a:t>
            </a:r>
          </a:p>
          <a:p>
            <a:r>
              <a:rPr lang="cs-CZ" sz="3200" b="1" dirty="0">
                <a:latin typeface="Book Antiqua" panose="02040602050305030304" pitchFamily="18" charset="0"/>
              </a:rPr>
              <a:t>3. problém </a:t>
            </a:r>
            <a:r>
              <a:rPr lang="cs-CZ" sz="3200" b="1" dirty="0" smtClean="0">
                <a:latin typeface="Book Antiqua" panose="02040602050305030304" pitchFamily="18" charset="0"/>
              </a:rPr>
              <a:t>třídění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Jak jsou v jazyce vyděleny části řeči?</a:t>
            </a:r>
            <a:endParaRPr lang="cs-CZ" b="1" dirty="0">
              <a:latin typeface="Book Antiqua" panose="02040602050305030304" pitchFamily="18" charset="0"/>
            </a:endParaRPr>
          </a:p>
          <a:p>
            <a:r>
              <a:rPr lang="cs-CZ" sz="3200" b="1" dirty="0" smtClean="0">
                <a:latin typeface="Book Antiqua" panose="02040602050305030304" pitchFamily="18" charset="0"/>
              </a:rPr>
              <a:t>4</a:t>
            </a:r>
            <a:r>
              <a:rPr lang="cs-CZ" sz="3200" b="1" dirty="0">
                <a:latin typeface="Book Antiqua" panose="02040602050305030304" pitchFamily="18" charset="0"/>
              </a:rPr>
              <a:t>. problém </a:t>
            </a:r>
            <a:r>
              <a:rPr lang="cs-CZ" sz="3200" b="1" dirty="0" smtClean="0">
                <a:latin typeface="Book Antiqua" panose="02040602050305030304" pitchFamily="18" charset="0"/>
              </a:rPr>
              <a:t>vázaní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Jak jsou k sobě vázány morfémy ve slovo?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Jak jsou k sobě vázány vyšší jazykové jednotky ve větu?</a:t>
            </a:r>
            <a:endParaRPr lang="cs-CZ" b="1" dirty="0">
              <a:latin typeface="Book Antiqua" panose="02040602050305030304" pitchFamily="18" charset="0"/>
            </a:endParaRPr>
          </a:p>
          <a:p>
            <a:r>
              <a:rPr lang="cs-CZ" sz="3200" b="1" dirty="0">
                <a:latin typeface="Book Antiqua" panose="02040602050305030304" pitchFamily="18" charset="0"/>
              </a:rPr>
              <a:t>5. problém </a:t>
            </a:r>
            <a:r>
              <a:rPr lang="cs-CZ" sz="3200" b="1" dirty="0" smtClean="0">
                <a:latin typeface="Book Antiqua" panose="02040602050305030304" pitchFamily="18" charset="0"/>
              </a:rPr>
              <a:t>amplifikace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J</a:t>
            </a:r>
            <a:r>
              <a:rPr lang="cs-CZ" b="1" dirty="0" smtClean="0">
                <a:latin typeface="Book Antiqua" panose="02040602050305030304" pitchFamily="18" charset="0"/>
              </a:rPr>
              <a:t>ak se tvoří </a:t>
            </a:r>
            <a:r>
              <a:rPr lang="cs-CZ" b="1" dirty="0">
                <a:latin typeface="Book Antiqua" panose="02040602050305030304" pitchFamily="18" charset="0"/>
              </a:rPr>
              <a:t>pojmenování v jednotlivých </a:t>
            </a:r>
            <a:r>
              <a:rPr lang="cs-CZ" b="1" dirty="0" smtClean="0">
                <a:latin typeface="Book Antiqua" panose="02040602050305030304" pitchFamily="18" charset="0"/>
              </a:rPr>
              <a:t>typech?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K</a:t>
            </a:r>
            <a:r>
              <a:rPr lang="cs-CZ" b="1" dirty="0" smtClean="0">
                <a:latin typeface="Book Antiqua" panose="02040602050305030304" pitchFamily="18" charset="0"/>
              </a:rPr>
              <a:t>terými </a:t>
            </a:r>
            <a:r>
              <a:rPr lang="cs-CZ" b="1" dirty="0">
                <a:latin typeface="Book Antiqua" panose="02040602050305030304" pitchFamily="18" charset="0"/>
              </a:rPr>
              <a:t>pomocnými elementy daný jazyk disponuje (které </a:t>
            </a:r>
            <a:r>
              <a:rPr lang="cs-CZ" b="1" dirty="0" smtClean="0">
                <a:latin typeface="Book Antiqua" panose="02040602050305030304" pitchFamily="18" charset="0"/>
              </a:rPr>
              <a:t>gramatické kategorie </a:t>
            </a:r>
            <a:r>
              <a:rPr lang="cs-CZ" b="1" dirty="0">
                <a:latin typeface="Book Antiqua" panose="02040602050305030304" pitchFamily="18" charset="0"/>
              </a:rPr>
              <a:t>v něm existují a vyvíjejí se</a:t>
            </a:r>
            <a:r>
              <a:rPr lang="cs-CZ" b="1" dirty="0" smtClean="0">
                <a:latin typeface="Book Antiqua" panose="02040602050305030304" pitchFamily="18" charset="0"/>
              </a:rPr>
              <a:t>)?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P</a:t>
            </a:r>
            <a:r>
              <a:rPr lang="cs-CZ" b="1" dirty="0" smtClean="0">
                <a:latin typeface="Book Antiqua" panose="02040602050305030304" pitchFamily="18" charset="0"/>
              </a:rPr>
              <a:t>roč </a:t>
            </a:r>
            <a:r>
              <a:rPr lang="cs-CZ" b="1" dirty="0">
                <a:latin typeface="Book Antiqua" panose="02040602050305030304" pitchFamily="18" charset="0"/>
              </a:rPr>
              <a:t>jsou v jednom vyvinuty </a:t>
            </a:r>
            <a:r>
              <a:rPr lang="cs-CZ" b="1" dirty="0" smtClean="0">
                <a:latin typeface="Book Antiqua" panose="02040602050305030304" pitchFamily="18" charset="0"/>
              </a:rPr>
              <a:t>některé </a:t>
            </a:r>
            <a:r>
              <a:rPr lang="cs-CZ" sz="2500" b="1" dirty="0">
                <a:latin typeface="Book Antiqua" panose="02040602050305030304" pitchFamily="18" charset="0"/>
              </a:rPr>
              <a:t>gramatické kategorie bohatěji a v druhém skrovněji nebo v něm nejsou </a:t>
            </a:r>
            <a:r>
              <a:rPr lang="cs-CZ" sz="2500" b="1" dirty="0" smtClean="0">
                <a:latin typeface="Book Antiqua" panose="02040602050305030304" pitchFamily="18" charset="0"/>
              </a:rPr>
              <a:t>vůbec?</a:t>
            </a:r>
            <a:endParaRPr lang="cs-CZ" sz="25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35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0775"/>
            <a:ext cx="10515600" cy="1366574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>
                <a:latin typeface="Book Antiqua" panose="02040602050305030304" pitchFamily="18" charset="0"/>
              </a:rPr>
              <a:t>Problém </a:t>
            </a:r>
            <a:r>
              <a:rPr lang="pl-PL" sz="4000" b="1" dirty="0">
                <a:latin typeface="Book Antiqua" panose="02040602050305030304" pitchFamily="18" charset="0"/>
              </a:rPr>
              <a:t>poměru formy a funkce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276142"/>
            <a:ext cx="10515600" cy="5215093"/>
          </a:xfrm>
        </p:spPr>
        <p:txBody>
          <a:bodyPr>
            <a:normAutofit/>
          </a:bodyPr>
          <a:lstStyle/>
          <a:p>
            <a:r>
              <a:rPr lang="cs-CZ" b="1" dirty="0" err="1" smtClean="0">
                <a:latin typeface="Book Antiqua" panose="02040602050305030304" pitchFamily="18" charset="0"/>
              </a:rPr>
              <a:t>monofunkčnost</a:t>
            </a:r>
            <a:r>
              <a:rPr lang="cs-CZ" b="1" dirty="0" smtClean="0">
                <a:latin typeface="Book Antiqua" panose="02040602050305030304" pitchFamily="18" charset="0"/>
              </a:rPr>
              <a:t> a polyfunkčnost </a:t>
            </a:r>
          </a:p>
          <a:p>
            <a:pPr lvl="1"/>
            <a:r>
              <a:rPr lang="cs-CZ" sz="2600" b="1" dirty="0" smtClean="0">
                <a:latin typeface="Book Antiqua" panose="02040602050305030304" pitchFamily="18" charset="0"/>
              </a:rPr>
              <a:t>monofunkční morfémy – typ izolující a aglutinační</a:t>
            </a:r>
          </a:p>
          <a:p>
            <a:pPr lvl="2"/>
            <a:r>
              <a:rPr lang="cs-CZ" sz="2400" b="1" dirty="0">
                <a:latin typeface="Book Antiqua" panose="02040602050305030304" pitchFamily="18" charset="0"/>
              </a:rPr>
              <a:t>v</a:t>
            </a:r>
            <a:r>
              <a:rPr lang="cs-CZ" sz="2400" b="1" dirty="0" smtClean="0">
                <a:latin typeface="Book Antiqua" panose="02040602050305030304" pitchFamily="18" charset="0"/>
              </a:rPr>
              <a:t> tureckém </a:t>
            </a:r>
            <a:r>
              <a:rPr lang="cs-CZ" sz="2400" b="1" dirty="0" err="1" smtClean="0">
                <a:latin typeface="Book Antiqua" panose="02040602050305030304" pitchFamily="18" charset="0"/>
              </a:rPr>
              <a:t>ev</a:t>
            </a:r>
            <a:r>
              <a:rPr lang="cs-CZ" sz="2400" b="1" dirty="0" smtClean="0">
                <a:latin typeface="Book Antiqua" panose="02040602050305030304" pitchFamily="18" charset="0"/>
              </a:rPr>
              <a:t>--</a:t>
            </a:r>
            <a:r>
              <a:rPr lang="cs-CZ" sz="2400" b="1" dirty="0" err="1">
                <a:latin typeface="Book Antiqua" panose="02040602050305030304" pitchFamily="18" charset="0"/>
              </a:rPr>
              <a:t>ler</a:t>
            </a:r>
            <a:r>
              <a:rPr lang="cs-CZ" sz="2400" b="1" dirty="0">
                <a:latin typeface="Book Antiqua" panose="02040602050305030304" pitchFamily="18" charset="0"/>
              </a:rPr>
              <a:t>-</a:t>
            </a:r>
            <a:r>
              <a:rPr lang="cs-CZ" sz="2400" b="1" dirty="0" err="1">
                <a:latin typeface="Book Antiqua" panose="02040602050305030304" pitchFamily="18" charset="0"/>
              </a:rPr>
              <a:t>im</a:t>
            </a:r>
            <a:r>
              <a:rPr lang="cs-CZ" sz="2400" b="1" dirty="0">
                <a:latin typeface="Book Antiqua" panose="02040602050305030304" pitchFamily="18" charset="0"/>
              </a:rPr>
              <a:t>-</a:t>
            </a:r>
            <a:r>
              <a:rPr lang="cs-CZ" sz="2400" b="1" dirty="0" err="1">
                <a:latin typeface="Book Antiqua" panose="02040602050305030304" pitchFamily="18" charset="0"/>
              </a:rPr>
              <a:t>iz</a:t>
            </a:r>
            <a:r>
              <a:rPr lang="cs-CZ" sz="2400" b="1" dirty="0">
                <a:latin typeface="Book Antiqua" panose="02040602050305030304" pitchFamily="18" charset="0"/>
              </a:rPr>
              <a:t>-de ‘v našich domech</a:t>
            </a:r>
            <a:r>
              <a:rPr lang="cs-CZ" sz="2400" b="1" dirty="0" smtClean="0">
                <a:latin typeface="Book Antiqua" panose="02040602050305030304" pitchFamily="18" charset="0"/>
              </a:rPr>
              <a:t>’</a:t>
            </a:r>
          </a:p>
          <a:p>
            <a:pPr lvl="2"/>
            <a:r>
              <a:rPr lang="en-US" sz="2400" b="1" dirty="0">
                <a:latin typeface="Book Antiqua" panose="02040602050305030304" pitchFamily="18" charset="0"/>
              </a:rPr>
              <a:t>v </a:t>
            </a:r>
            <a:r>
              <a:rPr lang="en-US" sz="2400" b="1" dirty="0" err="1">
                <a:latin typeface="Book Antiqua" panose="02040602050305030304" pitchFamily="18" charset="0"/>
              </a:rPr>
              <a:t>anglickém</a:t>
            </a:r>
            <a:r>
              <a:rPr lang="en-US" sz="2400" b="1" dirty="0">
                <a:latin typeface="Book Antiqua" panose="02040602050305030304" pitchFamily="18" charset="0"/>
              </a:rPr>
              <a:t> of the house ‘</a:t>
            </a:r>
            <a:r>
              <a:rPr lang="en-US" sz="2400" b="1" dirty="0" err="1">
                <a:latin typeface="Book Antiqua" panose="02040602050305030304" pitchFamily="18" charset="0"/>
              </a:rPr>
              <a:t>domu</a:t>
            </a:r>
            <a:r>
              <a:rPr lang="en-US" sz="2400" b="1" dirty="0">
                <a:latin typeface="Book Antiqua" panose="02040602050305030304" pitchFamily="18" charset="0"/>
              </a:rPr>
              <a:t>’ </a:t>
            </a:r>
            <a:endParaRPr lang="cs-CZ" sz="2400" b="1" dirty="0" smtClean="0">
              <a:latin typeface="Book Antiqua" panose="02040602050305030304" pitchFamily="18" charset="0"/>
            </a:endParaRPr>
          </a:p>
          <a:p>
            <a:pPr lvl="1"/>
            <a:r>
              <a:rPr lang="cs-CZ" sz="2600" b="1" dirty="0" smtClean="0">
                <a:latin typeface="Book Antiqua" panose="02040602050305030304" pitchFamily="18" charset="0"/>
              </a:rPr>
              <a:t>polyfunkční morfémy – typ flektivní a </a:t>
            </a:r>
            <a:r>
              <a:rPr lang="cs-CZ" sz="2600" b="1" dirty="0" err="1" smtClean="0">
                <a:latin typeface="Book Antiqua" panose="02040602050305030304" pitchFamily="18" charset="0"/>
              </a:rPr>
              <a:t>introflektivní</a:t>
            </a:r>
            <a:endParaRPr lang="cs-CZ" sz="2600" b="1" dirty="0" smtClean="0">
              <a:latin typeface="Book Antiqua" panose="02040602050305030304" pitchFamily="18" charset="0"/>
            </a:endParaRPr>
          </a:p>
          <a:p>
            <a:pPr lvl="2"/>
            <a:r>
              <a:rPr lang="cs-CZ" sz="2400" b="1" dirty="0" smtClean="0">
                <a:latin typeface="Book Antiqua" panose="02040602050305030304" pitchFamily="18" charset="0"/>
              </a:rPr>
              <a:t>dom-</a:t>
            </a:r>
            <a:r>
              <a:rPr lang="cs-CZ" sz="2400" b="1" dirty="0" err="1" smtClean="0">
                <a:latin typeface="Book Antiqua" panose="02040602050305030304" pitchFamily="18" charset="0"/>
              </a:rPr>
              <a:t>ům</a:t>
            </a:r>
            <a:endParaRPr lang="cs-CZ" sz="2400" b="1" dirty="0" smtClean="0">
              <a:latin typeface="Book Antiqua" panose="02040602050305030304" pitchFamily="18" charset="0"/>
            </a:endParaRPr>
          </a:p>
          <a:p>
            <a:pPr lvl="2"/>
            <a:r>
              <a:rPr lang="cs-CZ" sz="2400" b="1" dirty="0">
                <a:latin typeface="Book Antiqua" panose="02040602050305030304" pitchFamily="18" charset="0"/>
              </a:rPr>
              <a:t>arabské morfémy-slova </a:t>
            </a:r>
            <a:r>
              <a:rPr lang="cs-CZ" sz="2400" b="1" dirty="0" err="1">
                <a:latin typeface="Book Antiqua" panose="02040602050305030304" pitchFamily="18" charset="0"/>
              </a:rPr>
              <a:t>kitāb</a:t>
            </a:r>
            <a:r>
              <a:rPr lang="cs-CZ" sz="2400" b="1" dirty="0">
                <a:latin typeface="Book Antiqua" panose="02040602050305030304" pitchFamily="18" charset="0"/>
              </a:rPr>
              <a:t>(</a:t>
            </a:r>
            <a:r>
              <a:rPr lang="cs-CZ" sz="2400" b="1" dirty="0" err="1">
                <a:latin typeface="Book Antiqua" panose="02040602050305030304" pitchFamily="18" charset="0"/>
              </a:rPr>
              <a:t>un</a:t>
            </a:r>
            <a:r>
              <a:rPr lang="cs-CZ" sz="2400" b="1" dirty="0" smtClean="0">
                <a:latin typeface="Book Antiqua" panose="02040602050305030304" pitchFamily="18" charset="0"/>
              </a:rPr>
              <a:t>) ‘</a:t>
            </a:r>
            <a:r>
              <a:rPr lang="cs-CZ" sz="2400" b="1" dirty="0">
                <a:latin typeface="Book Antiqua" panose="02040602050305030304" pitchFamily="18" charset="0"/>
              </a:rPr>
              <a:t>kniha’, </a:t>
            </a:r>
            <a:r>
              <a:rPr lang="cs-CZ" sz="2400" b="1" dirty="0" err="1">
                <a:latin typeface="Book Antiqua" panose="02040602050305030304" pitchFamily="18" charset="0"/>
              </a:rPr>
              <a:t>kutub</a:t>
            </a:r>
            <a:r>
              <a:rPr lang="cs-CZ" sz="2400" b="1" dirty="0">
                <a:latin typeface="Book Antiqua" panose="02040602050305030304" pitchFamily="18" charset="0"/>
              </a:rPr>
              <a:t>(</a:t>
            </a:r>
            <a:r>
              <a:rPr lang="cs-CZ" sz="2400" b="1" dirty="0" err="1">
                <a:latin typeface="Book Antiqua" panose="02040602050305030304" pitchFamily="18" charset="0"/>
              </a:rPr>
              <a:t>un</a:t>
            </a:r>
            <a:r>
              <a:rPr lang="cs-CZ" sz="2400" b="1" dirty="0">
                <a:latin typeface="Book Antiqua" panose="02040602050305030304" pitchFamily="18" charset="0"/>
              </a:rPr>
              <a:t>) ‘knihy’ (</a:t>
            </a:r>
            <a:r>
              <a:rPr lang="cs-CZ" sz="2400" b="1" dirty="0" err="1">
                <a:latin typeface="Book Antiqua" panose="02040602050305030304" pitchFamily="18" charset="0"/>
              </a:rPr>
              <a:t>nom</a:t>
            </a:r>
            <a:r>
              <a:rPr lang="cs-CZ" sz="2400" b="1" dirty="0">
                <a:latin typeface="Book Antiqua" panose="02040602050305030304" pitchFamily="18" charset="0"/>
              </a:rPr>
              <a:t>. </a:t>
            </a:r>
            <a:r>
              <a:rPr lang="cs-CZ" sz="2400" b="1" dirty="0" err="1">
                <a:latin typeface="Book Antiqua" panose="02040602050305030304" pitchFamily="18" charset="0"/>
              </a:rPr>
              <a:t>pl</a:t>
            </a:r>
            <a:r>
              <a:rPr lang="cs-CZ" sz="2400" b="1" dirty="0">
                <a:latin typeface="Book Antiqua" panose="02040602050305030304" pitchFamily="18" charset="0"/>
              </a:rPr>
              <a:t>.), </a:t>
            </a:r>
            <a:r>
              <a:rPr lang="cs-CZ" sz="2400" b="1" dirty="0" err="1">
                <a:latin typeface="Book Antiqua" panose="02040602050305030304" pitchFamily="18" charset="0"/>
              </a:rPr>
              <a:t>kātib</a:t>
            </a:r>
            <a:r>
              <a:rPr lang="cs-CZ" sz="2400" b="1" dirty="0">
                <a:latin typeface="Book Antiqua" panose="02040602050305030304" pitchFamily="18" charset="0"/>
              </a:rPr>
              <a:t>(</a:t>
            </a:r>
            <a:r>
              <a:rPr lang="cs-CZ" sz="2400" b="1" dirty="0" err="1">
                <a:latin typeface="Book Antiqua" panose="02040602050305030304" pitchFamily="18" charset="0"/>
              </a:rPr>
              <a:t>un</a:t>
            </a:r>
            <a:r>
              <a:rPr lang="cs-CZ" sz="2400" b="1" dirty="0">
                <a:latin typeface="Book Antiqua" panose="02040602050305030304" pitchFamily="18" charset="0"/>
              </a:rPr>
              <a:t>) ‘píšící, písař</a:t>
            </a:r>
            <a:r>
              <a:rPr lang="cs-CZ" sz="2400" b="1" dirty="0" smtClean="0">
                <a:latin typeface="Book Antiqua" panose="02040602050305030304" pitchFamily="18" charset="0"/>
              </a:rPr>
              <a:t>’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synonymie a homonymie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s</a:t>
            </a:r>
            <a:r>
              <a:rPr lang="cs-CZ" b="1" dirty="0" smtClean="0">
                <a:latin typeface="Book Antiqua" panose="02040602050305030304" pitchFamily="18" charset="0"/>
              </a:rPr>
              <a:t>ynonymie </a:t>
            </a:r>
            <a:r>
              <a:rPr lang="cs-CZ" b="1" dirty="0">
                <a:latin typeface="Book Antiqua" panose="02040602050305030304" pitchFamily="18" charset="0"/>
              </a:rPr>
              <a:t>a homonymie formálních elementů se takřka nevyskytuje v </a:t>
            </a:r>
            <a:r>
              <a:rPr lang="cs-CZ" b="1" dirty="0" smtClean="0">
                <a:latin typeface="Book Antiqua" panose="02040602050305030304" pitchFamily="18" charset="0"/>
              </a:rPr>
              <a:t>aglutinačním a </a:t>
            </a:r>
            <a:r>
              <a:rPr lang="cs-CZ" b="1" dirty="0">
                <a:latin typeface="Book Antiqua" panose="02040602050305030304" pitchFamily="18" charset="0"/>
              </a:rPr>
              <a:t>izolačním </a:t>
            </a:r>
            <a:r>
              <a:rPr lang="cs-CZ" b="1" dirty="0" smtClean="0">
                <a:latin typeface="Book Antiqua" panose="02040602050305030304" pitchFamily="18" charset="0"/>
              </a:rPr>
              <a:t>typu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ve </a:t>
            </a:r>
            <a:r>
              <a:rPr lang="cs-CZ" b="1" dirty="0">
                <a:latin typeface="Book Antiqua" panose="02040602050305030304" pitchFamily="18" charset="0"/>
              </a:rPr>
              <a:t>flexivním a </a:t>
            </a:r>
            <a:r>
              <a:rPr lang="cs-CZ" b="1" dirty="0" err="1">
                <a:latin typeface="Book Antiqua" panose="02040602050305030304" pitchFamily="18" charset="0"/>
              </a:rPr>
              <a:t>introflexivním</a:t>
            </a:r>
            <a:r>
              <a:rPr lang="cs-CZ" b="1" dirty="0">
                <a:latin typeface="Book Antiqua" panose="02040602050305030304" pitchFamily="18" charset="0"/>
              </a:rPr>
              <a:t> typu je běžná</a:t>
            </a:r>
          </a:p>
        </p:txBody>
      </p:sp>
    </p:spTree>
    <p:extLst>
      <p:ext uri="{BB962C8B-B14F-4D97-AF65-F5344CB8AC3E}">
        <p14:creationId xmlns:p14="http://schemas.microsoft.com/office/powerpoint/2010/main" val="86249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0775"/>
            <a:ext cx="10515600" cy="1366574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>
                <a:latin typeface="Book Antiqua" panose="02040602050305030304" pitchFamily="18" charset="0"/>
              </a:rPr>
              <a:t>Problém slabiky</a:t>
            </a:r>
            <a:endParaRPr lang="pl-PL" sz="4000" b="1" dirty="0">
              <a:latin typeface="Book Antiqua" panose="0204060205030503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276142"/>
            <a:ext cx="10515600" cy="5215093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Book Antiqua" panose="02040602050305030304" pitchFamily="18" charset="0"/>
              </a:rPr>
              <a:t>v aglutinačním a izolačním typu se hranice morfémů kryjí se slabikami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maďarské </a:t>
            </a:r>
            <a:r>
              <a:rPr lang="cs-CZ" b="1" dirty="0" err="1">
                <a:latin typeface="Book Antiqua" panose="02040602050305030304" pitchFamily="18" charset="0"/>
              </a:rPr>
              <a:t>ház-nak</a:t>
            </a:r>
            <a:r>
              <a:rPr lang="cs-CZ" b="1" dirty="0">
                <a:latin typeface="Book Antiqua" panose="02040602050305030304" pitchFamily="18" charset="0"/>
              </a:rPr>
              <a:t>, anglické </a:t>
            </a:r>
            <a:r>
              <a:rPr lang="cs-CZ" b="1" dirty="0" err="1" smtClean="0">
                <a:latin typeface="Book Antiqua" panose="02040602050305030304" pitchFamily="18" charset="0"/>
              </a:rPr>
              <a:t>of</a:t>
            </a:r>
            <a:r>
              <a:rPr lang="cs-CZ" b="1" dirty="0" smtClean="0">
                <a:latin typeface="Book Antiqua" panose="02040602050305030304" pitchFamily="18" charset="0"/>
              </a:rPr>
              <a:t> </a:t>
            </a:r>
            <a:r>
              <a:rPr lang="cs-CZ" b="1" dirty="0" err="1" smtClean="0">
                <a:latin typeface="Book Antiqua" panose="02040602050305030304" pitchFamily="18" charset="0"/>
              </a:rPr>
              <a:t>the</a:t>
            </a:r>
            <a:r>
              <a:rPr lang="cs-CZ" b="1" dirty="0" smtClean="0">
                <a:latin typeface="Book Antiqua" panose="02040602050305030304" pitchFamily="18" charset="0"/>
              </a:rPr>
              <a:t> </a:t>
            </a:r>
            <a:r>
              <a:rPr lang="cs-CZ" b="1" dirty="0">
                <a:latin typeface="Book Antiqua" panose="02040602050305030304" pitchFamily="18" charset="0"/>
              </a:rPr>
              <a:t>house</a:t>
            </a:r>
            <a:endParaRPr lang="cs-CZ" b="1" dirty="0" smtClean="0">
              <a:latin typeface="Book Antiqua" panose="02040602050305030304" pitchFamily="18" charset="0"/>
            </a:endParaRPr>
          </a:p>
          <a:p>
            <a:r>
              <a:rPr lang="cs-CZ" b="1" dirty="0" smtClean="0">
                <a:latin typeface="Book Antiqua" panose="02040602050305030304" pitchFamily="18" charset="0"/>
              </a:rPr>
              <a:t>ve flektivním typu není hranice mezi morfémy (sémantémem a </a:t>
            </a:r>
            <a:r>
              <a:rPr lang="cs-CZ" b="1" dirty="0" err="1" smtClean="0">
                <a:latin typeface="Book Antiqua" panose="02040602050305030304" pitchFamily="18" charset="0"/>
              </a:rPr>
              <a:t>formémem</a:t>
            </a:r>
            <a:r>
              <a:rPr lang="cs-CZ" b="1" dirty="0" smtClean="0">
                <a:latin typeface="Book Antiqua" panose="02040602050305030304" pitchFamily="18" charset="0"/>
              </a:rPr>
              <a:t>) patrná, </a:t>
            </a:r>
            <a:r>
              <a:rPr lang="cs-CZ" b="1" dirty="0">
                <a:latin typeface="Book Antiqua" panose="02040602050305030304" pitchFamily="18" charset="0"/>
              </a:rPr>
              <a:t>hranice morfémů a slabik </a:t>
            </a:r>
            <a:r>
              <a:rPr lang="cs-CZ" b="1" dirty="0" smtClean="0">
                <a:latin typeface="Book Antiqua" panose="02040602050305030304" pitchFamily="18" charset="0"/>
              </a:rPr>
              <a:t>se zpravidla nekryjí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d</a:t>
            </a:r>
            <a:r>
              <a:rPr lang="cs-CZ" b="1" dirty="0" smtClean="0">
                <a:latin typeface="Book Antiqua" panose="02040602050305030304" pitchFamily="18" charset="0"/>
              </a:rPr>
              <a:t>omu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v</a:t>
            </a:r>
            <a:r>
              <a:rPr lang="cs-CZ" b="1" dirty="0" smtClean="0">
                <a:latin typeface="Book Antiqua" panose="02040602050305030304" pitchFamily="18" charset="0"/>
              </a:rPr>
              <a:t> </a:t>
            </a:r>
            <a:r>
              <a:rPr lang="cs-CZ" b="1" dirty="0" err="1">
                <a:latin typeface="Book Antiqua" panose="02040602050305030304" pitchFamily="18" charset="0"/>
              </a:rPr>
              <a:t>introflexivním</a:t>
            </a:r>
            <a:r>
              <a:rPr lang="cs-CZ" b="1" dirty="0">
                <a:latin typeface="Book Antiqua" panose="02040602050305030304" pitchFamily="18" charset="0"/>
              </a:rPr>
              <a:t> typu </a:t>
            </a:r>
            <a:r>
              <a:rPr lang="cs-CZ" b="1" dirty="0" smtClean="0">
                <a:latin typeface="Book Antiqua" panose="02040602050305030304" pitchFamily="18" charset="0"/>
              </a:rPr>
              <a:t>splývá sémantém </a:t>
            </a:r>
            <a:r>
              <a:rPr lang="cs-CZ" b="1" dirty="0">
                <a:latin typeface="Book Antiqua" panose="02040602050305030304" pitchFamily="18" charset="0"/>
              </a:rPr>
              <a:t>a </a:t>
            </a:r>
            <a:r>
              <a:rPr lang="cs-CZ" b="1" dirty="0" err="1" smtClean="0">
                <a:latin typeface="Book Antiqua" panose="02040602050305030304" pitchFamily="18" charset="0"/>
              </a:rPr>
              <a:t>formém</a:t>
            </a:r>
            <a:r>
              <a:rPr lang="cs-CZ" b="1" dirty="0" smtClean="0">
                <a:latin typeface="Book Antiqua" panose="02040602050305030304" pitchFamily="18" charset="0"/>
              </a:rPr>
              <a:t> v jednom morfému-slovu; nelze mluvit </a:t>
            </a:r>
            <a:r>
              <a:rPr lang="cs-CZ" b="1" dirty="0">
                <a:latin typeface="Book Antiqua" panose="02040602050305030304" pitchFamily="18" charset="0"/>
              </a:rPr>
              <a:t>o fonologické hranici mezi oběma </a:t>
            </a:r>
            <a:r>
              <a:rPr lang="cs-CZ" b="1" dirty="0" smtClean="0">
                <a:latin typeface="Book Antiqua" panose="02040602050305030304" pitchFamily="18" charset="0"/>
              </a:rPr>
              <a:t>morfémy</a:t>
            </a:r>
          </a:p>
          <a:p>
            <a:pPr lvl="1"/>
            <a:r>
              <a:rPr lang="cs-CZ" b="1" dirty="0" err="1" smtClean="0">
                <a:latin typeface="Book Antiqua" panose="02040602050305030304" pitchFamily="18" charset="0"/>
              </a:rPr>
              <a:t>kutubun</a:t>
            </a:r>
            <a:endParaRPr lang="cs-CZ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4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0775"/>
            <a:ext cx="10515600" cy="1366574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>
                <a:latin typeface="Book Antiqua" panose="02040602050305030304" pitchFamily="18" charset="0"/>
              </a:rPr>
              <a:t>Problém třídění</a:t>
            </a:r>
            <a:endParaRPr lang="pl-PL" sz="4000" b="1" dirty="0">
              <a:latin typeface="Book Antiqua" panose="0204060205030503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276142"/>
            <a:ext cx="10515600" cy="521509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latin typeface="Book Antiqua" panose="02040602050305030304" pitchFamily="18" charset="0"/>
              </a:rPr>
              <a:t>ve flexivním typu, tj. v typu s nejlépe vyvinutými diferenciacemi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 bývá sémantém od </a:t>
            </a:r>
            <a:r>
              <a:rPr lang="cs-CZ" b="1" dirty="0" err="1" smtClean="0">
                <a:latin typeface="Book Antiqua" panose="02040602050305030304" pitchFamily="18" charset="0"/>
              </a:rPr>
              <a:t>formému</a:t>
            </a:r>
            <a:r>
              <a:rPr lang="cs-CZ" b="1" dirty="0" smtClean="0">
                <a:latin typeface="Book Antiqua" panose="02040602050305030304" pitchFamily="18" charset="0"/>
              </a:rPr>
              <a:t> dobře diferencován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sémantémy jsou poměrně často víceslabičné, kdežto </a:t>
            </a:r>
            <a:r>
              <a:rPr lang="cs-CZ" b="1" dirty="0" err="1" smtClean="0">
                <a:latin typeface="Book Antiqua" panose="02040602050305030304" pitchFamily="18" charset="0"/>
              </a:rPr>
              <a:t>formémy</a:t>
            </a:r>
            <a:r>
              <a:rPr lang="cs-CZ" b="1" dirty="0" smtClean="0">
                <a:latin typeface="Book Antiqua" panose="02040602050305030304" pitchFamily="18" charset="0"/>
              </a:rPr>
              <a:t> zpravidla netvoří ani jednu celou slabiku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např. v českém žen-ě, </a:t>
            </a:r>
            <a:r>
              <a:rPr lang="cs-CZ" b="1" dirty="0" err="1" smtClean="0">
                <a:latin typeface="Book Antiqua" panose="02040602050305030304" pitchFamily="18" charset="0"/>
              </a:rPr>
              <a:t>nés</a:t>
            </a:r>
            <a:r>
              <a:rPr lang="cs-CZ" b="1" dirty="0" smtClean="0">
                <a:latin typeface="Book Antiqua" panose="02040602050305030304" pitchFamily="18" charset="0"/>
              </a:rPr>
              <a:t>-t, muž-Ø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v aglutinačním typu je diferenciace oslabena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sémantémy víceslabičné, velmi často jednoslabičné, </a:t>
            </a:r>
            <a:r>
              <a:rPr lang="cs-CZ" b="1" dirty="0" err="1" smtClean="0">
                <a:latin typeface="Book Antiqua" panose="02040602050305030304" pitchFamily="18" charset="0"/>
              </a:rPr>
              <a:t>formémy</a:t>
            </a:r>
            <a:r>
              <a:rPr lang="cs-CZ" b="1" dirty="0" smtClean="0">
                <a:latin typeface="Book Antiqua" panose="02040602050305030304" pitchFamily="18" charset="0"/>
              </a:rPr>
              <a:t> bývají zpravidla jednoslabičné (celá slabika)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v izolačním typu je diferenciace je velmi slabá 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sémantémy obyčejně jednoslabičné stejně jako </a:t>
            </a:r>
            <a:r>
              <a:rPr lang="cs-CZ" b="1" dirty="0" err="1" smtClean="0">
                <a:latin typeface="Book Antiqua" panose="02040602050305030304" pitchFamily="18" charset="0"/>
              </a:rPr>
              <a:t>formémy</a:t>
            </a:r>
            <a:endParaRPr lang="cs-CZ" b="1" dirty="0" smtClean="0">
              <a:latin typeface="Book Antiqua" panose="02040602050305030304" pitchFamily="18" charset="0"/>
            </a:endParaRPr>
          </a:p>
          <a:p>
            <a:r>
              <a:rPr lang="cs-CZ" b="1" dirty="0" smtClean="0">
                <a:latin typeface="Book Antiqua" panose="02040602050305030304" pitchFamily="18" charset="0"/>
              </a:rPr>
              <a:t>v </a:t>
            </a:r>
            <a:r>
              <a:rPr lang="cs-CZ" b="1" dirty="0" err="1" smtClean="0">
                <a:latin typeface="Book Antiqua" panose="02040602050305030304" pitchFamily="18" charset="0"/>
              </a:rPr>
              <a:t>introflexivním</a:t>
            </a:r>
            <a:r>
              <a:rPr lang="cs-CZ" b="1" dirty="0" smtClean="0">
                <a:latin typeface="Book Antiqua" panose="02040602050305030304" pitchFamily="18" charset="0"/>
              </a:rPr>
              <a:t> typu splývá sémantém a </a:t>
            </a:r>
            <a:r>
              <a:rPr lang="cs-CZ" b="1" dirty="0" err="1" smtClean="0">
                <a:latin typeface="Book Antiqua" panose="02040602050305030304" pitchFamily="18" charset="0"/>
              </a:rPr>
              <a:t>formém</a:t>
            </a:r>
            <a:r>
              <a:rPr lang="cs-CZ" b="1" dirty="0" smtClean="0">
                <a:latin typeface="Book Antiqua" panose="02040602050305030304" pitchFamily="18" charset="0"/>
              </a:rPr>
              <a:t> v jednom morfému-slovu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uvnitř morfému‑slova můžeme rozlišovat fonémy hlavní , jejichž souhrn lze chápat jako sémantém (kořen), a fonémy pomocné, gramatické</a:t>
            </a:r>
          </a:p>
          <a:p>
            <a:endParaRPr lang="cs-CZ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93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0775"/>
            <a:ext cx="10515600" cy="1366574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>
                <a:latin typeface="Book Antiqua" panose="02040602050305030304" pitchFamily="18" charset="0"/>
              </a:rPr>
              <a:t>Problém třídění – části řeči</a:t>
            </a:r>
            <a:endParaRPr lang="pl-PL" sz="4000" b="1" dirty="0">
              <a:latin typeface="Book Antiqua" panose="0204060205030503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276142"/>
            <a:ext cx="10515600" cy="5215093"/>
          </a:xfrm>
        </p:spPr>
        <p:txBody>
          <a:bodyPr>
            <a:normAutofit/>
          </a:bodyPr>
          <a:lstStyle/>
          <a:p>
            <a:r>
              <a:rPr lang="cs-CZ" b="1" dirty="0">
                <a:latin typeface="Book Antiqua" panose="02040602050305030304" pitchFamily="18" charset="0"/>
              </a:rPr>
              <a:t>n</a:t>
            </a:r>
            <a:r>
              <a:rPr lang="cs-CZ" b="1" dirty="0" smtClean="0">
                <a:latin typeface="Book Antiqua" panose="02040602050305030304" pitchFamily="18" charset="0"/>
              </a:rPr>
              <a:t>ejlépe jsou části </a:t>
            </a:r>
            <a:r>
              <a:rPr lang="cs-CZ" b="1" dirty="0">
                <a:latin typeface="Book Antiqua" panose="02040602050305030304" pitchFamily="18" charset="0"/>
              </a:rPr>
              <a:t>řeči vyděleny ve </a:t>
            </a:r>
            <a:r>
              <a:rPr lang="cs-CZ" b="1" dirty="0" smtClean="0">
                <a:latin typeface="Book Antiqua" panose="02040602050305030304" pitchFamily="18" charset="0"/>
              </a:rPr>
              <a:t>flektivním typu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v</a:t>
            </a:r>
            <a:r>
              <a:rPr lang="es-ES" b="1" dirty="0" smtClean="0">
                <a:latin typeface="Book Antiqua" panose="02040602050305030304" pitchFamily="18" charset="0"/>
              </a:rPr>
              <a:t> </a:t>
            </a:r>
            <a:r>
              <a:rPr lang="es-ES" b="1" dirty="0">
                <a:latin typeface="Book Antiqua" panose="02040602050305030304" pitchFamily="18" charset="0"/>
              </a:rPr>
              <a:t>introflexivním typu je diferenciace </a:t>
            </a:r>
            <a:r>
              <a:rPr lang="es-ES" b="1" dirty="0" smtClean="0">
                <a:latin typeface="Book Antiqua" panose="02040602050305030304" pitchFamily="18" charset="0"/>
              </a:rPr>
              <a:t>částí</a:t>
            </a:r>
            <a:r>
              <a:rPr lang="cs-CZ" b="1" dirty="0" smtClean="0">
                <a:latin typeface="Book Antiqua" panose="02040602050305030304" pitchFamily="18" charset="0"/>
              </a:rPr>
              <a:t> řeči </a:t>
            </a:r>
            <a:r>
              <a:rPr lang="cs-CZ" b="1" dirty="0">
                <a:latin typeface="Book Antiqua" panose="02040602050305030304" pitchFamily="18" charset="0"/>
              </a:rPr>
              <a:t>ve srovnání s flexivním typem méně zřetelná, poněvadž tu neexistují </a:t>
            </a:r>
            <a:r>
              <a:rPr lang="cs-CZ" b="1" dirty="0" smtClean="0">
                <a:latin typeface="Book Antiqua" panose="02040602050305030304" pitchFamily="18" charset="0"/>
              </a:rPr>
              <a:t>koncovky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v</a:t>
            </a:r>
            <a:r>
              <a:rPr lang="cs-CZ" b="1" dirty="0" smtClean="0">
                <a:latin typeface="Book Antiqua" panose="02040602050305030304" pitchFamily="18" charset="0"/>
              </a:rPr>
              <a:t> </a:t>
            </a:r>
            <a:r>
              <a:rPr lang="cs-CZ" b="1" dirty="0">
                <a:latin typeface="Book Antiqua" panose="02040602050305030304" pitchFamily="18" charset="0"/>
              </a:rPr>
              <a:t>aglutinačním typu </a:t>
            </a:r>
            <a:r>
              <a:rPr lang="cs-CZ" b="1" dirty="0" err="1">
                <a:latin typeface="Book Antiqua" panose="02040602050305030304" pitchFamily="18" charset="0"/>
              </a:rPr>
              <a:t>formémy</a:t>
            </a:r>
            <a:r>
              <a:rPr lang="cs-CZ" b="1" dirty="0">
                <a:latin typeface="Book Antiqua" panose="02040602050305030304" pitchFamily="18" charset="0"/>
              </a:rPr>
              <a:t> nekumulují funkce a připínají se </a:t>
            </a:r>
            <a:r>
              <a:rPr lang="cs-CZ" b="1" dirty="0" smtClean="0">
                <a:latin typeface="Book Antiqua" panose="02040602050305030304" pitchFamily="18" charset="0"/>
              </a:rPr>
              <a:t>volněji</a:t>
            </a:r>
            <a:r>
              <a:rPr lang="cs-CZ" b="1" dirty="0">
                <a:latin typeface="Book Antiqua" panose="02040602050305030304" pitchFamily="18" charset="0"/>
              </a:rPr>
              <a:t>, a to k nejrůznějším sémantémům; sémantém s </a:t>
            </a:r>
            <a:r>
              <a:rPr lang="cs-CZ" b="1" dirty="0" err="1">
                <a:latin typeface="Book Antiqua" panose="02040602050305030304" pitchFamily="18" charset="0"/>
              </a:rPr>
              <a:t>formémy</a:t>
            </a:r>
            <a:r>
              <a:rPr lang="cs-CZ" b="1" dirty="0">
                <a:latin typeface="Book Antiqua" panose="02040602050305030304" pitchFamily="18" charset="0"/>
              </a:rPr>
              <a:t> netvoří </a:t>
            </a:r>
            <a:r>
              <a:rPr lang="cs-CZ" b="1" dirty="0" smtClean="0">
                <a:latin typeface="Book Antiqua" panose="02040602050305030304" pitchFamily="18" charset="0"/>
              </a:rPr>
              <a:t>nijak </a:t>
            </a:r>
            <a:r>
              <a:rPr lang="cs-CZ" b="1" dirty="0">
                <a:latin typeface="Book Antiqua" panose="02040602050305030304" pitchFamily="18" charset="0"/>
              </a:rPr>
              <a:t>těsnou </a:t>
            </a:r>
            <a:r>
              <a:rPr lang="cs-CZ" b="1" dirty="0" smtClean="0">
                <a:latin typeface="Book Antiqua" panose="02040602050305030304" pitchFamily="18" charset="0"/>
              </a:rPr>
              <a:t>jednotu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v </a:t>
            </a:r>
            <a:r>
              <a:rPr lang="cs-CZ" b="1" dirty="0">
                <a:latin typeface="Book Antiqua" panose="02040602050305030304" pitchFamily="18" charset="0"/>
              </a:rPr>
              <a:t>izolačním typu </a:t>
            </a:r>
            <a:r>
              <a:rPr lang="cs-CZ" b="1" dirty="0" smtClean="0">
                <a:latin typeface="Book Antiqua" panose="02040602050305030304" pitchFamily="18" charset="0"/>
              </a:rPr>
              <a:t>jsou části </a:t>
            </a:r>
            <a:r>
              <a:rPr lang="cs-CZ" b="1" dirty="0">
                <a:latin typeface="Book Antiqua" panose="02040602050305030304" pitchFamily="18" charset="0"/>
              </a:rPr>
              <a:t>řeči vyděleny a diferencovány nejslaběji: sémantémy velmi často </a:t>
            </a:r>
            <a:r>
              <a:rPr lang="cs-CZ" b="1" dirty="0" smtClean="0">
                <a:latin typeface="Book Antiqua" panose="02040602050305030304" pitchFamily="18" charset="0"/>
              </a:rPr>
              <a:t>nebývají jednoznačné</a:t>
            </a:r>
            <a:endParaRPr lang="cs-CZ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49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0775"/>
            <a:ext cx="10515600" cy="1366574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>
                <a:latin typeface="Book Antiqua" panose="02040602050305030304" pitchFamily="18" charset="0"/>
              </a:rPr>
              <a:t>Problém vázání</a:t>
            </a:r>
            <a:endParaRPr lang="pl-PL" sz="4000" b="1" dirty="0">
              <a:latin typeface="Book Antiqua" panose="0204060205030503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276142"/>
            <a:ext cx="10515600" cy="5215093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>
                <a:latin typeface="Book Antiqua" panose="02040602050305030304" pitchFamily="18" charset="0"/>
              </a:rPr>
              <a:t>v</a:t>
            </a:r>
            <a:r>
              <a:rPr lang="cs-CZ" b="1" dirty="0" smtClean="0">
                <a:latin typeface="Book Antiqua" panose="02040602050305030304" pitchFamily="18" charset="0"/>
              </a:rPr>
              <a:t>e </a:t>
            </a:r>
            <a:r>
              <a:rPr lang="cs-CZ" b="1" dirty="0">
                <a:latin typeface="Book Antiqua" panose="02040602050305030304" pitchFamily="18" charset="0"/>
              </a:rPr>
              <a:t>flexivním a aglutinačním typu je zřetelně vyvinuta diferenciace morfém </a:t>
            </a:r>
            <a:r>
              <a:rPr lang="cs-CZ" b="1" dirty="0" smtClean="0">
                <a:latin typeface="Book Antiqua" panose="02040602050305030304" pitchFamily="18" charset="0"/>
              </a:rPr>
              <a:t>: slovo</a:t>
            </a:r>
            <a:r>
              <a:rPr lang="cs-CZ" b="1" dirty="0">
                <a:latin typeface="Book Antiqua" panose="02040602050305030304" pitchFamily="18" charset="0"/>
              </a:rPr>
              <a:t>, tzn. </a:t>
            </a:r>
            <a:r>
              <a:rPr lang="cs-CZ" b="1" dirty="0" err="1" smtClean="0">
                <a:latin typeface="Book Antiqua" panose="02040602050305030304" pitchFamily="18" charset="0"/>
              </a:rPr>
              <a:t>formém</a:t>
            </a:r>
            <a:r>
              <a:rPr lang="cs-CZ" b="1" dirty="0" smtClean="0">
                <a:latin typeface="Book Antiqua" panose="02040602050305030304" pitchFamily="18" charset="0"/>
              </a:rPr>
              <a:t> </a:t>
            </a:r>
            <a:r>
              <a:rPr lang="cs-CZ" b="1" dirty="0">
                <a:latin typeface="Book Antiqua" panose="02040602050305030304" pitchFamily="18" charset="0"/>
              </a:rPr>
              <a:t>se připíná </a:t>
            </a:r>
            <a:r>
              <a:rPr lang="cs-CZ" b="1" dirty="0" smtClean="0">
                <a:latin typeface="Book Antiqua" panose="02040602050305030304" pitchFamily="18" charset="0"/>
              </a:rPr>
              <a:t>na </a:t>
            </a:r>
            <a:r>
              <a:rPr lang="cs-CZ" b="1" dirty="0">
                <a:latin typeface="Book Antiqua" panose="02040602050305030304" pitchFamily="18" charset="0"/>
              </a:rPr>
              <a:t>sémantém a vytváří </a:t>
            </a:r>
            <a:r>
              <a:rPr lang="cs-CZ" b="1" dirty="0" smtClean="0">
                <a:latin typeface="Book Antiqua" panose="02040602050305030304" pitchFamily="18" charset="0"/>
              </a:rPr>
              <a:t>s </a:t>
            </a:r>
            <a:r>
              <a:rPr lang="cs-CZ" b="1" dirty="0">
                <a:latin typeface="Book Antiqua" panose="02040602050305030304" pitchFamily="18" charset="0"/>
              </a:rPr>
              <a:t>ním </a:t>
            </a:r>
            <a:r>
              <a:rPr lang="cs-CZ" b="1" dirty="0" smtClean="0">
                <a:latin typeface="Book Antiqua" panose="02040602050305030304" pitchFamily="18" charset="0"/>
              </a:rPr>
              <a:t>slovo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turecké </a:t>
            </a:r>
            <a:r>
              <a:rPr lang="cs-CZ" b="1" dirty="0" err="1" smtClean="0">
                <a:latin typeface="Book Antiqua" panose="02040602050305030304" pitchFamily="18" charset="0"/>
              </a:rPr>
              <a:t>ev</a:t>
            </a:r>
            <a:r>
              <a:rPr lang="cs-CZ" b="1" dirty="0" smtClean="0">
                <a:latin typeface="Book Antiqua" panose="02040602050305030304" pitchFamily="18" charset="0"/>
              </a:rPr>
              <a:t>-in</a:t>
            </a:r>
            <a:r>
              <a:rPr lang="cs-CZ" b="1" dirty="0">
                <a:latin typeface="Book Antiqua" panose="02040602050305030304" pitchFamily="18" charset="0"/>
              </a:rPr>
              <a:t>, české dom-u, </a:t>
            </a:r>
            <a:r>
              <a:rPr lang="cs-CZ" b="1" dirty="0" smtClean="0">
                <a:latin typeface="Book Antiqua" panose="02040602050305030304" pitchFamily="18" charset="0"/>
              </a:rPr>
              <a:t>po-nes-u</a:t>
            </a:r>
            <a:endParaRPr lang="cs-CZ" b="1" dirty="0">
              <a:latin typeface="Book Antiqua" panose="02040602050305030304" pitchFamily="18" charset="0"/>
            </a:endParaRPr>
          </a:p>
          <a:p>
            <a:r>
              <a:rPr lang="cs-CZ" b="1" dirty="0" smtClean="0">
                <a:latin typeface="Book Antiqua" panose="02040602050305030304" pitchFamily="18" charset="0"/>
              </a:rPr>
              <a:t>ve </a:t>
            </a:r>
            <a:r>
              <a:rPr lang="cs-CZ" b="1" dirty="0">
                <a:latin typeface="Book Antiqua" panose="02040602050305030304" pitchFamily="18" charset="0"/>
              </a:rPr>
              <a:t>flexivním </a:t>
            </a:r>
            <a:r>
              <a:rPr lang="cs-CZ" b="1" dirty="0" smtClean="0">
                <a:latin typeface="Book Antiqua" panose="02040602050305030304" pitchFamily="18" charset="0"/>
              </a:rPr>
              <a:t>typu se vytváří pevné </a:t>
            </a:r>
            <a:r>
              <a:rPr lang="cs-CZ" b="1" dirty="0">
                <a:latin typeface="Book Antiqua" panose="02040602050305030304" pitchFamily="18" charset="0"/>
              </a:rPr>
              <a:t>spojení sémantému (kořene</a:t>
            </a:r>
            <a:r>
              <a:rPr lang="cs-CZ" b="1" dirty="0" smtClean="0">
                <a:latin typeface="Book Antiqua" panose="02040602050305030304" pitchFamily="18" charset="0"/>
              </a:rPr>
              <a:t>) s </a:t>
            </a:r>
            <a:r>
              <a:rPr lang="cs-CZ" b="1" dirty="0" err="1">
                <a:latin typeface="Book Antiqua" panose="02040602050305030304" pitchFamily="18" charset="0"/>
              </a:rPr>
              <a:t>formémem</a:t>
            </a:r>
            <a:r>
              <a:rPr lang="cs-CZ" b="1" dirty="0">
                <a:latin typeface="Book Antiqua" panose="02040602050305030304" pitchFamily="18" charset="0"/>
              </a:rPr>
              <a:t> (koncovkou</a:t>
            </a:r>
            <a:r>
              <a:rPr lang="cs-CZ" b="1" dirty="0" smtClean="0">
                <a:latin typeface="Book Antiqua" panose="02040602050305030304" pitchFamily="18" charset="0"/>
              </a:rPr>
              <a:t>)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v </a:t>
            </a:r>
            <a:r>
              <a:rPr lang="cs-CZ" b="1" dirty="0">
                <a:latin typeface="Book Antiqua" panose="02040602050305030304" pitchFamily="18" charset="0"/>
              </a:rPr>
              <a:t>aglutinačním </a:t>
            </a:r>
            <a:r>
              <a:rPr lang="cs-CZ" b="1" dirty="0" smtClean="0">
                <a:latin typeface="Book Antiqua" panose="02040602050305030304" pitchFamily="18" charset="0"/>
              </a:rPr>
              <a:t>typu je </a:t>
            </a:r>
            <a:r>
              <a:rPr lang="cs-CZ" b="1" dirty="0">
                <a:latin typeface="Book Antiqua" panose="02040602050305030304" pitchFamily="18" charset="0"/>
              </a:rPr>
              <a:t>jejich spojení se sémantémem mnohem </a:t>
            </a:r>
            <a:r>
              <a:rPr lang="cs-CZ" b="1" dirty="0" smtClean="0">
                <a:latin typeface="Book Antiqua" panose="02040602050305030304" pitchFamily="18" charset="0"/>
              </a:rPr>
              <a:t>volnější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v</a:t>
            </a:r>
            <a:r>
              <a:rPr lang="cs-CZ" b="1" dirty="0" smtClean="0">
                <a:latin typeface="Book Antiqua" panose="02040602050305030304" pitchFamily="18" charset="0"/>
              </a:rPr>
              <a:t> </a:t>
            </a:r>
            <a:r>
              <a:rPr lang="cs-CZ" b="1" dirty="0">
                <a:latin typeface="Book Antiqua" panose="02040602050305030304" pitchFamily="18" charset="0"/>
              </a:rPr>
              <a:t>izolačním typu </a:t>
            </a:r>
            <a:r>
              <a:rPr lang="cs-CZ" b="1" dirty="0" smtClean="0">
                <a:latin typeface="Book Antiqua" panose="02040602050305030304" pitchFamily="18" charset="0"/>
              </a:rPr>
              <a:t>je vázání </a:t>
            </a:r>
            <a:r>
              <a:rPr lang="cs-CZ" b="1" dirty="0">
                <a:latin typeface="Book Antiqua" panose="02040602050305030304" pitchFamily="18" charset="0"/>
              </a:rPr>
              <a:t>morfémů nejvolnější, </a:t>
            </a:r>
            <a:r>
              <a:rPr lang="cs-CZ" b="1" dirty="0" smtClean="0">
                <a:latin typeface="Book Antiqua" panose="02040602050305030304" pitchFamily="18" charset="0"/>
              </a:rPr>
              <a:t>diferenciace </a:t>
            </a:r>
            <a:r>
              <a:rPr lang="cs-CZ" b="1" dirty="0">
                <a:latin typeface="Book Antiqua" panose="02040602050305030304" pitchFamily="18" charset="0"/>
              </a:rPr>
              <a:t>morfém : slovo je tu velmi slabě </a:t>
            </a:r>
            <a:r>
              <a:rPr lang="cs-CZ" b="1" dirty="0" smtClean="0">
                <a:latin typeface="Book Antiqua" panose="02040602050305030304" pitchFamily="18" charset="0"/>
              </a:rPr>
              <a:t>vyvinuta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sémantémy </a:t>
            </a:r>
            <a:r>
              <a:rPr lang="cs-CZ" b="1" dirty="0">
                <a:latin typeface="Book Antiqua" panose="02040602050305030304" pitchFamily="18" charset="0"/>
              </a:rPr>
              <a:t>i </a:t>
            </a:r>
            <a:r>
              <a:rPr lang="cs-CZ" b="1" dirty="0" err="1" smtClean="0">
                <a:latin typeface="Book Antiqua" panose="02040602050305030304" pitchFamily="18" charset="0"/>
              </a:rPr>
              <a:t>formémy</a:t>
            </a:r>
            <a:r>
              <a:rPr lang="cs-CZ" b="1" dirty="0" smtClean="0">
                <a:latin typeface="Book Antiqua" panose="02040602050305030304" pitchFamily="18" charset="0"/>
              </a:rPr>
              <a:t> jsou </a:t>
            </a:r>
            <a:r>
              <a:rPr lang="cs-CZ" b="1" dirty="0">
                <a:latin typeface="Book Antiqua" panose="02040602050305030304" pitchFamily="18" charset="0"/>
              </a:rPr>
              <a:t>buď samy o sobě izolovanými </a:t>
            </a:r>
            <a:r>
              <a:rPr lang="cs-CZ" b="1" dirty="0" smtClean="0">
                <a:latin typeface="Book Antiqua" panose="02040602050305030304" pitchFamily="18" charset="0"/>
              </a:rPr>
              <a:t>slovy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My </a:t>
            </a:r>
            <a:r>
              <a:rPr lang="cs-CZ" b="1" dirty="0">
                <a:latin typeface="Book Antiqua" panose="02040602050305030304" pitchFamily="18" charset="0"/>
              </a:rPr>
              <a:t>(</a:t>
            </a:r>
            <a:r>
              <a:rPr lang="cs-CZ" b="1" dirty="0" err="1">
                <a:latin typeface="Book Antiqua" panose="02040602050305030304" pitchFamily="18" charset="0"/>
              </a:rPr>
              <a:t>formém</a:t>
            </a:r>
            <a:r>
              <a:rPr lang="cs-CZ" b="1" dirty="0" smtClean="0">
                <a:latin typeface="Book Antiqua" panose="02040602050305030304" pitchFamily="18" charset="0"/>
              </a:rPr>
              <a:t>) house </a:t>
            </a:r>
            <a:r>
              <a:rPr lang="cs-CZ" b="1" dirty="0">
                <a:latin typeface="Book Antiqua" panose="02040602050305030304" pitchFamily="18" charset="0"/>
              </a:rPr>
              <a:t>(sémantém) </a:t>
            </a:r>
            <a:r>
              <a:rPr lang="cs-CZ" b="1" dirty="0" err="1">
                <a:latin typeface="Book Antiqua" panose="02040602050305030304" pitchFamily="18" charset="0"/>
              </a:rPr>
              <a:t>is</a:t>
            </a:r>
            <a:r>
              <a:rPr lang="cs-CZ" b="1" dirty="0">
                <a:latin typeface="Book Antiqua" panose="02040602050305030304" pitchFamily="18" charset="0"/>
              </a:rPr>
              <a:t> (</a:t>
            </a:r>
            <a:r>
              <a:rPr lang="cs-CZ" b="1" dirty="0" err="1" smtClean="0">
                <a:latin typeface="Book Antiqua" panose="02040602050305030304" pitchFamily="18" charset="0"/>
              </a:rPr>
              <a:t>for</a:t>
            </a:r>
            <a:r>
              <a:rPr lang="cs-CZ" b="1" dirty="0" smtClean="0">
                <a:latin typeface="Book Antiqua" panose="02040602050305030304" pitchFamily="18" charset="0"/>
              </a:rPr>
              <a:t> mém</a:t>
            </a:r>
            <a:r>
              <a:rPr lang="cs-CZ" b="1" dirty="0">
                <a:latin typeface="Book Antiqua" panose="02040602050305030304" pitchFamily="18" charset="0"/>
              </a:rPr>
              <a:t>) my (</a:t>
            </a:r>
            <a:r>
              <a:rPr lang="cs-CZ" b="1" dirty="0" err="1">
                <a:latin typeface="Book Antiqua" panose="02040602050305030304" pitchFamily="18" charset="0"/>
              </a:rPr>
              <a:t>formém</a:t>
            </a:r>
            <a:r>
              <a:rPr lang="cs-CZ" b="1" dirty="0">
                <a:latin typeface="Book Antiqua" panose="02040602050305030304" pitchFamily="18" charset="0"/>
              </a:rPr>
              <a:t>) </a:t>
            </a:r>
            <a:r>
              <a:rPr lang="cs-CZ" b="1" dirty="0" err="1">
                <a:latin typeface="Book Antiqua" panose="02040602050305030304" pitchFamily="18" charset="0"/>
              </a:rPr>
              <a:t>castle</a:t>
            </a:r>
            <a:r>
              <a:rPr lang="cs-CZ" b="1" dirty="0">
                <a:latin typeface="Book Antiqua" panose="02040602050305030304" pitchFamily="18" charset="0"/>
              </a:rPr>
              <a:t> (sémantém</a:t>
            </a:r>
            <a:r>
              <a:rPr lang="cs-CZ" b="1" dirty="0" smtClean="0">
                <a:latin typeface="Book Antiqua" panose="02040602050305030304" pitchFamily="18" charset="0"/>
              </a:rPr>
              <a:t>)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nebo spojením </a:t>
            </a:r>
            <a:r>
              <a:rPr lang="cs-CZ" b="1" dirty="0">
                <a:latin typeface="Book Antiqua" panose="02040602050305030304" pitchFamily="18" charset="0"/>
              </a:rPr>
              <a:t>sémantému a jednoho nebo několika izolovaných </a:t>
            </a:r>
            <a:r>
              <a:rPr lang="cs-CZ" b="1" dirty="0" err="1" smtClean="0">
                <a:latin typeface="Book Antiqua" panose="02040602050305030304" pitchFamily="18" charset="0"/>
              </a:rPr>
              <a:t>formémůsrov</a:t>
            </a:r>
            <a:r>
              <a:rPr lang="cs-CZ" b="1" dirty="0">
                <a:latin typeface="Book Antiqua" panose="02040602050305030304" pitchFamily="18" charset="0"/>
              </a:rPr>
              <a:t>. např. anglické </a:t>
            </a:r>
            <a:r>
              <a:rPr lang="cs-CZ" b="1" dirty="0" err="1">
                <a:latin typeface="Book Antiqua" panose="02040602050305030304" pitchFamily="18" charset="0"/>
              </a:rPr>
              <a:t>of</a:t>
            </a:r>
            <a:r>
              <a:rPr lang="cs-CZ" b="1" dirty="0">
                <a:latin typeface="Book Antiqua" panose="02040602050305030304" pitchFamily="18" charset="0"/>
              </a:rPr>
              <a:t> </a:t>
            </a:r>
            <a:r>
              <a:rPr lang="cs-CZ" b="1" dirty="0" err="1">
                <a:latin typeface="Book Antiqua" panose="02040602050305030304" pitchFamily="18" charset="0"/>
              </a:rPr>
              <a:t>the</a:t>
            </a:r>
            <a:r>
              <a:rPr lang="cs-CZ" b="1" dirty="0">
                <a:latin typeface="Book Antiqua" panose="02040602050305030304" pitchFamily="18" charset="0"/>
              </a:rPr>
              <a:t> (</a:t>
            </a:r>
            <a:r>
              <a:rPr lang="cs-CZ" b="1" dirty="0" err="1">
                <a:latin typeface="Book Antiqua" panose="02040602050305030304" pitchFamily="18" charset="0"/>
              </a:rPr>
              <a:t>new</a:t>
            </a:r>
            <a:r>
              <a:rPr lang="cs-CZ" b="1" dirty="0">
                <a:latin typeface="Book Antiqua" panose="02040602050305030304" pitchFamily="18" charset="0"/>
              </a:rPr>
              <a:t>) house, turecké </a:t>
            </a:r>
            <a:r>
              <a:rPr lang="cs-CZ" b="1" dirty="0" err="1">
                <a:latin typeface="Book Antiqua" panose="02040602050305030304" pitchFamily="18" charset="0"/>
              </a:rPr>
              <a:t>yeni</a:t>
            </a:r>
            <a:r>
              <a:rPr lang="cs-CZ" b="1" dirty="0">
                <a:latin typeface="Book Antiqua" panose="02040602050305030304" pitchFamily="18" charset="0"/>
              </a:rPr>
              <a:t> </a:t>
            </a:r>
            <a:r>
              <a:rPr lang="cs-CZ" b="1" dirty="0" err="1">
                <a:latin typeface="Book Antiqua" panose="02040602050305030304" pitchFamily="18" charset="0"/>
              </a:rPr>
              <a:t>evin</a:t>
            </a:r>
            <a:r>
              <a:rPr lang="cs-CZ" b="1" dirty="0">
                <a:latin typeface="Book Antiqua" panose="02040602050305030304" pitchFamily="18" charset="0"/>
              </a:rPr>
              <a:t>, české nového domu.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v </a:t>
            </a:r>
            <a:r>
              <a:rPr lang="cs-CZ" b="1" dirty="0" err="1">
                <a:latin typeface="Book Antiqua" panose="02040602050305030304" pitchFamily="18" charset="0"/>
              </a:rPr>
              <a:t>introflexivním</a:t>
            </a:r>
            <a:r>
              <a:rPr lang="cs-CZ" b="1" dirty="0">
                <a:latin typeface="Book Antiqua" panose="02040602050305030304" pitchFamily="18" charset="0"/>
              </a:rPr>
              <a:t> typu jsou morfémy mnohofunkční, </a:t>
            </a:r>
            <a:r>
              <a:rPr lang="cs-CZ" b="1" dirty="0" smtClean="0">
                <a:latin typeface="Book Antiqua" panose="02040602050305030304" pitchFamily="18" charset="0"/>
              </a:rPr>
              <a:t>není </a:t>
            </a:r>
            <a:r>
              <a:rPr lang="cs-CZ" b="1" dirty="0">
                <a:latin typeface="Book Antiqua" panose="02040602050305030304" pitchFamily="18" charset="0"/>
              </a:rPr>
              <a:t>vyvinuta </a:t>
            </a:r>
            <a:r>
              <a:rPr lang="cs-CZ" b="1" dirty="0" smtClean="0">
                <a:latin typeface="Book Antiqua" panose="02040602050305030304" pitchFamily="18" charset="0"/>
              </a:rPr>
              <a:t>diferenciace morfém </a:t>
            </a:r>
            <a:r>
              <a:rPr lang="cs-CZ" b="1" dirty="0">
                <a:latin typeface="Book Antiqua" panose="02040602050305030304" pitchFamily="18" charset="0"/>
              </a:rPr>
              <a:t>: </a:t>
            </a:r>
            <a:r>
              <a:rPr lang="cs-CZ" b="1" dirty="0" smtClean="0">
                <a:latin typeface="Book Antiqua" panose="02040602050305030304" pitchFamily="18" charset="0"/>
              </a:rPr>
              <a:t>slovo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nejde o </a:t>
            </a:r>
            <a:r>
              <a:rPr lang="cs-CZ" b="1" dirty="0">
                <a:latin typeface="Book Antiqua" panose="02040602050305030304" pitchFamily="18" charset="0"/>
              </a:rPr>
              <a:t>vázání morfémů, nýbrž o jejich </a:t>
            </a:r>
            <a:r>
              <a:rPr lang="cs-CZ" b="1" dirty="0" smtClean="0">
                <a:latin typeface="Book Antiqua" panose="02040602050305030304" pitchFamily="18" charset="0"/>
              </a:rPr>
              <a:t>slití v </a:t>
            </a:r>
            <a:r>
              <a:rPr lang="cs-CZ" b="1" dirty="0">
                <a:latin typeface="Book Antiqua" panose="02040602050305030304" pitchFamily="18" charset="0"/>
              </a:rPr>
              <a:t>jednu </a:t>
            </a:r>
            <a:r>
              <a:rPr lang="cs-CZ" b="1" dirty="0" smtClean="0">
                <a:latin typeface="Book Antiqua" panose="02040602050305030304" pitchFamily="18" charset="0"/>
              </a:rPr>
              <a:t>jednotku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arabské </a:t>
            </a:r>
            <a:r>
              <a:rPr lang="cs-CZ" b="1" dirty="0" err="1">
                <a:latin typeface="Book Antiqua" panose="02040602050305030304" pitchFamily="18" charset="0"/>
              </a:rPr>
              <a:t>faras</a:t>
            </a:r>
            <a:r>
              <a:rPr lang="cs-CZ" b="1" dirty="0">
                <a:latin typeface="Book Antiqua" panose="02040602050305030304" pitchFamily="18" charset="0"/>
              </a:rPr>
              <a:t>(</a:t>
            </a:r>
            <a:r>
              <a:rPr lang="cs-CZ" b="1" dirty="0" err="1">
                <a:latin typeface="Book Antiqua" panose="02040602050305030304" pitchFamily="18" charset="0"/>
              </a:rPr>
              <a:t>un</a:t>
            </a:r>
            <a:r>
              <a:rPr lang="cs-CZ" b="1" dirty="0">
                <a:latin typeface="Book Antiqua" panose="02040602050305030304" pitchFamily="18" charset="0"/>
              </a:rPr>
              <a:t>) ‘kůň’, </a:t>
            </a:r>
            <a:r>
              <a:rPr lang="cs-CZ" b="1" dirty="0" err="1">
                <a:latin typeface="Book Antiqua" panose="02040602050305030304" pitchFamily="18" charset="0"/>
              </a:rPr>
              <a:t>afrās</a:t>
            </a:r>
            <a:r>
              <a:rPr lang="cs-CZ" b="1" dirty="0">
                <a:latin typeface="Book Antiqua" panose="02040602050305030304" pitchFamily="18" charset="0"/>
              </a:rPr>
              <a:t>(</a:t>
            </a:r>
            <a:r>
              <a:rPr lang="cs-CZ" b="1" dirty="0" err="1">
                <a:latin typeface="Book Antiqua" panose="02040602050305030304" pitchFamily="18" charset="0"/>
              </a:rPr>
              <a:t>un</a:t>
            </a:r>
            <a:r>
              <a:rPr lang="cs-CZ" b="1" dirty="0">
                <a:latin typeface="Book Antiqua" panose="02040602050305030304" pitchFamily="18" charset="0"/>
              </a:rPr>
              <a:t>) ‘koně’ (</a:t>
            </a:r>
            <a:r>
              <a:rPr lang="cs-CZ" b="1" dirty="0" err="1">
                <a:latin typeface="Book Antiqua" panose="02040602050305030304" pitchFamily="18" charset="0"/>
              </a:rPr>
              <a:t>pl</a:t>
            </a:r>
            <a:r>
              <a:rPr lang="cs-CZ" b="1" dirty="0">
                <a:latin typeface="Book Antiqua" panose="02040602050305030304" pitchFamily="18" charset="0"/>
              </a:rPr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82493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0775"/>
            <a:ext cx="10515600" cy="1366574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>
                <a:latin typeface="Book Antiqua" panose="02040602050305030304" pitchFamily="18" charset="0"/>
              </a:rPr>
              <a:t>Problém vázání vyšší jazykových jednotek</a:t>
            </a:r>
            <a:endParaRPr lang="pl-PL" sz="4000" b="1" dirty="0">
              <a:latin typeface="Book Antiqua" panose="0204060205030503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276142"/>
            <a:ext cx="10515600" cy="5215093"/>
          </a:xfrm>
        </p:spPr>
        <p:txBody>
          <a:bodyPr>
            <a:normAutofit/>
          </a:bodyPr>
          <a:lstStyle/>
          <a:p>
            <a:pPr algn="ctr"/>
            <a:endParaRPr lang="cs-CZ" sz="3600" b="1" dirty="0" smtClean="0">
              <a:latin typeface="Book Antiqua" panose="02040602050305030304" pitchFamily="18" charset="0"/>
            </a:endParaRPr>
          </a:p>
          <a:p>
            <a:pPr algn="ctr"/>
            <a:endParaRPr lang="cs-CZ" sz="3600" b="1" dirty="0">
              <a:latin typeface="Book Antiqua" panose="02040602050305030304" pitchFamily="18" charset="0"/>
            </a:endParaRPr>
          </a:p>
          <a:p>
            <a:r>
              <a:rPr lang="cs-CZ" sz="3600" b="1" dirty="0" smtClean="0">
                <a:latin typeface="Book Antiqua" panose="02040602050305030304" pitchFamily="18" charset="0"/>
              </a:rPr>
              <a:t>slovosled</a:t>
            </a:r>
          </a:p>
          <a:p>
            <a:r>
              <a:rPr lang="cs-CZ" sz="3600" b="1" dirty="0" smtClean="0">
                <a:latin typeface="Book Antiqua" panose="02040602050305030304" pitchFamily="18" charset="0"/>
              </a:rPr>
              <a:t>shoda </a:t>
            </a:r>
            <a:r>
              <a:rPr lang="cs-CZ" sz="3600" b="1" dirty="0">
                <a:latin typeface="Book Antiqua" panose="02040602050305030304" pitchFamily="18" charset="0"/>
              </a:rPr>
              <a:t>(</a:t>
            </a:r>
            <a:r>
              <a:rPr lang="cs-CZ" sz="3600" b="1" dirty="0" err="1">
                <a:latin typeface="Book Antiqua" panose="02040602050305030304" pitchFamily="18" charset="0"/>
              </a:rPr>
              <a:t>kongruence</a:t>
            </a:r>
            <a:r>
              <a:rPr lang="cs-CZ" sz="3600" b="1" dirty="0" smtClean="0">
                <a:latin typeface="Book Antiqua" panose="02040602050305030304" pitchFamily="18" charset="0"/>
              </a:rPr>
              <a:t>)</a:t>
            </a:r>
          </a:p>
          <a:p>
            <a:r>
              <a:rPr lang="cs-CZ" sz="3600" b="1" dirty="0">
                <a:latin typeface="Book Antiqua" panose="02040602050305030304" pitchFamily="18" charset="0"/>
              </a:rPr>
              <a:t>p</a:t>
            </a:r>
            <a:r>
              <a:rPr lang="cs-CZ" sz="3600" b="1" dirty="0" smtClean="0">
                <a:latin typeface="Book Antiqua" panose="02040602050305030304" pitchFamily="18" charset="0"/>
              </a:rPr>
              <a:t>ádový systém</a:t>
            </a:r>
          </a:p>
          <a:p>
            <a:r>
              <a:rPr lang="cs-CZ" sz="3600" b="1" dirty="0">
                <a:latin typeface="Book Antiqua" panose="02040602050305030304" pitchFamily="18" charset="0"/>
              </a:rPr>
              <a:t>s</a:t>
            </a:r>
            <a:r>
              <a:rPr lang="cs-CZ" sz="3600" b="1" dirty="0" smtClean="0">
                <a:latin typeface="Book Antiqua" panose="02040602050305030304" pitchFamily="18" charset="0"/>
              </a:rPr>
              <a:t>ystém předložek a záložek</a:t>
            </a:r>
            <a:endParaRPr lang="cs-CZ" sz="36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0775"/>
            <a:ext cx="10515600" cy="1366574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>
                <a:latin typeface="Book Antiqua" panose="02040602050305030304" pitchFamily="18" charset="0"/>
              </a:rPr>
              <a:t>Problém vázání vyšší jazykových jednotek</a:t>
            </a:r>
            <a:endParaRPr lang="pl-PL" sz="4000" b="1" dirty="0">
              <a:latin typeface="Book Antiqua" panose="0204060205030503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276142"/>
            <a:ext cx="10515600" cy="5215093"/>
          </a:xfrm>
        </p:spPr>
        <p:txBody>
          <a:bodyPr>
            <a:normAutofit/>
          </a:bodyPr>
          <a:lstStyle/>
          <a:p>
            <a:r>
              <a:rPr lang="cs-CZ" b="1" dirty="0">
                <a:latin typeface="Book Antiqua" panose="02040602050305030304" pitchFamily="18" charset="0"/>
              </a:rPr>
              <a:t>i</a:t>
            </a:r>
            <a:r>
              <a:rPr lang="cs-CZ" b="1" dirty="0" smtClean="0">
                <a:latin typeface="Book Antiqua" panose="02040602050305030304" pitchFamily="18" charset="0"/>
              </a:rPr>
              <a:t>zolační </a:t>
            </a:r>
            <a:r>
              <a:rPr lang="cs-CZ" b="1" dirty="0">
                <a:latin typeface="Book Antiqua" panose="02040602050305030304" pitchFamily="18" charset="0"/>
              </a:rPr>
              <a:t>typ nezná </a:t>
            </a:r>
            <a:r>
              <a:rPr lang="cs-CZ" b="1" dirty="0" err="1" smtClean="0">
                <a:latin typeface="Book Antiqua" panose="02040602050305030304" pitchFamily="18" charset="0"/>
              </a:rPr>
              <a:t>kongruenci</a:t>
            </a:r>
            <a:r>
              <a:rPr lang="cs-CZ" b="1" dirty="0" smtClean="0">
                <a:latin typeface="Book Antiqua" panose="02040602050305030304" pitchFamily="18" charset="0"/>
              </a:rPr>
              <a:t> vůbec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a</a:t>
            </a:r>
            <a:r>
              <a:rPr lang="cs-CZ" b="1" dirty="0" smtClean="0">
                <a:latin typeface="Book Antiqua" panose="02040602050305030304" pitchFamily="18" charset="0"/>
              </a:rPr>
              <a:t>glutinační </a:t>
            </a:r>
            <a:r>
              <a:rPr lang="cs-CZ" b="1" dirty="0">
                <a:latin typeface="Book Antiqua" panose="02040602050305030304" pitchFamily="18" charset="0"/>
              </a:rPr>
              <a:t>typ má </a:t>
            </a:r>
            <a:r>
              <a:rPr lang="cs-CZ" b="1" dirty="0" smtClean="0">
                <a:latin typeface="Book Antiqua" panose="02040602050305030304" pitchFamily="18" charset="0"/>
              </a:rPr>
              <a:t>možnost </a:t>
            </a:r>
            <a:r>
              <a:rPr lang="cs-CZ" b="1" dirty="0">
                <a:latin typeface="Book Antiqua" panose="02040602050305030304" pitchFamily="18" charset="0"/>
              </a:rPr>
              <a:t>formálně </a:t>
            </a:r>
            <a:r>
              <a:rPr lang="cs-CZ" b="1" dirty="0" smtClean="0">
                <a:latin typeface="Book Antiqua" panose="02040602050305030304" pitchFamily="18" charset="0"/>
              </a:rPr>
              <a:t>vyjadřovat </a:t>
            </a:r>
            <a:r>
              <a:rPr lang="pl-PL" b="1" dirty="0" smtClean="0">
                <a:latin typeface="Book Antiqua" panose="02040602050305030304" pitchFamily="18" charset="0"/>
              </a:rPr>
              <a:t>kongruenci</a:t>
            </a:r>
            <a:r>
              <a:rPr lang="pl-PL" b="1" dirty="0">
                <a:latin typeface="Book Antiqua" panose="02040602050305030304" pitchFamily="18" charset="0"/>
              </a:rPr>
              <a:t>, ale přesto jí má nedostatek</a:t>
            </a:r>
            <a:endParaRPr lang="cs-CZ" b="1" dirty="0" smtClean="0">
              <a:latin typeface="Book Antiqua" panose="02040602050305030304" pitchFamily="18" charset="0"/>
            </a:endParaRPr>
          </a:p>
          <a:p>
            <a:r>
              <a:rPr lang="cs-CZ" b="1" dirty="0" smtClean="0">
                <a:latin typeface="Book Antiqua" panose="02040602050305030304" pitchFamily="18" charset="0"/>
              </a:rPr>
              <a:t>ve flektivním typu je </a:t>
            </a:r>
            <a:r>
              <a:rPr lang="cs-CZ" b="1" dirty="0" err="1" smtClean="0">
                <a:latin typeface="Book Antiqua" panose="02040602050305030304" pitchFamily="18" charset="0"/>
              </a:rPr>
              <a:t>kongruence</a:t>
            </a:r>
            <a:r>
              <a:rPr lang="cs-CZ" b="1" dirty="0" smtClean="0">
                <a:latin typeface="Book Antiqua" panose="02040602050305030304" pitchFamily="18" charset="0"/>
              </a:rPr>
              <a:t> </a:t>
            </a:r>
            <a:r>
              <a:rPr lang="cs-CZ" b="1" dirty="0" err="1" smtClean="0">
                <a:latin typeface="Book Antiqua" panose="02040602050305030304" pitchFamily="18" charset="0"/>
              </a:rPr>
              <a:t>nejdůležitjěší</a:t>
            </a:r>
            <a:r>
              <a:rPr lang="cs-CZ" b="1" dirty="0" smtClean="0">
                <a:latin typeface="Book Antiqua" panose="02040602050305030304" pitchFamily="18" charset="0"/>
              </a:rPr>
              <a:t> syntaktický prostředek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d</a:t>
            </a:r>
            <a:r>
              <a:rPr lang="cs-CZ" b="1" dirty="0" smtClean="0">
                <a:latin typeface="Book Antiqua" panose="02040602050305030304" pitchFamily="18" charset="0"/>
              </a:rPr>
              <a:t>íky užití k</a:t>
            </a:r>
            <a:r>
              <a:rPr lang="pt-BR" b="1" dirty="0" smtClean="0">
                <a:latin typeface="Book Antiqua" panose="02040602050305030304" pitchFamily="18" charset="0"/>
              </a:rPr>
              <a:t>ongruence ve flexivním</a:t>
            </a:r>
            <a:r>
              <a:rPr lang="cs-CZ" b="1" dirty="0" smtClean="0">
                <a:latin typeface="Book Antiqua" panose="02040602050305030304" pitchFamily="18" charset="0"/>
              </a:rPr>
              <a:t> typu je zbyteční </a:t>
            </a:r>
            <a:r>
              <a:rPr lang="cs-CZ" b="1" dirty="0">
                <a:latin typeface="Book Antiqua" panose="02040602050305030304" pitchFamily="18" charset="0"/>
              </a:rPr>
              <a:t>užívání pevného </a:t>
            </a:r>
            <a:r>
              <a:rPr lang="cs-CZ" b="1" dirty="0" smtClean="0">
                <a:latin typeface="Book Antiqua" panose="02040602050305030304" pitchFamily="18" charset="0"/>
              </a:rPr>
              <a:t>slovosledu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i</a:t>
            </a:r>
            <a:r>
              <a:rPr lang="cs-CZ" b="1" dirty="0" smtClean="0">
                <a:latin typeface="Book Antiqua" panose="02040602050305030304" pitchFamily="18" charset="0"/>
              </a:rPr>
              <a:t>zolační typ</a:t>
            </a:r>
            <a:r>
              <a:rPr lang="cs-CZ" b="1" dirty="0">
                <a:latin typeface="Book Antiqua" panose="02040602050305030304" pitchFamily="18" charset="0"/>
              </a:rPr>
              <a:t>, </a:t>
            </a:r>
            <a:r>
              <a:rPr lang="cs-CZ" b="1" dirty="0" smtClean="0">
                <a:latin typeface="Book Antiqua" panose="02040602050305030304" pitchFamily="18" charset="0"/>
              </a:rPr>
              <a:t>nezná </a:t>
            </a:r>
            <a:r>
              <a:rPr lang="cs-CZ" b="1" dirty="0">
                <a:latin typeface="Book Antiqua" panose="02040602050305030304" pitchFamily="18" charset="0"/>
              </a:rPr>
              <a:t>vůbec </a:t>
            </a:r>
            <a:r>
              <a:rPr lang="cs-CZ" b="1" dirty="0" err="1">
                <a:latin typeface="Book Antiqua" panose="02040602050305030304" pitchFamily="18" charset="0"/>
              </a:rPr>
              <a:t>kongruenci</a:t>
            </a:r>
            <a:r>
              <a:rPr lang="cs-CZ" b="1" dirty="0">
                <a:latin typeface="Book Antiqua" panose="02040602050305030304" pitchFamily="18" charset="0"/>
              </a:rPr>
              <a:t>, užívá slovosledu jako hlavního </a:t>
            </a:r>
            <a:r>
              <a:rPr lang="cs-CZ" b="1" dirty="0" smtClean="0">
                <a:latin typeface="Book Antiqua" panose="02040602050305030304" pitchFamily="18" charset="0"/>
              </a:rPr>
              <a:t>gramatického prostředku</a:t>
            </a:r>
          </a:p>
          <a:p>
            <a:r>
              <a:rPr lang="cs-CZ" b="1" dirty="0" err="1" smtClean="0">
                <a:latin typeface="Book Antiqua" panose="02040602050305030304" pitchFamily="18" charset="0"/>
              </a:rPr>
              <a:t>introflektivní</a:t>
            </a:r>
            <a:r>
              <a:rPr lang="cs-CZ" b="1" dirty="0" smtClean="0">
                <a:latin typeface="Book Antiqua" panose="02040602050305030304" pitchFamily="18" charset="0"/>
              </a:rPr>
              <a:t> </a:t>
            </a:r>
            <a:r>
              <a:rPr lang="cs-CZ" b="1" dirty="0">
                <a:latin typeface="Book Antiqua" panose="02040602050305030304" pitchFamily="18" charset="0"/>
              </a:rPr>
              <a:t>a aglutinační typ stojí uprostřed mezi oběma </a:t>
            </a:r>
            <a:r>
              <a:rPr lang="cs-CZ" b="1" dirty="0" smtClean="0">
                <a:latin typeface="Book Antiqua" panose="02040602050305030304" pitchFamily="18" charset="0"/>
              </a:rPr>
              <a:t>krajnostmi</a:t>
            </a:r>
            <a:endParaRPr lang="cs-CZ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29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SKALIČKOVY JAZYKOVÉ TYPY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520996" y="1825625"/>
            <a:ext cx="2668772" cy="4351338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Introflexe </a:t>
            </a: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Flexe </a:t>
            </a: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Aglutinace </a:t>
            </a:r>
          </a:p>
          <a:p>
            <a:endParaRPr lang="cs-CZ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Izolace </a:t>
            </a:r>
          </a:p>
          <a:p>
            <a:endParaRPr lang="cs-C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Polysentéze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3136605" y="1825625"/>
            <a:ext cx="883565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vnitřní modifikace lexikálních jednotek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vnější modifikace lexikálních jednotek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nelexikální jednotky formálně nepodobné lexikálním</a:t>
            </a:r>
          </a:p>
          <a:p>
            <a:pPr marL="0" indent="0">
              <a:buNone/>
            </a:pPr>
            <a:endParaRPr lang="cs-CZ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nelexikální jednotky formálně podobné lexikálním</a:t>
            </a:r>
          </a:p>
          <a:p>
            <a:pPr marL="0" indent="0">
              <a:buNone/>
            </a:pPr>
            <a:endParaRPr lang="cs-CZ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sled lexikálních jednotek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6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0775"/>
            <a:ext cx="10515600" cy="1366574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>
                <a:latin typeface="Book Antiqua" panose="02040602050305030304" pitchFamily="18" charset="0"/>
              </a:rPr>
              <a:t>Problém vázání vyšší jazykových jednotek</a:t>
            </a:r>
            <a:endParaRPr lang="pl-PL" sz="4000" b="1" dirty="0">
              <a:latin typeface="Book Antiqua" panose="0204060205030503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276142"/>
            <a:ext cx="10515600" cy="5215093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Book Antiqua" panose="02040602050305030304" pitchFamily="18" charset="0"/>
              </a:rPr>
              <a:t>nejlépe vyvinutý pádový systém má flektivní typ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nejbohatší pádový systém má typ aglutinační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i</a:t>
            </a:r>
            <a:r>
              <a:rPr lang="cs-CZ" b="1" dirty="0" smtClean="0">
                <a:latin typeface="Book Antiqua" panose="02040602050305030304" pitchFamily="18" charset="0"/>
              </a:rPr>
              <a:t>zolační </a:t>
            </a:r>
            <a:r>
              <a:rPr lang="cs-CZ" b="1" dirty="0">
                <a:latin typeface="Book Antiqua" panose="02040602050305030304" pitchFamily="18" charset="0"/>
              </a:rPr>
              <a:t>typ tvoří </a:t>
            </a:r>
            <a:r>
              <a:rPr lang="cs-CZ" b="1" dirty="0" smtClean="0">
                <a:latin typeface="Book Antiqua" panose="02040602050305030304" pitchFamily="18" charset="0"/>
              </a:rPr>
              <a:t>pády pomocí </a:t>
            </a:r>
            <a:r>
              <a:rPr lang="cs-CZ" b="1" dirty="0">
                <a:latin typeface="Book Antiqua" panose="02040602050305030304" pitchFamily="18" charset="0"/>
              </a:rPr>
              <a:t>izolovaných </a:t>
            </a:r>
            <a:r>
              <a:rPr lang="cs-CZ" b="1" dirty="0" err="1" smtClean="0">
                <a:latin typeface="Book Antiqua" panose="02040602050305030304" pitchFamily="18" charset="0"/>
              </a:rPr>
              <a:t>formémů</a:t>
            </a:r>
            <a:r>
              <a:rPr lang="cs-CZ" b="1" dirty="0" smtClean="0">
                <a:latin typeface="Book Antiqua" panose="02040602050305030304" pitchFamily="18" charset="0"/>
              </a:rPr>
              <a:t> (</a:t>
            </a:r>
            <a:r>
              <a:rPr lang="cs-CZ" b="1" dirty="0" err="1">
                <a:latin typeface="Book Antiqua" panose="02040602050305030304" pitchFamily="18" charset="0"/>
              </a:rPr>
              <a:t>o</a:t>
            </a:r>
            <a:r>
              <a:rPr lang="cs-CZ" b="1" dirty="0" err="1" smtClean="0">
                <a:latin typeface="Book Antiqua" panose="02040602050305030304" pitchFamily="18" charset="0"/>
              </a:rPr>
              <a:t>f</a:t>
            </a:r>
            <a:r>
              <a:rPr lang="cs-CZ" b="1" dirty="0" smtClean="0">
                <a:latin typeface="Book Antiqua" panose="02040602050305030304" pitchFamily="18" charset="0"/>
              </a:rPr>
              <a:t>, to)</a:t>
            </a:r>
          </a:p>
          <a:p>
            <a:r>
              <a:rPr lang="cs-CZ" b="1" dirty="0" err="1">
                <a:latin typeface="Book Antiqua" panose="02040602050305030304" pitchFamily="18" charset="0"/>
              </a:rPr>
              <a:t>i</a:t>
            </a:r>
            <a:r>
              <a:rPr lang="cs-CZ" b="1" dirty="0" err="1" smtClean="0">
                <a:latin typeface="Book Antiqua" panose="02040602050305030304" pitchFamily="18" charset="0"/>
              </a:rPr>
              <a:t>ntroflexivní</a:t>
            </a:r>
            <a:r>
              <a:rPr lang="cs-CZ" b="1" dirty="0" smtClean="0">
                <a:latin typeface="Book Antiqua" panose="02040602050305030304" pitchFamily="18" charset="0"/>
              </a:rPr>
              <a:t> typ</a:t>
            </a:r>
            <a:r>
              <a:rPr lang="cs-CZ" b="1" dirty="0">
                <a:latin typeface="Book Antiqua" panose="02040602050305030304" pitchFamily="18" charset="0"/>
              </a:rPr>
              <a:t> </a:t>
            </a:r>
            <a:r>
              <a:rPr lang="cs-CZ" b="1" dirty="0" smtClean="0">
                <a:latin typeface="Book Antiqua" panose="02040602050305030304" pitchFamily="18" charset="0"/>
              </a:rPr>
              <a:t>vyjadřuje </a:t>
            </a:r>
            <a:r>
              <a:rPr lang="cs-CZ" b="1" dirty="0">
                <a:latin typeface="Book Antiqua" panose="02040602050305030304" pitchFamily="18" charset="0"/>
              </a:rPr>
              <a:t>pády aglutinačně </a:t>
            </a:r>
            <a:r>
              <a:rPr lang="de-DE" b="1" dirty="0" err="1" smtClean="0">
                <a:latin typeface="Book Antiqua" panose="02040602050305030304" pitchFamily="18" charset="0"/>
              </a:rPr>
              <a:t>nebo</a:t>
            </a:r>
            <a:r>
              <a:rPr lang="de-DE" b="1" dirty="0" smtClean="0">
                <a:latin typeface="Book Antiqua" panose="02040602050305030304" pitchFamily="18" charset="0"/>
              </a:rPr>
              <a:t> </a:t>
            </a:r>
            <a:r>
              <a:rPr lang="de-DE" b="1" dirty="0" err="1" smtClean="0">
                <a:latin typeface="Book Antiqua" panose="02040602050305030304" pitchFamily="18" charset="0"/>
              </a:rPr>
              <a:t>izolačně</a:t>
            </a:r>
            <a:r>
              <a:rPr lang="cs-CZ" b="1" dirty="0" smtClean="0">
                <a:latin typeface="Book Antiqua" panose="02040602050305030304" pitchFamily="18" charset="0"/>
              </a:rPr>
              <a:t> 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v</a:t>
            </a:r>
            <a:r>
              <a:rPr lang="cs-CZ" b="1" dirty="0" smtClean="0">
                <a:latin typeface="Book Antiqua" panose="02040602050305030304" pitchFamily="18" charset="0"/>
              </a:rPr>
              <a:t> </a:t>
            </a:r>
            <a:r>
              <a:rPr lang="cs-CZ" b="1" dirty="0">
                <a:latin typeface="Book Antiqua" panose="02040602050305030304" pitchFamily="18" charset="0"/>
              </a:rPr>
              <a:t>izolačním typu je slabá diferenciace mezi pádovým </a:t>
            </a:r>
            <a:r>
              <a:rPr lang="cs-CZ" b="1" dirty="0" err="1" smtClean="0">
                <a:latin typeface="Book Antiqua" panose="02040602050305030304" pitchFamily="18" charset="0"/>
              </a:rPr>
              <a:t>formémem</a:t>
            </a:r>
            <a:r>
              <a:rPr lang="cs-CZ" b="1" dirty="0" smtClean="0">
                <a:latin typeface="Book Antiqua" panose="02040602050305030304" pitchFamily="18" charset="0"/>
              </a:rPr>
              <a:t> a </a:t>
            </a:r>
            <a:r>
              <a:rPr lang="cs-CZ" b="1" dirty="0">
                <a:latin typeface="Book Antiqua" panose="02040602050305030304" pitchFamily="18" charset="0"/>
              </a:rPr>
              <a:t>prepozicí </a:t>
            </a:r>
            <a:endParaRPr lang="cs-CZ" b="1" dirty="0" smtClean="0">
              <a:latin typeface="Book Antiqua" panose="02040602050305030304" pitchFamily="18" charset="0"/>
            </a:endParaRPr>
          </a:p>
          <a:p>
            <a:r>
              <a:rPr lang="cs-CZ" b="1" dirty="0" smtClean="0">
                <a:latin typeface="Book Antiqua" panose="02040602050305030304" pitchFamily="18" charset="0"/>
              </a:rPr>
              <a:t>flexivní </a:t>
            </a:r>
            <a:r>
              <a:rPr lang="cs-CZ" b="1" dirty="0">
                <a:latin typeface="Book Antiqua" panose="02040602050305030304" pitchFamily="18" charset="0"/>
              </a:rPr>
              <a:t>typ, stejně jako </a:t>
            </a:r>
            <a:r>
              <a:rPr lang="cs-CZ" b="1" dirty="0" err="1">
                <a:latin typeface="Book Antiqua" panose="02040602050305030304" pitchFamily="18" charset="0"/>
              </a:rPr>
              <a:t>introflexivní</a:t>
            </a:r>
            <a:r>
              <a:rPr lang="cs-CZ" b="1" dirty="0">
                <a:latin typeface="Book Antiqua" panose="02040602050305030304" pitchFamily="18" charset="0"/>
              </a:rPr>
              <a:t>, užívá předložek často, </a:t>
            </a:r>
            <a:r>
              <a:rPr lang="cs-CZ" b="1" dirty="0" smtClean="0">
                <a:latin typeface="Book Antiqua" panose="02040602050305030304" pitchFamily="18" charset="0"/>
              </a:rPr>
              <a:t>obvykle tam</a:t>
            </a:r>
            <a:r>
              <a:rPr lang="cs-CZ" b="1" dirty="0">
                <a:latin typeface="Book Antiqua" panose="02040602050305030304" pitchFamily="18" charset="0"/>
              </a:rPr>
              <a:t>, kde aglutinační typ užívá </a:t>
            </a:r>
            <a:r>
              <a:rPr lang="cs-CZ" b="1" dirty="0" smtClean="0">
                <a:latin typeface="Book Antiqua" panose="02040602050305030304" pitchFamily="18" charset="0"/>
              </a:rPr>
              <a:t>pádových </a:t>
            </a:r>
            <a:r>
              <a:rPr lang="cs-CZ" b="1" dirty="0">
                <a:latin typeface="Book Antiqua" panose="02040602050305030304" pitchFamily="18" charset="0"/>
              </a:rPr>
              <a:t>sufixů </a:t>
            </a:r>
            <a:endParaRPr lang="cs-CZ" b="1" dirty="0" smtClean="0">
              <a:latin typeface="Book Antiqua" panose="02040602050305030304" pitchFamily="18" charset="0"/>
            </a:endParaRP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např</a:t>
            </a:r>
            <a:r>
              <a:rPr lang="cs-CZ" b="1" dirty="0">
                <a:latin typeface="Book Antiqua" panose="02040602050305030304" pitchFamily="18" charset="0"/>
              </a:rPr>
              <a:t>. české v domě</a:t>
            </a:r>
            <a:r>
              <a:rPr lang="cs-CZ" b="1" dirty="0" smtClean="0">
                <a:latin typeface="Book Antiqua" panose="02040602050305030304" pitchFamily="18" charset="0"/>
              </a:rPr>
              <a:t>, </a:t>
            </a:r>
            <a:r>
              <a:rPr lang="pl-PL" b="1" dirty="0" smtClean="0">
                <a:latin typeface="Book Antiqua" panose="02040602050305030304" pitchFamily="18" charset="0"/>
              </a:rPr>
              <a:t>z </a:t>
            </a:r>
            <a:r>
              <a:rPr lang="pl-PL" b="1" dirty="0">
                <a:latin typeface="Book Antiqua" panose="02040602050305030304" pitchFamily="18" charset="0"/>
              </a:rPr>
              <a:t>domu × turecké evde, </a:t>
            </a:r>
            <a:r>
              <a:rPr lang="pl-PL" b="1" dirty="0" smtClean="0">
                <a:latin typeface="Book Antiqua" panose="02040602050305030304" pitchFamily="18" charset="0"/>
              </a:rPr>
              <a:t>evden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o</a:t>
            </a:r>
            <a:r>
              <a:rPr lang="pl-PL" b="1" dirty="0" smtClean="0">
                <a:latin typeface="Book Antiqua" panose="02040602050305030304" pitchFamily="18" charset="0"/>
              </a:rPr>
              <a:t>becně užívá aglutinační typ více postpozic než ostatní typy</a:t>
            </a:r>
            <a:endParaRPr lang="cs-CZ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29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0775"/>
            <a:ext cx="10515600" cy="1366574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>
                <a:latin typeface="Book Antiqua" panose="02040602050305030304" pitchFamily="18" charset="0"/>
              </a:rPr>
              <a:t>Problém amplifikace – lexikum X gramatika</a:t>
            </a:r>
            <a:endParaRPr lang="pl-PL" sz="4000" b="1" dirty="0">
              <a:latin typeface="Book Antiqua" panose="0204060205030503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276142"/>
            <a:ext cx="10515600" cy="5215093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latin typeface="Book Antiqua" panose="02040602050305030304" pitchFamily="18" charset="0"/>
              </a:rPr>
              <a:t>a</a:t>
            </a:r>
            <a:r>
              <a:rPr lang="cs-CZ" b="1" dirty="0" smtClean="0">
                <a:latin typeface="Book Antiqua" panose="02040602050305030304" pitchFamily="18" charset="0"/>
              </a:rPr>
              <a:t>glutinační </a:t>
            </a:r>
            <a:r>
              <a:rPr lang="cs-CZ" b="1" dirty="0">
                <a:latin typeface="Book Antiqua" panose="02040602050305030304" pitchFamily="18" charset="0"/>
              </a:rPr>
              <a:t>typ má možnost snadno tvořit pojmenování </a:t>
            </a:r>
            <a:r>
              <a:rPr lang="cs-CZ" b="1" dirty="0" smtClean="0">
                <a:latin typeface="Book Antiqua" panose="02040602050305030304" pitchFamily="18" charset="0"/>
              </a:rPr>
              <a:t>popisné „přilepováním</a:t>
            </a:r>
            <a:r>
              <a:rPr lang="cs-CZ" b="1" dirty="0">
                <a:latin typeface="Book Antiqua" panose="02040602050305030304" pitchFamily="18" charset="0"/>
              </a:rPr>
              <a:t>“ a </a:t>
            </a:r>
            <a:r>
              <a:rPr lang="cs-CZ" b="1" dirty="0" smtClean="0">
                <a:latin typeface="Book Antiqua" panose="02040602050305030304" pitchFamily="18" charset="0"/>
              </a:rPr>
              <a:t>kumulací </a:t>
            </a:r>
            <a:r>
              <a:rPr lang="cs-CZ" b="1" dirty="0" err="1" smtClean="0">
                <a:latin typeface="Book Antiqua" panose="02040602050305030304" pitchFamily="18" charset="0"/>
              </a:rPr>
              <a:t>formémů</a:t>
            </a:r>
            <a:endParaRPr lang="cs-CZ" b="1" dirty="0">
              <a:latin typeface="Book Antiqua" panose="02040602050305030304" pitchFamily="18" charset="0"/>
            </a:endParaRPr>
          </a:p>
          <a:p>
            <a:r>
              <a:rPr lang="cs-CZ" b="1" dirty="0">
                <a:latin typeface="Book Antiqua" panose="02040602050305030304" pitchFamily="18" charset="0"/>
              </a:rPr>
              <a:t>i</a:t>
            </a:r>
            <a:r>
              <a:rPr lang="cs-CZ" b="1" dirty="0" smtClean="0">
                <a:latin typeface="Book Antiqua" panose="02040602050305030304" pitchFamily="18" charset="0"/>
              </a:rPr>
              <a:t>zolační typ charakteristický nerozložitelným pojmenováním značkovým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kořen ve </a:t>
            </a:r>
            <a:r>
              <a:rPr lang="cs-CZ" b="1" dirty="0">
                <a:latin typeface="Book Antiqua" panose="02040602050305030304" pitchFamily="18" charset="0"/>
              </a:rPr>
              <a:t>flexivním typu nemusí být jednoznačný, </a:t>
            </a:r>
            <a:r>
              <a:rPr lang="cs-CZ" b="1" dirty="0" smtClean="0">
                <a:latin typeface="Book Antiqua" panose="02040602050305030304" pitchFamily="18" charset="0"/>
              </a:rPr>
              <a:t>jednoznačnost je v koncovce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české </a:t>
            </a:r>
            <a:r>
              <a:rPr lang="cs-CZ" b="1" dirty="0">
                <a:latin typeface="Book Antiqua" panose="02040602050305030304" pitchFamily="18" charset="0"/>
              </a:rPr>
              <a:t>zlat-o (substantivum</a:t>
            </a:r>
            <a:r>
              <a:rPr lang="cs-CZ" b="1" dirty="0" smtClean="0">
                <a:latin typeface="Book Antiqua" panose="02040602050305030304" pitchFamily="18" charset="0"/>
              </a:rPr>
              <a:t>), zlat-ý </a:t>
            </a:r>
            <a:r>
              <a:rPr lang="cs-CZ" b="1" dirty="0">
                <a:latin typeface="Book Antiqua" panose="02040602050305030304" pitchFamily="18" charset="0"/>
              </a:rPr>
              <a:t>(adjektivum), zlat-</a:t>
            </a:r>
            <a:r>
              <a:rPr lang="cs-CZ" b="1" dirty="0" err="1">
                <a:latin typeface="Book Antiqua" panose="02040602050305030304" pitchFamily="18" charset="0"/>
              </a:rPr>
              <a:t>it</a:t>
            </a:r>
            <a:r>
              <a:rPr lang="cs-CZ" b="1" dirty="0">
                <a:latin typeface="Book Antiqua" panose="02040602050305030304" pitchFamily="18" charset="0"/>
              </a:rPr>
              <a:t> (</a:t>
            </a:r>
            <a:r>
              <a:rPr lang="cs-CZ" b="1" dirty="0" smtClean="0">
                <a:latin typeface="Book Antiqua" panose="02040602050305030304" pitchFamily="18" charset="0"/>
              </a:rPr>
              <a:t>sloveso)</a:t>
            </a:r>
          </a:p>
          <a:p>
            <a:r>
              <a:rPr lang="cs-CZ" b="1" dirty="0" err="1" smtClean="0">
                <a:latin typeface="Book Antiqua" panose="02040602050305030304" pitchFamily="18" charset="0"/>
              </a:rPr>
              <a:t>introflexivní</a:t>
            </a:r>
            <a:r>
              <a:rPr lang="cs-CZ" b="1" dirty="0" smtClean="0">
                <a:latin typeface="Book Antiqua" panose="02040602050305030304" pitchFamily="18" charset="0"/>
              </a:rPr>
              <a:t> </a:t>
            </a:r>
            <a:r>
              <a:rPr lang="cs-CZ" b="1" dirty="0">
                <a:latin typeface="Book Antiqua" panose="02040602050305030304" pitchFamily="18" charset="0"/>
              </a:rPr>
              <a:t>typ tvoří odvozeniny obměňováním </a:t>
            </a:r>
            <a:r>
              <a:rPr lang="cs-CZ" b="1" dirty="0" smtClean="0">
                <a:latin typeface="Book Antiqua" panose="02040602050305030304" pitchFamily="18" charset="0"/>
              </a:rPr>
              <a:t>morfému-slova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arabské </a:t>
            </a:r>
            <a:r>
              <a:rPr lang="cs-CZ" b="1" dirty="0" err="1">
                <a:latin typeface="Book Antiqua" panose="02040602050305030304" pitchFamily="18" charset="0"/>
              </a:rPr>
              <a:t>katab</a:t>
            </a:r>
            <a:r>
              <a:rPr lang="cs-CZ" b="1" dirty="0">
                <a:latin typeface="Book Antiqua" panose="02040602050305030304" pitchFamily="18" charset="0"/>
              </a:rPr>
              <a:t>(a) ‘psát’, </a:t>
            </a:r>
            <a:r>
              <a:rPr lang="cs-CZ" b="1" dirty="0" err="1">
                <a:latin typeface="Book Antiqua" panose="02040602050305030304" pitchFamily="18" charset="0"/>
              </a:rPr>
              <a:t>kitāb</a:t>
            </a:r>
            <a:r>
              <a:rPr lang="cs-CZ" b="1" dirty="0">
                <a:latin typeface="Book Antiqua" panose="02040602050305030304" pitchFamily="18" charset="0"/>
              </a:rPr>
              <a:t>(</a:t>
            </a:r>
            <a:r>
              <a:rPr lang="cs-CZ" b="1" dirty="0" err="1">
                <a:latin typeface="Book Antiqua" panose="02040602050305030304" pitchFamily="18" charset="0"/>
              </a:rPr>
              <a:t>un</a:t>
            </a:r>
            <a:r>
              <a:rPr lang="cs-CZ" b="1" dirty="0">
                <a:latin typeface="Book Antiqua" panose="02040602050305030304" pitchFamily="18" charset="0"/>
              </a:rPr>
              <a:t>) ‘kniha’ (</a:t>
            </a:r>
            <a:r>
              <a:rPr lang="cs-CZ" b="1" dirty="0" err="1">
                <a:latin typeface="Book Antiqua" panose="02040602050305030304" pitchFamily="18" charset="0"/>
              </a:rPr>
              <a:t>kutub</a:t>
            </a:r>
            <a:r>
              <a:rPr lang="cs-CZ" b="1" dirty="0">
                <a:latin typeface="Book Antiqua" panose="02040602050305030304" pitchFamily="18" charset="0"/>
              </a:rPr>
              <a:t>(</a:t>
            </a:r>
            <a:r>
              <a:rPr lang="cs-CZ" b="1" dirty="0" err="1">
                <a:latin typeface="Book Antiqua" panose="02040602050305030304" pitchFamily="18" charset="0"/>
              </a:rPr>
              <a:t>un</a:t>
            </a:r>
            <a:r>
              <a:rPr lang="cs-CZ" b="1" dirty="0">
                <a:latin typeface="Book Antiqua" panose="02040602050305030304" pitchFamily="18" charset="0"/>
              </a:rPr>
              <a:t>) = plurál), </a:t>
            </a:r>
            <a:r>
              <a:rPr lang="cs-CZ" b="1" dirty="0" err="1">
                <a:latin typeface="Book Antiqua" panose="02040602050305030304" pitchFamily="18" charset="0"/>
              </a:rPr>
              <a:t>kātib</a:t>
            </a:r>
            <a:r>
              <a:rPr lang="cs-CZ" b="1" dirty="0">
                <a:latin typeface="Book Antiqua" panose="02040602050305030304" pitchFamily="18" charset="0"/>
              </a:rPr>
              <a:t>(</a:t>
            </a:r>
            <a:r>
              <a:rPr lang="cs-CZ" b="1" dirty="0" err="1">
                <a:latin typeface="Book Antiqua" panose="02040602050305030304" pitchFamily="18" charset="0"/>
              </a:rPr>
              <a:t>un</a:t>
            </a:r>
            <a:r>
              <a:rPr lang="cs-CZ" b="1" dirty="0">
                <a:latin typeface="Book Antiqua" panose="02040602050305030304" pitchFamily="18" charset="0"/>
              </a:rPr>
              <a:t>) ‘písař</a:t>
            </a:r>
            <a:r>
              <a:rPr lang="cs-CZ" b="1" dirty="0" smtClean="0">
                <a:latin typeface="Book Antiqua" panose="02040602050305030304" pitchFamily="18" charset="0"/>
              </a:rPr>
              <a:t>’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aglutinační, flexivní a </a:t>
            </a:r>
            <a:r>
              <a:rPr lang="cs-CZ" b="1" dirty="0" err="1">
                <a:latin typeface="Book Antiqua" panose="02040602050305030304" pitchFamily="18" charset="0"/>
              </a:rPr>
              <a:t>introflexivní</a:t>
            </a:r>
            <a:r>
              <a:rPr lang="cs-CZ" b="1" dirty="0">
                <a:latin typeface="Book Antiqua" panose="02040602050305030304" pitchFamily="18" charset="0"/>
              </a:rPr>
              <a:t> </a:t>
            </a:r>
            <a:r>
              <a:rPr lang="cs-CZ" b="1" dirty="0" smtClean="0">
                <a:latin typeface="Book Antiqua" panose="02040602050305030304" pitchFamily="18" charset="0"/>
              </a:rPr>
              <a:t>typ tvoří </a:t>
            </a:r>
            <a:r>
              <a:rPr lang="cs-CZ" b="1" dirty="0">
                <a:latin typeface="Book Antiqua" panose="02040602050305030304" pitchFamily="18" charset="0"/>
              </a:rPr>
              <a:t>pojmenování popisná</a:t>
            </a:r>
            <a:r>
              <a:rPr lang="cs-CZ" b="1" dirty="0" smtClean="0">
                <a:latin typeface="Book Antiqua" panose="02040602050305030304" pitchFamily="18" charset="0"/>
              </a:rPr>
              <a:t>, izolační </a:t>
            </a:r>
            <a:r>
              <a:rPr lang="cs-CZ" b="1" dirty="0">
                <a:latin typeface="Book Antiqua" panose="02040602050305030304" pitchFamily="18" charset="0"/>
              </a:rPr>
              <a:t>typ pojmenování </a:t>
            </a:r>
            <a:r>
              <a:rPr lang="cs-CZ" b="1" dirty="0" smtClean="0">
                <a:latin typeface="Book Antiqua" panose="02040602050305030304" pitchFamily="18" charset="0"/>
              </a:rPr>
              <a:t>značková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nejbohatší </a:t>
            </a:r>
            <a:r>
              <a:rPr lang="cs-CZ" b="1" dirty="0">
                <a:latin typeface="Book Antiqua" panose="02040602050305030304" pitchFamily="18" charset="0"/>
              </a:rPr>
              <a:t>možnosti tvoření </a:t>
            </a:r>
            <a:r>
              <a:rPr lang="cs-CZ" b="1" dirty="0" smtClean="0">
                <a:latin typeface="Book Antiqua" panose="02040602050305030304" pitchFamily="18" charset="0"/>
              </a:rPr>
              <a:t>nových pojmenování </a:t>
            </a:r>
            <a:r>
              <a:rPr lang="cs-CZ" b="1" dirty="0">
                <a:latin typeface="Book Antiqua" panose="02040602050305030304" pitchFamily="18" charset="0"/>
              </a:rPr>
              <a:t>má typ </a:t>
            </a:r>
            <a:r>
              <a:rPr lang="cs-CZ" b="1" dirty="0" smtClean="0">
                <a:latin typeface="Book Antiqua" panose="02040602050305030304" pitchFamily="18" charset="0"/>
              </a:rPr>
              <a:t>aglutinační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ostatní </a:t>
            </a:r>
            <a:r>
              <a:rPr lang="cs-CZ" b="1" dirty="0">
                <a:latin typeface="Book Antiqua" panose="02040602050305030304" pitchFamily="18" charset="0"/>
              </a:rPr>
              <a:t>typy mají své vlastní možnosti </a:t>
            </a:r>
            <a:r>
              <a:rPr lang="cs-CZ" b="1" dirty="0" smtClean="0">
                <a:latin typeface="Book Antiqua" panose="02040602050305030304" pitchFamily="18" charset="0"/>
              </a:rPr>
              <a:t>tvoření omezenější, proto </a:t>
            </a:r>
            <a:r>
              <a:rPr lang="cs-CZ" b="1" dirty="0">
                <a:latin typeface="Book Antiqua" panose="02040602050305030304" pitchFamily="18" charset="0"/>
              </a:rPr>
              <a:t>užívají </a:t>
            </a:r>
            <a:r>
              <a:rPr lang="cs-CZ" b="1" dirty="0" smtClean="0">
                <a:latin typeface="Book Antiqua" panose="02040602050305030304" pitchFamily="18" charset="0"/>
              </a:rPr>
              <a:t>i jiných </a:t>
            </a:r>
            <a:r>
              <a:rPr lang="cs-CZ" b="1" dirty="0">
                <a:latin typeface="Book Antiqua" panose="02040602050305030304" pitchFamily="18" charset="0"/>
              </a:rPr>
              <a:t>prostředků</a:t>
            </a:r>
          </a:p>
        </p:txBody>
      </p:sp>
    </p:spTree>
    <p:extLst>
      <p:ext uri="{BB962C8B-B14F-4D97-AF65-F5344CB8AC3E}">
        <p14:creationId xmlns:p14="http://schemas.microsoft.com/office/powerpoint/2010/main" val="166118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0775"/>
            <a:ext cx="10144648" cy="1366574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>
                <a:latin typeface="Book Antiqua" panose="02040602050305030304" pitchFamily="18" charset="0"/>
              </a:rPr>
              <a:t>Typ polysyntetický</a:t>
            </a:r>
            <a:endParaRPr lang="pl-PL" sz="4000" b="1" dirty="0">
              <a:latin typeface="Book Antiqua" panose="0204060205030503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276142"/>
            <a:ext cx="10515600" cy="5215093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>
                <a:latin typeface="Book Antiqua" panose="02040602050305030304" pitchFamily="18" charset="0"/>
              </a:rPr>
              <a:t>neexistence diferenciace sémantém : </a:t>
            </a:r>
            <a:r>
              <a:rPr lang="cs-CZ" b="1" dirty="0" err="1" smtClean="0">
                <a:latin typeface="Book Antiqua" panose="02040602050305030304" pitchFamily="18" charset="0"/>
              </a:rPr>
              <a:t>formém</a:t>
            </a:r>
            <a:endParaRPr lang="cs-CZ" b="1" dirty="0">
              <a:latin typeface="Book Antiqua" panose="02040602050305030304" pitchFamily="18" charset="0"/>
            </a:endParaRPr>
          </a:p>
          <a:p>
            <a:r>
              <a:rPr lang="cs-CZ" b="1" dirty="0" smtClean="0">
                <a:latin typeface="Book Antiqua" panose="02040602050305030304" pitchFamily="18" charset="0"/>
              </a:rPr>
              <a:t>v dokonalé podobě </a:t>
            </a:r>
            <a:r>
              <a:rPr lang="cs-CZ" b="1" dirty="0">
                <a:latin typeface="Book Antiqua" panose="02040602050305030304" pitchFamily="18" charset="0"/>
              </a:rPr>
              <a:t>polysyntetického typu neexistují tedy vůbec </a:t>
            </a:r>
            <a:r>
              <a:rPr lang="cs-CZ" b="1" dirty="0" err="1">
                <a:latin typeface="Book Antiqua" panose="02040602050305030304" pitchFamily="18" charset="0"/>
              </a:rPr>
              <a:t>formémy</a:t>
            </a:r>
            <a:r>
              <a:rPr lang="cs-CZ" b="1" dirty="0">
                <a:latin typeface="Book Antiqua" panose="02040602050305030304" pitchFamily="18" charset="0"/>
              </a:rPr>
              <a:t>, nýbrž </a:t>
            </a:r>
            <a:r>
              <a:rPr lang="cs-CZ" b="1" dirty="0" smtClean="0">
                <a:latin typeface="Book Antiqua" panose="02040602050305030304" pitchFamily="18" charset="0"/>
              </a:rPr>
              <a:t>jedině sémantémy</a:t>
            </a:r>
            <a:endParaRPr lang="cs-CZ" b="1" dirty="0">
              <a:latin typeface="Book Antiqua" panose="02040602050305030304" pitchFamily="18" charset="0"/>
            </a:endParaRPr>
          </a:p>
          <a:p>
            <a:r>
              <a:rPr lang="cs-CZ" b="1" dirty="0" smtClean="0">
                <a:latin typeface="Book Antiqua" panose="02040602050305030304" pitchFamily="18" charset="0"/>
              </a:rPr>
              <a:t>disponuje </a:t>
            </a:r>
            <a:r>
              <a:rPr lang="cs-CZ" b="1" dirty="0">
                <a:latin typeface="Book Antiqua" panose="02040602050305030304" pitchFamily="18" charset="0"/>
              </a:rPr>
              <a:t>jenom sémantémy a ty jsou vždy </a:t>
            </a:r>
            <a:r>
              <a:rPr lang="cs-CZ" b="1" dirty="0" err="1" smtClean="0">
                <a:latin typeface="Book Antiqua" panose="02040602050305030304" pitchFamily="18" charset="0"/>
              </a:rPr>
              <a:t>jednofunkční</a:t>
            </a:r>
            <a:r>
              <a:rPr lang="cs-CZ" b="1" dirty="0">
                <a:latin typeface="Book Antiqua" panose="02040602050305030304" pitchFamily="18" charset="0"/>
              </a:rPr>
              <a:t>, tj. jsou nositeli jediné, hlavní </a:t>
            </a:r>
            <a:r>
              <a:rPr lang="cs-CZ" b="1" dirty="0" smtClean="0">
                <a:latin typeface="Book Antiqua" panose="02040602050305030304" pitchFamily="18" charset="0"/>
              </a:rPr>
              <a:t>funkce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n</a:t>
            </a:r>
            <a:r>
              <a:rPr lang="cs-CZ" b="1" dirty="0" smtClean="0">
                <a:latin typeface="Book Antiqua" panose="02040602050305030304" pitchFamily="18" charset="0"/>
              </a:rPr>
              <a:t>emají formální prostředky – existuje tedy </a:t>
            </a:r>
            <a:r>
              <a:rPr lang="cs-CZ" b="1" dirty="0">
                <a:latin typeface="Book Antiqua" panose="02040602050305030304" pitchFamily="18" charset="0"/>
              </a:rPr>
              <a:t>polysémie, homonymie a </a:t>
            </a:r>
            <a:r>
              <a:rPr lang="cs-CZ" b="1" dirty="0" smtClean="0">
                <a:latin typeface="Book Antiqua" panose="02040602050305030304" pitchFamily="18" charset="0"/>
              </a:rPr>
              <a:t>synonymie sémantémů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f</a:t>
            </a:r>
            <a:r>
              <a:rPr lang="cs-CZ" b="1" dirty="0" smtClean="0">
                <a:latin typeface="Book Antiqua" panose="02040602050305030304" pitchFamily="18" charset="0"/>
              </a:rPr>
              <a:t>onologická hranice </a:t>
            </a:r>
            <a:r>
              <a:rPr lang="cs-CZ" b="1" dirty="0">
                <a:latin typeface="Book Antiqua" panose="02040602050305030304" pitchFamily="18" charset="0"/>
              </a:rPr>
              <a:t>morfémů je </a:t>
            </a:r>
            <a:r>
              <a:rPr lang="cs-CZ" b="1" dirty="0" smtClean="0">
                <a:latin typeface="Book Antiqua" panose="02040602050305030304" pitchFamily="18" charset="0"/>
              </a:rPr>
              <a:t>vyznačena </a:t>
            </a:r>
            <a:r>
              <a:rPr lang="cs-CZ" b="1" dirty="0">
                <a:latin typeface="Book Antiqua" panose="02040602050305030304" pitchFamily="18" charset="0"/>
              </a:rPr>
              <a:t>jejich </a:t>
            </a:r>
            <a:r>
              <a:rPr lang="cs-CZ" b="1" dirty="0" smtClean="0">
                <a:latin typeface="Book Antiqua" panose="02040602050305030304" pitchFamily="18" charset="0"/>
              </a:rPr>
              <a:t>slabičností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t</a:t>
            </a:r>
            <a:r>
              <a:rPr lang="cs-CZ" b="1" dirty="0" smtClean="0">
                <a:latin typeface="Book Antiqua" panose="02040602050305030304" pitchFamily="18" charset="0"/>
              </a:rPr>
              <a:t>řídění </a:t>
            </a:r>
            <a:r>
              <a:rPr lang="cs-CZ" b="1" dirty="0">
                <a:latin typeface="Book Antiqua" panose="02040602050305030304" pitchFamily="18" charset="0"/>
              </a:rPr>
              <a:t>na elementy hlavní a elementy pomocné v ideálním </a:t>
            </a:r>
            <a:r>
              <a:rPr lang="cs-CZ" b="1" dirty="0" smtClean="0">
                <a:latin typeface="Book Antiqua" panose="02040602050305030304" pitchFamily="18" charset="0"/>
              </a:rPr>
              <a:t>polysyntetickém typu </a:t>
            </a:r>
            <a:r>
              <a:rPr lang="cs-CZ" b="1" dirty="0">
                <a:latin typeface="Book Antiqua" panose="02040602050305030304" pitchFamily="18" charset="0"/>
              </a:rPr>
              <a:t>neexistuje </a:t>
            </a:r>
            <a:r>
              <a:rPr lang="cs-CZ" b="1" dirty="0" smtClean="0">
                <a:latin typeface="Book Antiqua" panose="02040602050305030304" pitchFamily="18" charset="0"/>
              </a:rPr>
              <a:t>vůbec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části </a:t>
            </a:r>
            <a:r>
              <a:rPr lang="cs-CZ" b="1" dirty="0">
                <a:latin typeface="Book Antiqua" panose="02040602050305030304" pitchFamily="18" charset="0"/>
              </a:rPr>
              <a:t>řeči jsou </a:t>
            </a:r>
            <a:r>
              <a:rPr lang="cs-CZ" b="1" dirty="0" smtClean="0">
                <a:latin typeface="Book Antiqua" panose="02040602050305030304" pitchFamily="18" charset="0"/>
              </a:rPr>
              <a:t>zde diferencovány </a:t>
            </a:r>
            <a:r>
              <a:rPr lang="cs-CZ" b="1" dirty="0">
                <a:latin typeface="Book Antiqua" panose="02040602050305030304" pitchFamily="18" charset="0"/>
              </a:rPr>
              <a:t>od sebe sémanticky (svým významem) a syntakticky (funkcí </a:t>
            </a:r>
            <a:r>
              <a:rPr lang="cs-CZ" b="1" dirty="0" smtClean="0">
                <a:latin typeface="Book Antiqua" panose="02040602050305030304" pitchFamily="18" charset="0"/>
              </a:rPr>
              <a:t>ve větě)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n</a:t>
            </a:r>
            <a:r>
              <a:rPr lang="cs-CZ" b="1" dirty="0" smtClean="0">
                <a:latin typeface="Book Antiqua" panose="02040602050305030304" pitchFamily="18" charset="0"/>
              </a:rPr>
              <a:t>ejrozšířenějším </a:t>
            </a:r>
            <a:r>
              <a:rPr lang="cs-CZ" b="1" dirty="0">
                <a:latin typeface="Book Antiqua" panose="02040602050305030304" pitchFamily="18" charset="0"/>
              </a:rPr>
              <a:t>syntaktickým </a:t>
            </a:r>
            <a:r>
              <a:rPr lang="cs-CZ" b="1" dirty="0" smtClean="0">
                <a:latin typeface="Book Antiqua" panose="02040602050305030304" pitchFamily="18" charset="0"/>
              </a:rPr>
              <a:t>prostředkem je slovosled, není shoda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nová pojmenování vznikají </a:t>
            </a:r>
            <a:r>
              <a:rPr lang="cs-CZ" b="1" dirty="0">
                <a:latin typeface="Book Antiqua" panose="02040602050305030304" pitchFamily="18" charset="0"/>
              </a:rPr>
              <a:t>spojováním jednoslabičných </a:t>
            </a:r>
            <a:r>
              <a:rPr lang="cs-CZ" b="1" dirty="0" smtClean="0">
                <a:latin typeface="Book Antiqua" panose="02040602050305030304" pitchFamily="18" charset="0"/>
              </a:rPr>
              <a:t>sémantémů – pojmenování popisné</a:t>
            </a:r>
            <a:endParaRPr lang="cs-CZ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75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Book Antiqua" panose="02040602050305030304" pitchFamily="18" charset="0"/>
              </a:rPr>
              <a:t>JAROSLAV POPELA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*1923- †2011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PETR SGALL *1926</a:t>
            </a:r>
            <a:endParaRPr lang="cs-CZ" b="1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451" y="1825624"/>
            <a:ext cx="10817158" cy="4668481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latin typeface="Book Antiqua" panose="02040602050305030304" pitchFamily="18" charset="0"/>
              </a:rPr>
              <a:t>POPELA, Jaroslav. </a:t>
            </a:r>
            <a:r>
              <a:rPr lang="cs-CZ" b="1" i="1" dirty="0" smtClean="0">
                <a:latin typeface="Book Antiqua" panose="02040602050305030304" pitchFamily="18" charset="0"/>
              </a:rPr>
              <a:t>Skaličkova jazyková typologie</a:t>
            </a:r>
            <a:r>
              <a:rPr lang="cs-CZ" b="1" dirty="0" smtClean="0">
                <a:latin typeface="Book Antiqua" panose="02040602050305030304" pitchFamily="18" charset="0"/>
              </a:rPr>
              <a:t>. Brno: 2006, Filozofická fakulta Masarykovy univerzity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POPELA, Jaroslav. </a:t>
            </a:r>
            <a:r>
              <a:rPr lang="cs-CZ" b="1" i="1" dirty="0" smtClean="0">
                <a:latin typeface="Book Antiqua" panose="02040602050305030304" pitchFamily="18" charset="0"/>
              </a:rPr>
              <a:t>K typologii ruštiny</a:t>
            </a:r>
            <a:r>
              <a:rPr lang="cs-CZ" b="1" dirty="0" smtClean="0">
                <a:latin typeface="Book Antiqua" panose="02040602050305030304" pitchFamily="18" charset="0"/>
              </a:rPr>
              <a:t>.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SGALL, Petr. </a:t>
            </a:r>
            <a:r>
              <a:rPr lang="cs-CZ" b="1" i="1" dirty="0" smtClean="0">
                <a:latin typeface="Book Antiqua" panose="02040602050305030304" pitchFamily="18" charset="0"/>
              </a:rPr>
              <a:t>Typy jazyků a jejich základní vlastnosti</a:t>
            </a:r>
            <a:r>
              <a:rPr lang="cs-CZ" b="1" dirty="0" smtClean="0">
                <a:latin typeface="Book Antiqua" panose="02040602050305030304" pitchFamily="18" charset="0"/>
              </a:rPr>
              <a:t>. 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SGALL, Petr. </a:t>
            </a:r>
            <a:r>
              <a:rPr lang="cs-CZ" b="1" i="1" dirty="0" smtClean="0">
                <a:latin typeface="Book Antiqua" panose="02040602050305030304" pitchFamily="18" charset="0"/>
              </a:rPr>
              <a:t>Vývoj flexe v indoevropských jazycích, zejména v češtině a v angličtině </a:t>
            </a:r>
            <a:r>
              <a:rPr lang="cs-CZ" b="1" dirty="0" smtClean="0">
                <a:latin typeface="Book Antiqua" panose="02040602050305030304" pitchFamily="18" charset="0"/>
              </a:rPr>
              <a:t>.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SGALL, Petr. </a:t>
            </a:r>
            <a:r>
              <a:rPr lang="cs-CZ" b="1" i="1" dirty="0" smtClean="0">
                <a:latin typeface="Book Antiqua" panose="02040602050305030304" pitchFamily="18" charset="0"/>
              </a:rPr>
              <a:t>Typology and </a:t>
            </a:r>
            <a:r>
              <a:rPr lang="cs-CZ" b="1" i="1" dirty="0" err="1" smtClean="0">
                <a:latin typeface="Book Antiqua" panose="02040602050305030304" pitchFamily="18" charset="0"/>
              </a:rPr>
              <a:t>the</a:t>
            </a:r>
            <a:r>
              <a:rPr lang="cs-CZ" b="1" i="1" dirty="0" smtClean="0">
                <a:latin typeface="Book Antiqua" panose="02040602050305030304" pitchFamily="18" charset="0"/>
              </a:rPr>
              <a:t> </a:t>
            </a:r>
            <a:r>
              <a:rPr lang="cs-CZ" b="1" i="1" dirty="0" err="1" smtClean="0">
                <a:latin typeface="Book Antiqua" panose="02040602050305030304" pitchFamily="18" charset="0"/>
              </a:rPr>
              <a:t>development</a:t>
            </a:r>
            <a:r>
              <a:rPr lang="cs-CZ" b="1" i="1" dirty="0" smtClean="0">
                <a:latin typeface="Book Antiqua" panose="02040602050305030304" pitchFamily="18" charset="0"/>
              </a:rPr>
              <a:t> </a:t>
            </a:r>
            <a:r>
              <a:rPr lang="cs-CZ" b="1" i="1" dirty="0" err="1" smtClean="0">
                <a:latin typeface="Book Antiqua" panose="02040602050305030304" pitchFamily="18" charset="0"/>
              </a:rPr>
              <a:t>of</a:t>
            </a:r>
            <a:r>
              <a:rPr lang="cs-CZ" b="1" i="1" dirty="0" smtClean="0">
                <a:latin typeface="Book Antiqua" panose="02040602050305030304" pitchFamily="18" charset="0"/>
              </a:rPr>
              <a:t> </a:t>
            </a:r>
            <a:r>
              <a:rPr lang="cs-CZ" b="1" i="1" dirty="0" err="1" smtClean="0">
                <a:latin typeface="Book Antiqua" panose="02040602050305030304" pitchFamily="18" charset="0"/>
              </a:rPr>
              <a:t>Indo-European</a:t>
            </a:r>
            <a:r>
              <a:rPr lang="cs-CZ" b="1" i="1" dirty="0" smtClean="0">
                <a:latin typeface="Book Antiqua" panose="02040602050305030304" pitchFamily="18" charset="0"/>
              </a:rPr>
              <a:t> </a:t>
            </a:r>
            <a:r>
              <a:rPr lang="cs-CZ" b="1" i="1" dirty="0" err="1" smtClean="0">
                <a:latin typeface="Book Antiqua" panose="02040602050305030304" pitchFamily="18" charset="0"/>
              </a:rPr>
              <a:t>languages</a:t>
            </a:r>
            <a:r>
              <a:rPr lang="cs-CZ" b="1" i="1" dirty="0" smtClean="0">
                <a:latin typeface="Book Antiqua" panose="02040602050305030304" pitchFamily="18" charset="0"/>
              </a:rPr>
              <a:t>. 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SGALL, Petr. </a:t>
            </a:r>
            <a:r>
              <a:rPr lang="en-US" b="1" i="1" dirty="0" smtClean="0">
                <a:latin typeface="Book Antiqua" panose="02040602050305030304" pitchFamily="18" charset="0"/>
              </a:rPr>
              <a:t>A note on typology and development of languages. </a:t>
            </a:r>
            <a:r>
              <a:rPr lang="cs-CZ" b="1" dirty="0" smtClean="0">
                <a:latin typeface="Book Antiqua" panose="02040602050305030304" pitchFamily="18" charset="0"/>
              </a:rPr>
              <a:t>SGALL, Petr.  </a:t>
            </a:r>
            <a:r>
              <a:rPr lang="cs-CZ" b="1" i="1" dirty="0" err="1" smtClean="0">
                <a:latin typeface="Book Antiqua" panose="02040602050305030304" pitchFamily="18" charset="0"/>
              </a:rPr>
              <a:t>Classical</a:t>
            </a:r>
            <a:r>
              <a:rPr lang="cs-CZ" b="1" i="1" dirty="0" smtClean="0">
                <a:latin typeface="Book Antiqua" panose="02040602050305030304" pitchFamily="18" charset="0"/>
              </a:rPr>
              <a:t> typology and </a:t>
            </a:r>
            <a:r>
              <a:rPr lang="cs-CZ" b="1" i="1" dirty="0" err="1" smtClean="0">
                <a:latin typeface="Book Antiqua" panose="02040602050305030304" pitchFamily="18" charset="0"/>
              </a:rPr>
              <a:t>modern</a:t>
            </a:r>
            <a:r>
              <a:rPr lang="cs-CZ" b="1" i="1" dirty="0" smtClean="0">
                <a:latin typeface="Book Antiqua" panose="02040602050305030304" pitchFamily="18" charset="0"/>
              </a:rPr>
              <a:t> </a:t>
            </a:r>
            <a:r>
              <a:rPr lang="cs-CZ" b="1" i="1" dirty="0" err="1" smtClean="0">
                <a:latin typeface="Book Antiqua" panose="02040602050305030304" pitchFamily="18" charset="0"/>
              </a:rPr>
              <a:t>linguistics</a:t>
            </a:r>
            <a:r>
              <a:rPr lang="cs-CZ" b="1" dirty="0" smtClean="0">
                <a:latin typeface="Book Antiqua" panose="02040602050305030304" pitchFamily="18" charset="0"/>
              </a:rPr>
              <a:t>. 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SGALL, Petr. </a:t>
            </a:r>
            <a:r>
              <a:rPr lang="en-US" b="1" i="1" dirty="0" smtClean="0">
                <a:latin typeface="Book Antiqua" panose="02040602050305030304" pitchFamily="18" charset="0"/>
              </a:rPr>
              <a:t>Prague School typology. </a:t>
            </a:r>
            <a:endParaRPr lang="cs-CZ" b="1" i="1" dirty="0">
              <a:latin typeface="Book Antiqua" panose="02040602050305030304" pitchFamily="18" charset="0"/>
            </a:endParaRPr>
          </a:p>
          <a:p>
            <a:endParaRPr lang="cs-CZ" b="1" dirty="0" smtClean="0">
              <a:latin typeface="Book Antiqua" panose="02040602050305030304" pitchFamily="18" charset="0"/>
            </a:endParaRPr>
          </a:p>
          <a:p>
            <a:endParaRPr lang="cs-CZ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99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smtClean="0">
                <a:latin typeface="Book Antiqua" panose="02040602050305030304" pitchFamily="18" charset="0"/>
              </a:rPr>
              <a:t>SKALIČKOVY JAZYKOVÁ TYPOLOGIE</a:t>
            </a:r>
            <a:endParaRPr lang="cs-CZ" sz="4000" b="1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4923"/>
            <a:ext cx="10515600" cy="4692040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Book Antiqua" panose="02040602050305030304" pitchFamily="18" charset="0"/>
              </a:rPr>
              <a:t>v</a:t>
            </a:r>
            <a:r>
              <a:rPr lang="cs-CZ" sz="3200" b="1" dirty="0" smtClean="0">
                <a:latin typeface="Book Antiqua" panose="02040602050305030304" pitchFamily="18" charset="0"/>
              </a:rPr>
              <a:t>ychází ze zásad funkčně strukturální lingvistiky</a:t>
            </a:r>
          </a:p>
          <a:p>
            <a:r>
              <a:rPr lang="cs-CZ" sz="3200" b="1" dirty="0" smtClean="0">
                <a:latin typeface="Book Antiqua" panose="02040602050305030304" pitchFamily="18" charset="0"/>
              </a:rPr>
              <a:t>jazyk jako strukturu znaků jazykových, tj. základní řady z říše znaků vyznačené přímým vztahem k realitě</a:t>
            </a:r>
          </a:p>
          <a:p>
            <a:r>
              <a:rPr lang="cs-CZ" sz="3200" b="1" i="1" dirty="0" err="1" smtClean="0">
                <a:latin typeface="Book Antiqua" panose="02040602050305030304" pitchFamily="18" charset="0"/>
              </a:rPr>
              <a:t>Zur</a:t>
            </a:r>
            <a:r>
              <a:rPr lang="cs-CZ" sz="3200" b="1" i="1" dirty="0" smtClean="0">
                <a:latin typeface="Book Antiqua" panose="02040602050305030304" pitchFamily="18" charset="0"/>
              </a:rPr>
              <a:t> </a:t>
            </a:r>
            <a:r>
              <a:rPr lang="cs-CZ" sz="3200" b="1" i="1" dirty="0" err="1" smtClean="0">
                <a:latin typeface="Book Antiqua" panose="02040602050305030304" pitchFamily="18" charset="0"/>
              </a:rPr>
              <a:t>ungarischen</a:t>
            </a:r>
            <a:r>
              <a:rPr lang="cs-CZ" sz="3200" b="1" i="1" dirty="0" smtClean="0">
                <a:latin typeface="Book Antiqua" panose="02040602050305030304" pitchFamily="18" charset="0"/>
              </a:rPr>
              <a:t> </a:t>
            </a:r>
            <a:r>
              <a:rPr lang="cs-CZ" sz="3200" b="1" i="1" dirty="0" err="1" smtClean="0">
                <a:latin typeface="Book Antiqua" panose="02040602050305030304" pitchFamily="18" charset="0"/>
              </a:rPr>
              <a:t>Grammatik</a:t>
            </a:r>
            <a:r>
              <a:rPr lang="cs-CZ" sz="3200" b="1" i="1" dirty="0" smtClean="0">
                <a:latin typeface="Book Antiqua" panose="02040602050305030304" pitchFamily="18" charset="0"/>
              </a:rPr>
              <a:t> - </a:t>
            </a:r>
            <a:r>
              <a:rPr lang="cs-CZ" sz="3200" b="1" dirty="0" smtClean="0">
                <a:latin typeface="Book Antiqua" panose="02040602050305030304" pitchFamily="18" charset="0"/>
              </a:rPr>
              <a:t>srovnáním čtyř jazyků: </a:t>
            </a:r>
            <a:r>
              <a:rPr lang="cs-CZ" sz="3200" b="1" dirty="0" err="1" smtClean="0">
                <a:latin typeface="Book Antiqua" panose="02040602050305030304" pitchFamily="18" charset="0"/>
              </a:rPr>
              <a:t>maďar­</a:t>
            </a:r>
            <a:r>
              <a:rPr lang="cs-CZ" sz="3200" b="1" dirty="0" smtClean="0">
                <a:latin typeface="Book Antiqua" panose="02040602050305030304" pitchFamily="18" charset="0"/>
              </a:rPr>
              <a:t> </a:t>
            </a:r>
            <a:r>
              <a:rPr lang="cs-CZ" sz="3200" b="1" dirty="0" err="1" smtClean="0">
                <a:latin typeface="Book Antiqua" panose="02040602050305030304" pitchFamily="18" charset="0"/>
              </a:rPr>
              <a:t>štiny</a:t>
            </a:r>
            <a:r>
              <a:rPr lang="cs-CZ" sz="3200" b="1" dirty="0" smtClean="0">
                <a:latin typeface="Book Antiqua" panose="02040602050305030304" pitchFamily="18" charset="0"/>
              </a:rPr>
              <a:t>, finštiny, češ­tiny, turečtiny</a:t>
            </a:r>
          </a:p>
          <a:p>
            <a:r>
              <a:rPr lang="cs-CZ" sz="3200" b="1" dirty="0">
                <a:latin typeface="Book Antiqua" panose="02040602050305030304" pitchFamily="18" charset="0"/>
              </a:rPr>
              <a:t>jazyky se liší od sebe tím, jak jsou v nich vyvinuty tytéž diferenciace, tj. stupněm jejich </a:t>
            </a:r>
            <a:r>
              <a:rPr lang="cs-CZ" sz="3200" b="1" dirty="0" smtClean="0">
                <a:latin typeface="Book Antiqua" panose="02040602050305030304" pitchFamily="18" charset="0"/>
              </a:rPr>
              <a:t>konsekventnosti</a:t>
            </a:r>
          </a:p>
          <a:p>
            <a:r>
              <a:rPr lang="cs-CZ" sz="3200" b="1" dirty="0">
                <a:latin typeface="Book Antiqua" panose="02040602050305030304" pitchFamily="18" charset="0"/>
              </a:rPr>
              <a:t>jazykové jevy nemusí být a nebývají </a:t>
            </a:r>
            <a:r>
              <a:rPr lang="cs-CZ" sz="3200" b="1" dirty="0" smtClean="0">
                <a:latin typeface="Book Antiqua" panose="02040602050305030304" pitchFamily="18" charset="0"/>
              </a:rPr>
              <a:t>konsekventní, mohou být jen potenciální</a:t>
            </a:r>
            <a:endParaRPr lang="cs-CZ" sz="32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59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Book Antiqua" panose="02040602050305030304" pitchFamily="18" charset="0"/>
              </a:rPr>
              <a:t>JAROSLAV POPELA:</a:t>
            </a:r>
            <a:br>
              <a:rPr lang="cs-CZ" b="1" dirty="0" smtClean="0">
                <a:latin typeface="Book Antiqua" panose="02040602050305030304" pitchFamily="18" charset="0"/>
              </a:rPr>
            </a:br>
            <a:r>
              <a:rPr lang="cs-CZ" b="1" dirty="0" smtClean="0">
                <a:latin typeface="Book Antiqua" panose="02040602050305030304" pitchFamily="18" charset="0"/>
              </a:rPr>
              <a:t>Skaličkova typologie</a:t>
            </a:r>
            <a:endParaRPr lang="cs-CZ" b="1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451" y="1825624"/>
            <a:ext cx="10817158" cy="4668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latin typeface="Book Antiqua" panose="02040602050305030304" pitchFamily="18" charset="0"/>
              </a:rPr>
              <a:t>termíny dle Skaličky:</a:t>
            </a:r>
          </a:p>
          <a:p>
            <a:r>
              <a:rPr lang="cs-CZ" b="1" dirty="0" err="1" smtClean="0">
                <a:latin typeface="Book Antiqua" panose="02040602050305030304" pitchFamily="18" charset="0"/>
              </a:rPr>
              <a:t>séma≃funkce</a:t>
            </a:r>
            <a:endParaRPr lang="cs-CZ" b="1" dirty="0" smtClean="0">
              <a:latin typeface="Book Antiqua" panose="02040602050305030304" pitchFamily="18" charset="0"/>
            </a:endParaRPr>
          </a:p>
          <a:p>
            <a:r>
              <a:rPr lang="cs-CZ" b="1" dirty="0" smtClean="0">
                <a:latin typeface="Book Antiqua" panose="02040602050305030304" pitchFamily="18" charset="0"/>
              </a:rPr>
              <a:t>morfém - </a:t>
            </a:r>
            <a:r>
              <a:rPr lang="cs-CZ" b="1" dirty="0">
                <a:latin typeface="Book Antiqua" panose="02040602050305030304" pitchFamily="18" charset="0"/>
              </a:rPr>
              <a:t>nejmenší nepřetržitá řada fonémů</a:t>
            </a:r>
            <a:r>
              <a:rPr lang="cs-CZ" b="1" dirty="0" smtClean="0">
                <a:latin typeface="Book Antiqua" panose="02040602050305030304" pitchFamily="18" charset="0"/>
              </a:rPr>
              <a:t>, která </a:t>
            </a:r>
            <a:r>
              <a:rPr lang="cs-CZ" b="1" dirty="0">
                <a:latin typeface="Book Antiqua" panose="02040602050305030304" pitchFamily="18" charset="0"/>
              </a:rPr>
              <a:t>sama o sobě nebo za pomoci jiných takových řad vyjadřuje jednu </a:t>
            </a:r>
            <a:r>
              <a:rPr lang="cs-CZ" b="1" dirty="0" smtClean="0">
                <a:latin typeface="Book Antiqua" panose="02040602050305030304" pitchFamily="18" charset="0"/>
              </a:rPr>
              <a:t>nebo více </a:t>
            </a:r>
            <a:r>
              <a:rPr lang="cs-CZ" b="1" dirty="0">
                <a:latin typeface="Book Antiqua" panose="02040602050305030304" pitchFamily="18" charset="0"/>
              </a:rPr>
              <a:t>jazykových </a:t>
            </a:r>
            <a:r>
              <a:rPr lang="cs-CZ" b="1" dirty="0" smtClean="0">
                <a:latin typeface="Book Antiqua" panose="02040602050305030304" pitchFamily="18" charset="0"/>
              </a:rPr>
              <a:t>funkcí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sémantém -</a:t>
            </a:r>
            <a:r>
              <a:rPr lang="cs-CZ" b="1" dirty="0">
                <a:latin typeface="Book Antiqua" panose="02040602050305030304" pitchFamily="18" charset="0"/>
              </a:rPr>
              <a:t>morfém hlavní, tj. nositel funkce </a:t>
            </a:r>
            <a:r>
              <a:rPr lang="cs-CZ" b="1" dirty="0" smtClean="0">
                <a:latin typeface="Book Antiqua" panose="02040602050305030304" pitchFamily="18" charset="0"/>
              </a:rPr>
              <a:t>hlavní čili </a:t>
            </a:r>
            <a:r>
              <a:rPr lang="cs-CZ" b="1" dirty="0">
                <a:latin typeface="Book Antiqua" panose="02040602050305030304" pitchFamily="18" charset="0"/>
              </a:rPr>
              <a:t>vlastního, </a:t>
            </a:r>
            <a:r>
              <a:rPr lang="cs-CZ" b="1" dirty="0" smtClean="0">
                <a:latin typeface="Book Antiqua" panose="02040602050305030304" pitchFamily="18" charset="0"/>
              </a:rPr>
              <a:t>lexikálního významu </a:t>
            </a:r>
            <a:r>
              <a:rPr lang="cs-CZ" b="1" dirty="0">
                <a:latin typeface="Book Antiqua" panose="02040602050305030304" pitchFamily="18" charset="0"/>
              </a:rPr>
              <a:t>(ve </a:t>
            </a:r>
            <a:r>
              <a:rPr lang="cs-CZ" b="1" dirty="0" err="1" smtClean="0">
                <a:latin typeface="Book Antiqua" panose="02040602050305030304" pitchFamily="18" charset="0"/>
              </a:rPr>
              <a:t>fl</a:t>
            </a:r>
            <a:r>
              <a:rPr lang="cs-CZ" b="1" dirty="0" smtClean="0">
                <a:latin typeface="Book Antiqua" panose="02040602050305030304" pitchFamily="18" charset="0"/>
              </a:rPr>
              <a:t>. </a:t>
            </a:r>
            <a:r>
              <a:rPr lang="cs-CZ" b="1" dirty="0" err="1">
                <a:latin typeface="Book Antiqua" panose="02040602050305030304" pitchFamily="18" charset="0"/>
              </a:rPr>
              <a:t>j</a:t>
            </a:r>
            <a:r>
              <a:rPr lang="cs-CZ" b="1" dirty="0" err="1" smtClean="0">
                <a:latin typeface="Book Antiqua" panose="02040602050305030304" pitchFamily="18" charset="0"/>
              </a:rPr>
              <a:t>az</a:t>
            </a:r>
            <a:r>
              <a:rPr lang="cs-CZ" b="1" dirty="0" smtClean="0">
                <a:latin typeface="Book Antiqua" panose="02040602050305030304" pitchFamily="18" charset="0"/>
              </a:rPr>
              <a:t>. kořen)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s</a:t>
            </a:r>
            <a:r>
              <a:rPr lang="cs-CZ" b="1" dirty="0" smtClean="0">
                <a:latin typeface="Book Antiqua" panose="02040602050305030304" pitchFamily="18" charset="0"/>
              </a:rPr>
              <a:t>éma hlavní</a:t>
            </a:r>
          </a:p>
          <a:p>
            <a:r>
              <a:rPr lang="cs-CZ" b="1" dirty="0" err="1">
                <a:latin typeface="Book Antiqua" panose="02040602050305030304" pitchFamily="18" charset="0"/>
              </a:rPr>
              <a:t>f</a:t>
            </a:r>
            <a:r>
              <a:rPr lang="cs-CZ" b="1" dirty="0" err="1" smtClean="0">
                <a:latin typeface="Book Antiqua" panose="02040602050305030304" pitchFamily="18" charset="0"/>
              </a:rPr>
              <a:t>ormém</a:t>
            </a:r>
            <a:r>
              <a:rPr lang="cs-CZ" b="1" dirty="0" smtClean="0">
                <a:latin typeface="Book Antiqua" panose="02040602050305030304" pitchFamily="18" charset="0"/>
              </a:rPr>
              <a:t> - </a:t>
            </a:r>
            <a:r>
              <a:rPr lang="cs-CZ" b="1" dirty="0">
                <a:latin typeface="Book Antiqua" panose="02040602050305030304" pitchFamily="18" charset="0"/>
              </a:rPr>
              <a:t>morfém pomocný, tj. nositel funkce pomocné, </a:t>
            </a:r>
            <a:r>
              <a:rPr lang="cs-CZ" b="1" dirty="0" smtClean="0">
                <a:latin typeface="Book Antiqua" panose="02040602050305030304" pitchFamily="18" charset="0"/>
              </a:rPr>
              <a:t>gramatické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s</a:t>
            </a:r>
            <a:r>
              <a:rPr lang="cs-CZ" b="1" dirty="0" smtClean="0">
                <a:latin typeface="Book Antiqua" panose="02040602050305030304" pitchFamily="18" charset="0"/>
              </a:rPr>
              <a:t>éma pomocné</a:t>
            </a:r>
            <a:endParaRPr lang="cs-CZ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06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Book Antiqua" panose="02040602050305030304" pitchFamily="18" charset="0"/>
              </a:rPr>
              <a:t>JAROSLAV POPELA:</a:t>
            </a:r>
            <a:br>
              <a:rPr lang="cs-CZ" b="1" dirty="0" smtClean="0">
                <a:latin typeface="Book Antiqua" panose="02040602050305030304" pitchFamily="18" charset="0"/>
              </a:rPr>
            </a:br>
            <a:r>
              <a:rPr lang="cs-CZ" b="1" dirty="0" smtClean="0">
                <a:latin typeface="Book Antiqua" panose="02040602050305030304" pitchFamily="18" charset="0"/>
              </a:rPr>
              <a:t>Skaličkova typologie</a:t>
            </a:r>
            <a:endParaRPr lang="cs-CZ" b="1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451" y="1825624"/>
            <a:ext cx="10817158" cy="4668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latin typeface="Book Antiqua" panose="02040602050305030304" pitchFamily="18" charset="0"/>
              </a:rPr>
              <a:t>roz­lišuje diferenciace: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vertikální :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séma </a:t>
            </a:r>
            <a:r>
              <a:rPr lang="cs-CZ" b="1" dirty="0">
                <a:latin typeface="Book Antiqua" panose="02040602050305030304" pitchFamily="18" charset="0"/>
              </a:rPr>
              <a:t>: morfém, morfém : slovo, slovo : věta, resp. též slovo : spojení slov, věta jednoduchá : věta </a:t>
            </a:r>
            <a:r>
              <a:rPr lang="cs-CZ" b="1" dirty="0" smtClean="0">
                <a:latin typeface="Book Antiqua" panose="02040602050305030304" pitchFamily="18" charset="0"/>
              </a:rPr>
              <a:t>složená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horizontální 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séma </a:t>
            </a:r>
            <a:r>
              <a:rPr lang="cs-CZ" b="1" dirty="0">
                <a:latin typeface="Book Antiqua" panose="02040602050305030304" pitchFamily="18" charset="0"/>
              </a:rPr>
              <a:t>: séma, morfém : morfém, slovo : slovo, věta : </a:t>
            </a:r>
            <a:r>
              <a:rPr lang="cs-CZ" b="1" dirty="0" smtClean="0">
                <a:latin typeface="Book Antiqua" panose="02040602050305030304" pitchFamily="18" charset="0"/>
              </a:rPr>
              <a:t>věta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např</a:t>
            </a:r>
            <a:r>
              <a:rPr lang="cs-CZ" b="1" dirty="0">
                <a:latin typeface="Book Antiqua" panose="02040602050305030304" pitchFamily="18" charset="0"/>
              </a:rPr>
              <a:t>. sémantém : </a:t>
            </a:r>
            <a:r>
              <a:rPr lang="cs-CZ" b="1" dirty="0" err="1">
                <a:latin typeface="Book Antiqua" panose="02040602050305030304" pitchFamily="18" charset="0"/>
              </a:rPr>
              <a:t>formém</a:t>
            </a:r>
            <a:r>
              <a:rPr lang="cs-CZ" b="1" dirty="0">
                <a:latin typeface="Book Antiqua" panose="02040602050305030304" pitchFamily="18" charset="0"/>
              </a:rPr>
              <a:t>, morfém odvozovací : morfém koncov­kový, nomen : verbum, substantivum : adjektivum, podmět : přísudek, přísudek : předmět, určovaný nominální člen věty : určující přívlastek, věta hlavní : věta vedlejší aj</a:t>
            </a:r>
            <a:r>
              <a:rPr lang="cs-CZ" b="1" dirty="0" smtClean="0">
                <a:latin typeface="Book Antiqua" panose="02040602050305030304" pitchFamily="18" charset="0"/>
              </a:rPr>
              <a:t>.</a:t>
            </a:r>
            <a:endParaRPr lang="cs-CZ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11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Book Antiqua" panose="02040602050305030304" pitchFamily="18" charset="0"/>
              </a:rPr>
              <a:t>JAROSLAV POPELA:</a:t>
            </a:r>
            <a:br>
              <a:rPr lang="cs-CZ" b="1" dirty="0" smtClean="0">
                <a:latin typeface="Book Antiqua" panose="02040602050305030304" pitchFamily="18" charset="0"/>
              </a:rPr>
            </a:br>
            <a:r>
              <a:rPr lang="cs-CZ" b="1" dirty="0" smtClean="0">
                <a:latin typeface="Book Antiqua" panose="02040602050305030304" pitchFamily="18" charset="0"/>
              </a:rPr>
              <a:t>Skaličkova typologie</a:t>
            </a:r>
            <a:endParaRPr lang="cs-CZ" b="1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451" y="1825624"/>
            <a:ext cx="10817158" cy="466848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latin typeface="Book Antiqua" panose="02040602050305030304" pitchFamily="18" charset="0"/>
              </a:rPr>
              <a:t>j</a:t>
            </a:r>
            <a:r>
              <a:rPr lang="pt-BR" b="1" dirty="0" smtClean="0">
                <a:latin typeface="Book Antiqua" panose="02040602050305030304" pitchFamily="18" charset="0"/>
              </a:rPr>
              <a:t>azyky</a:t>
            </a:r>
            <a:r>
              <a:rPr lang="pt-BR" b="1" dirty="0">
                <a:latin typeface="Book Antiqua" panose="02040602050305030304" pitchFamily="18" charset="0"/>
              </a:rPr>
              <a:t>, v nichž existuje diferenciace </a:t>
            </a:r>
            <a:r>
              <a:rPr lang="pt-BR" b="1" dirty="0" smtClean="0">
                <a:latin typeface="Book Antiqua" panose="02040602050305030304" pitchFamily="18" charset="0"/>
              </a:rPr>
              <a:t>sémantém </a:t>
            </a:r>
            <a:r>
              <a:rPr lang="pt-BR" b="1" dirty="0">
                <a:latin typeface="Book Antiqua" panose="02040602050305030304" pitchFamily="18" charset="0"/>
              </a:rPr>
              <a:t>: </a:t>
            </a:r>
            <a:r>
              <a:rPr lang="pt-BR" b="1" dirty="0" smtClean="0">
                <a:latin typeface="Book Antiqua" panose="02040602050305030304" pitchFamily="18" charset="0"/>
              </a:rPr>
              <a:t>formém</a:t>
            </a:r>
            <a:endParaRPr lang="cs-CZ" b="1" dirty="0" smtClean="0">
              <a:latin typeface="Book Antiqua" panose="02040602050305030304" pitchFamily="18" charset="0"/>
            </a:endParaRPr>
          </a:p>
          <a:p>
            <a:pPr lvl="1"/>
            <a:r>
              <a:rPr lang="cs-CZ" b="1" dirty="0" err="1">
                <a:latin typeface="Book Antiqua" panose="02040602050305030304" pitchFamily="18" charset="0"/>
              </a:rPr>
              <a:t>i</a:t>
            </a:r>
            <a:r>
              <a:rPr lang="cs-CZ" b="1" dirty="0" err="1" smtClean="0">
                <a:latin typeface="Book Antiqua" panose="02040602050305030304" pitchFamily="18" charset="0"/>
              </a:rPr>
              <a:t>ntroflektivní</a:t>
            </a:r>
            <a:r>
              <a:rPr lang="cs-CZ" b="1" dirty="0" smtClean="0">
                <a:latin typeface="Book Antiqua" panose="02040602050305030304" pitchFamily="18" charset="0"/>
              </a:rPr>
              <a:t> </a:t>
            </a:r>
          </a:p>
          <a:p>
            <a:pPr lvl="2"/>
            <a:r>
              <a:rPr lang="cs-CZ" b="1" dirty="0" smtClean="0">
                <a:latin typeface="Book Antiqua" panose="02040602050305030304" pitchFamily="18" charset="0"/>
              </a:rPr>
              <a:t>morfémy polyfunkční, špatně vyvinutá diferenciace </a:t>
            </a:r>
            <a:r>
              <a:rPr lang="cs-CZ" b="1" dirty="0">
                <a:latin typeface="Book Antiqua" panose="02040602050305030304" pitchFamily="18" charset="0"/>
              </a:rPr>
              <a:t>morfém : </a:t>
            </a:r>
            <a:r>
              <a:rPr lang="cs-CZ" b="1" dirty="0" smtClean="0">
                <a:latin typeface="Book Antiqua" panose="02040602050305030304" pitchFamily="18" charset="0"/>
              </a:rPr>
              <a:t>slovo</a:t>
            </a:r>
          </a:p>
          <a:p>
            <a:pPr lvl="2"/>
            <a:r>
              <a:rPr lang="cs-CZ" b="1" dirty="0" smtClean="0">
                <a:latin typeface="Book Antiqua" panose="02040602050305030304" pitchFamily="18" charset="0"/>
              </a:rPr>
              <a:t>existuje jenom </a:t>
            </a:r>
            <a:r>
              <a:rPr lang="cs-CZ" b="1" dirty="0">
                <a:latin typeface="Book Antiqua" panose="02040602050305030304" pitchFamily="18" charset="0"/>
              </a:rPr>
              <a:t>zřetelná </a:t>
            </a:r>
            <a:r>
              <a:rPr lang="cs-CZ" b="1" dirty="0" smtClean="0">
                <a:latin typeface="Book Antiqua" panose="02040602050305030304" pitchFamily="18" charset="0"/>
              </a:rPr>
              <a:t>diferenciace morfém-slovo </a:t>
            </a:r>
            <a:r>
              <a:rPr lang="cs-CZ" b="1" dirty="0">
                <a:latin typeface="Book Antiqua" panose="02040602050305030304" pitchFamily="18" charset="0"/>
              </a:rPr>
              <a:t>: věta</a:t>
            </a:r>
            <a:endParaRPr lang="cs-CZ" b="1" dirty="0" smtClean="0">
              <a:latin typeface="Book Antiqua" panose="02040602050305030304" pitchFamily="18" charset="0"/>
            </a:endParaRP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flektivní</a:t>
            </a:r>
          </a:p>
          <a:p>
            <a:pPr lvl="2"/>
            <a:r>
              <a:rPr lang="cs-CZ" b="1" dirty="0">
                <a:latin typeface="Book Antiqua" panose="02040602050305030304" pitchFamily="18" charset="0"/>
              </a:rPr>
              <a:t>morfémy </a:t>
            </a:r>
            <a:r>
              <a:rPr lang="cs-CZ" b="1" dirty="0" smtClean="0">
                <a:latin typeface="Book Antiqua" panose="02040602050305030304" pitchFamily="18" charset="0"/>
              </a:rPr>
              <a:t>polyfunkční, dobře </a:t>
            </a:r>
            <a:r>
              <a:rPr lang="cs-CZ" b="1" dirty="0">
                <a:latin typeface="Book Antiqua" panose="02040602050305030304" pitchFamily="18" charset="0"/>
              </a:rPr>
              <a:t>vyvinuté diferenciace morfém : slovo, slovo : </a:t>
            </a:r>
            <a:r>
              <a:rPr lang="cs-CZ" b="1" dirty="0" smtClean="0">
                <a:latin typeface="Book Antiqua" panose="02040602050305030304" pitchFamily="18" charset="0"/>
              </a:rPr>
              <a:t>věta</a:t>
            </a:r>
          </a:p>
          <a:p>
            <a:pPr lvl="2"/>
            <a:r>
              <a:rPr lang="cs-CZ" b="1" dirty="0" smtClean="0">
                <a:latin typeface="Book Antiqua" panose="02040602050305030304" pitchFamily="18" charset="0"/>
              </a:rPr>
              <a:t>slovo </a:t>
            </a:r>
            <a:r>
              <a:rPr lang="cs-CZ" b="1" dirty="0">
                <a:latin typeface="Book Antiqua" panose="02040602050305030304" pitchFamily="18" charset="0"/>
              </a:rPr>
              <a:t>existuje </a:t>
            </a:r>
            <a:r>
              <a:rPr lang="cs-CZ" b="1" dirty="0" smtClean="0">
                <a:latin typeface="Book Antiqua" panose="02040602050305030304" pitchFamily="18" charset="0"/>
              </a:rPr>
              <a:t>tedy jako </a:t>
            </a:r>
            <a:r>
              <a:rPr lang="cs-CZ" b="1" dirty="0">
                <a:latin typeface="Book Antiqua" panose="02040602050305030304" pitchFamily="18" charset="0"/>
              </a:rPr>
              <a:t>jasně </a:t>
            </a:r>
            <a:r>
              <a:rPr lang="cs-CZ" b="1" dirty="0" smtClean="0">
                <a:latin typeface="Book Antiqua" panose="02040602050305030304" pitchFamily="18" charset="0"/>
              </a:rPr>
              <a:t>diferencovaná gramatická jednotka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a</a:t>
            </a:r>
            <a:r>
              <a:rPr lang="cs-CZ" b="1" dirty="0" smtClean="0">
                <a:latin typeface="Book Antiqua" panose="02040602050305030304" pitchFamily="18" charset="0"/>
              </a:rPr>
              <a:t>glutinační</a:t>
            </a:r>
          </a:p>
          <a:p>
            <a:pPr lvl="2"/>
            <a:r>
              <a:rPr lang="cs-CZ" b="1" dirty="0">
                <a:latin typeface="Book Antiqua" panose="02040602050305030304" pitchFamily="18" charset="0"/>
              </a:rPr>
              <a:t>morfémy </a:t>
            </a:r>
            <a:r>
              <a:rPr lang="cs-CZ" b="1" dirty="0" smtClean="0">
                <a:latin typeface="Book Antiqua" panose="02040602050305030304" pitchFamily="18" charset="0"/>
              </a:rPr>
              <a:t>monofunkční, dobře </a:t>
            </a:r>
            <a:r>
              <a:rPr lang="cs-CZ" b="1" dirty="0">
                <a:latin typeface="Book Antiqua" panose="02040602050305030304" pitchFamily="18" charset="0"/>
              </a:rPr>
              <a:t>vyvinuté diferenciace morfém : slovo, slovo : </a:t>
            </a:r>
            <a:r>
              <a:rPr lang="cs-CZ" b="1" dirty="0" smtClean="0">
                <a:latin typeface="Book Antiqua" panose="02040602050305030304" pitchFamily="18" charset="0"/>
              </a:rPr>
              <a:t>věta</a:t>
            </a:r>
          </a:p>
          <a:p>
            <a:pPr lvl="2"/>
            <a:r>
              <a:rPr lang="cs-CZ" b="1" dirty="0" smtClean="0">
                <a:latin typeface="Book Antiqua" panose="02040602050305030304" pitchFamily="18" charset="0"/>
              </a:rPr>
              <a:t>slovo </a:t>
            </a:r>
            <a:r>
              <a:rPr lang="cs-CZ" b="1" dirty="0">
                <a:latin typeface="Book Antiqua" panose="02040602050305030304" pitchFamily="18" charset="0"/>
              </a:rPr>
              <a:t>existuje tedy </a:t>
            </a:r>
            <a:r>
              <a:rPr lang="cs-CZ" b="1" dirty="0" smtClean="0">
                <a:latin typeface="Book Antiqua" panose="02040602050305030304" pitchFamily="18" charset="0"/>
              </a:rPr>
              <a:t>jako jasně </a:t>
            </a:r>
            <a:r>
              <a:rPr lang="cs-CZ" b="1" dirty="0">
                <a:latin typeface="Book Antiqua" panose="02040602050305030304" pitchFamily="18" charset="0"/>
              </a:rPr>
              <a:t>diferencovaná </a:t>
            </a:r>
            <a:r>
              <a:rPr lang="cs-CZ" b="1" dirty="0" smtClean="0">
                <a:latin typeface="Book Antiqua" panose="02040602050305030304" pitchFamily="18" charset="0"/>
              </a:rPr>
              <a:t>gramatická jednotka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i</a:t>
            </a:r>
            <a:r>
              <a:rPr lang="cs-CZ" b="1" dirty="0" smtClean="0">
                <a:latin typeface="Book Antiqua" panose="02040602050305030304" pitchFamily="18" charset="0"/>
              </a:rPr>
              <a:t>zolační</a:t>
            </a:r>
          </a:p>
          <a:p>
            <a:pPr lvl="2"/>
            <a:r>
              <a:rPr lang="cs-CZ" b="1" dirty="0">
                <a:latin typeface="Book Antiqua" panose="02040602050305030304" pitchFamily="18" charset="0"/>
              </a:rPr>
              <a:t>morfémy </a:t>
            </a:r>
            <a:r>
              <a:rPr lang="cs-CZ" b="1" dirty="0" smtClean="0">
                <a:latin typeface="Book Antiqua" panose="02040602050305030304" pitchFamily="18" charset="0"/>
              </a:rPr>
              <a:t>monofunkční</a:t>
            </a:r>
            <a:r>
              <a:rPr lang="cs-CZ" b="1" dirty="0">
                <a:latin typeface="Book Antiqua" panose="02040602050305030304" pitchFamily="18" charset="0"/>
              </a:rPr>
              <a:t>, špatně </a:t>
            </a:r>
            <a:r>
              <a:rPr lang="cs-CZ" b="1" dirty="0" smtClean="0">
                <a:latin typeface="Book Antiqua" panose="02040602050305030304" pitchFamily="18" charset="0"/>
              </a:rPr>
              <a:t>vyvinutá diferenciace </a:t>
            </a:r>
            <a:r>
              <a:rPr lang="cs-CZ" b="1" dirty="0">
                <a:latin typeface="Book Antiqua" panose="02040602050305030304" pitchFamily="18" charset="0"/>
              </a:rPr>
              <a:t>morfém : slovo </a:t>
            </a:r>
            <a:endParaRPr lang="cs-CZ" b="1" dirty="0" smtClean="0">
              <a:latin typeface="Book Antiqua" panose="02040602050305030304" pitchFamily="18" charset="0"/>
            </a:endParaRPr>
          </a:p>
          <a:p>
            <a:pPr lvl="2"/>
            <a:r>
              <a:rPr lang="cs-CZ" b="1" dirty="0" smtClean="0">
                <a:latin typeface="Book Antiqua" panose="02040602050305030304" pitchFamily="18" charset="0"/>
              </a:rPr>
              <a:t>existuje </a:t>
            </a:r>
            <a:r>
              <a:rPr lang="cs-CZ" b="1" dirty="0">
                <a:latin typeface="Book Antiqua" panose="02040602050305030304" pitchFamily="18" charset="0"/>
              </a:rPr>
              <a:t>tedy jenom z</a:t>
            </a:r>
            <a:r>
              <a:rPr lang="cs-CZ" b="1" dirty="0" smtClean="0">
                <a:latin typeface="Book Antiqua" panose="02040602050305030304" pitchFamily="18" charset="0"/>
              </a:rPr>
              <a:t>řetelná diferenciace morfém-slovo </a:t>
            </a:r>
            <a:r>
              <a:rPr lang="cs-CZ" b="1" dirty="0">
                <a:latin typeface="Book Antiqua" panose="02040602050305030304" pitchFamily="18" charset="0"/>
              </a:rPr>
              <a:t>: </a:t>
            </a:r>
            <a:r>
              <a:rPr lang="cs-CZ" b="1" dirty="0" smtClean="0">
                <a:latin typeface="Book Antiqua" panose="02040602050305030304" pitchFamily="18" charset="0"/>
              </a:rPr>
              <a:t>věta</a:t>
            </a:r>
          </a:p>
          <a:p>
            <a:r>
              <a:rPr lang="cs-CZ" b="1" dirty="0" smtClean="0">
                <a:latin typeface="Book Antiqua" panose="02040602050305030304" pitchFamily="18" charset="0"/>
              </a:rPr>
              <a:t>jazyky</a:t>
            </a:r>
            <a:r>
              <a:rPr lang="cs-CZ" b="1" dirty="0">
                <a:latin typeface="Book Antiqua" panose="02040602050305030304" pitchFamily="18" charset="0"/>
              </a:rPr>
              <a:t>, v nichž neexistuje diferenciace sémantém : </a:t>
            </a:r>
            <a:r>
              <a:rPr lang="cs-CZ" b="1" dirty="0" err="1" smtClean="0">
                <a:latin typeface="Book Antiqua" panose="02040602050305030304" pitchFamily="18" charset="0"/>
              </a:rPr>
              <a:t>formém</a:t>
            </a:r>
            <a:endParaRPr lang="cs-CZ" b="1" dirty="0" smtClean="0">
              <a:latin typeface="Book Antiqua" panose="02040602050305030304" pitchFamily="18" charset="0"/>
            </a:endParaRP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polysyntetický</a:t>
            </a:r>
            <a:endParaRPr lang="cs-CZ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38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Book Antiqua" panose="02040602050305030304" pitchFamily="18" charset="0"/>
              </a:rPr>
              <a:t>JAROSLAV POPELA:</a:t>
            </a:r>
            <a:br>
              <a:rPr lang="cs-CZ" b="1" dirty="0" smtClean="0">
                <a:latin typeface="Book Antiqua" panose="02040602050305030304" pitchFamily="18" charset="0"/>
              </a:rPr>
            </a:br>
            <a:r>
              <a:rPr lang="cs-CZ" b="1" dirty="0" smtClean="0">
                <a:latin typeface="Book Antiqua" panose="02040602050305030304" pitchFamily="18" charset="0"/>
              </a:rPr>
              <a:t>Skaličkova typologie</a:t>
            </a:r>
            <a:endParaRPr lang="cs-CZ" b="1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latin typeface="Book Antiqua" panose="02040602050305030304" pitchFamily="18" charset="0"/>
              </a:rPr>
              <a:t>společné vlastnosti typů:</a:t>
            </a:r>
          </a:p>
          <a:p>
            <a:pPr marL="0" indent="0">
              <a:buNone/>
            </a:pPr>
            <a:endParaRPr lang="cs-CZ" b="1" dirty="0" smtClean="0">
              <a:latin typeface="Book Antiqua" panose="02040602050305030304" pitchFamily="18" charset="0"/>
            </a:endParaRPr>
          </a:p>
          <a:p>
            <a:r>
              <a:rPr lang="cs-CZ" b="1" dirty="0" err="1">
                <a:latin typeface="Book Antiqua" panose="02040602050305030304" pitchFamily="18" charset="0"/>
              </a:rPr>
              <a:t>m</a:t>
            </a:r>
            <a:r>
              <a:rPr lang="cs-CZ" b="1" dirty="0" err="1" smtClean="0">
                <a:latin typeface="Book Antiqua" panose="02040602050305030304" pitchFamily="18" charset="0"/>
              </a:rPr>
              <a:t>onofunkčnost</a:t>
            </a:r>
            <a:r>
              <a:rPr lang="cs-CZ" b="1" dirty="0" smtClean="0">
                <a:latin typeface="Book Antiqua" panose="02040602050305030304" pitchFamily="18" charset="0"/>
              </a:rPr>
              <a:t> morfémů</a:t>
            </a:r>
          </a:p>
          <a:p>
            <a:r>
              <a:rPr lang="cs-CZ" sz="2400" b="1" dirty="0">
                <a:latin typeface="Book Antiqua" panose="02040602050305030304" pitchFamily="18" charset="0"/>
              </a:rPr>
              <a:t>dobře </a:t>
            </a:r>
            <a:r>
              <a:rPr lang="cs-CZ" sz="2400" b="1" dirty="0" smtClean="0">
                <a:latin typeface="Book Antiqua" panose="02040602050305030304" pitchFamily="18" charset="0"/>
              </a:rPr>
              <a:t>vyvinutá diferenciace </a:t>
            </a:r>
            <a:r>
              <a:rPr lang="it-IT" sz="2400" b="1" dirty="0" smtClean="0">
                <a:latin typeface="Book Antiqua" panose="02040602050305030304" pitchFamily="18" charset="0"/>
              </a:rPr>
              <a:t>morfém </a:t>
            </a:r>
            <a:r>
              <a:rPr lang="it-IT" sz="2400" b="1" dirty="0">
                <a:latin typeface="Book Antiqua" panose="02040602050305030304" pitchFamily="18" charset="0"/>
              </a:rPr>
              <a:t>: slovo (i slovo : věta</a:t>
            </a:r>
            <a:r>
              <a:rPr lang="it-IT" sz="2400" b="1" dirty="0" smtClean="0">
                <a:latin typeface="Book Antiqua" panose="02040602050305030304" pitchFamily="18" charset="0"/>
              </a:rPr>
              <a:t>)</a:t>
            </a:r>
            <a:endParaRPr lang="cs-CZ" sz="2400" b="1" dirty="0" smtClean="0">
              <a:latin typeface="Book Antiqua" panose="02040602050305030304" pitchFamily="18" charset="0"/>
            </a:endParaRPr>
          </a:p>
          <a:p>
            <a:r>
              <a:rPr lang="cs-CZ" b="1" dirty="0">
                <a:latin typeface="Book Antiqua" panose="02040602050305030304" pitchFamily="18" charset="0"/>
              </a:rPr>
              <a:t>p</a:t>
            </a:r>
            <a:r>
              <a:rPr lang="cs-CZ" b="1" dirty="0" smtClean="0">
                <a:latin typeface="Book Antiqua" panose="02040602050305030304" pitchFamily="18" charset="0"/>
              </a:rPr>
              <a:t>olyfunkčnost morfémů</a:t>
            </a:r>
          </a:p>
          <a:p>
            <a:r>
              <a:rPr lang="cs-CZ" sz="2400" b="1" dirty="0">
                <a:latin typeface="Book Antiqua" panose="02040602050305030304" pitchFamily="18" charset="0"/>
              </a:rPr>
              <a:t>špatně </a:t>
            </a:r>
            <a:r>
              <a:rPr lang="cs-CZ" sz="2400" b="1" dirty="0" smtClean="0">
                <a:latin typeface="Book Antiqua" panose="02040602050305030304" pitchFamily="18" charset="0"/>
              </a:rPr>
              <a:t>vyvinutá diferenciace morfém </a:t>
            </a:r>
            <a:r>
              <a:rPr lang="cs-CZ" sz="2400" b="1" dirty="0">
                <a:latin typeface="Book Antiqua" panose="02040602050305030304" pitchFamily="18" charset="0"/>
              </a:rPr>
              <a:t>: </a:t>
            </a:r>
            <a:r>
              <a:rPr lang="cs-CZ" sz="2400" b="1" dirty="0" smtClean="0">
                <a:latin typeface="Book Antiqua" panose="02040602050305030304" pitchFamily="18" charset="0"/>
              </a:rPr>
              <a:t>slovo</a:t>
            </a:r>
          </a:p>
          <a:p>
            <a:endParaRPr lang="cs-CZ" sz="2400" b="1" dirty="0">
              <a:latin typeface="Book Antiqua" panose="0204060205030503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b="1" dirty="0" smtClean="0">
              <a:latin typeface="Book Antiqua" panose="02040602050305030304" pitchFamily="18" charset="0"/>
            </a:endParaRPr>
          </a:p>
          <a:p>
            <a:endParaRPr lang="cs-CZ" b="1" dirty="0" smtClean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>
                <a:latin typeface="Book Antiqua" panose="02040602050305030304" pitchFamily="18" charset="0"/>
              </a:rPr>
              <a:t>aglutinační a izolační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latin typeface="Book Antiqua" panose="02040602050305030304" pitchFamily="18" charset="0"/>
              </a:rPr>
              <a:t>a</a:t>
            </a:r>
            <a:r>
              <a:rPr lang="cs-CZ" b="1" dirty="0" smtClean="0">
                <a:latin typeface="Book Antiqua" panose="02040602050305030304" pitchFamily="18" charset="0"/>
              </a:rPr>
              <a:t>glutinační a flektivní typ</a:t>
            </a:r>
            <a:endParaRPr lang="cs-CZ" b="1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400" b="1" dirty="0" smtClean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latin typeface="Book Antiqua" panose="02040602050305030304" pitchFamily="18" charset="0"/>
              </a:rPr>
              <a:t>f</a:t>
            </a:r>
            <a:r>
              <a:rPr lang="cs-CZ" b="1" dirty="0" smtClean="0">
                <a:latin typeface="Book Antiqua" panose="02040602050305030304" pitchFamily="18" charset="0"/>
              </a:rPr>
              <a:t>lektivní a </a:t>
            </a:r>
            <a:r>
              <a:rPr lang="cs-CZ" b="1" dirty="0" err="1" smtClean="0">
                <a:latin typeface="Book Antiqua" panose="02040602050305030304" pitchFamily="18" charset="0"/>
              </a:rPr>
              <a:t>introflektivní</a:t>
            </a:r>
            <a:endParaRPr lang="cs-CZ" b="1" dirty="0" smtClean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latin typeface="Book Antiqua" panose="02040602050305030304" pitchFamily="18" charset="0"/>
              </a:rPr>
              <a:t>i</a:t>
            </a:r>
            <a:r>
              <a:rPr lang="cs-CZ" b="1" dirty="0" smtClean="0">
                <a:latin typeface="Book Antiqua" panose="02040602050305030304" pitchFamily="18" charset="0"/>
              </a:rPr>
              <a:t>zolační a </a:t>
            </a:r>
            <a:r>
              <a:rPr lang="cs-CZ" b="1" dirty="0" err="1" smtClean="0">
                <a:latin typeface="Book Antiqua" panose="02040602050305030304" pitchFamily="18" charset="0"/>
              </a:rPr>
              <a:t>introflektivní</a:t>
            </a:r>
            <a:endParaRPr lang="cs-CZ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91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Book Antiqua" panose="02040602050305030304" pitchFamily="18" charset="0"/>
              </a:rPr>
              <a:t>JAROSLAV POPELA:</a:t>
            </a:r>
            <a:br>
              <a:rPr lang="cs-CZ" b="1" dirty="0" smtClean="0">
                <a:latin typeface="Book Antiqua" panose="02040602050305030304" pitchFamily="18" charset="0"/>
              </a:rPr>
            </a:br>
            <a:r>
              <a:rPr lang="cs-CZ" b="1" dirty="0" smtClean="0">
                <a:latin typeface="Book Antiqua" panose="02040602050305030304" pitchFamily="18" charset="0"/>
              </a:rPr>
              <a:t>Skaličkova typologie</a:t>
            </a:r>
            <a:endParaRPr lang="cs-CZ" b="1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8055" y="1825624"/>
            <a:ext cx="10515600" cy="4575175"/>
          </a:xfrm>
        </p:spPr>
        <p:txBody>
          <a:bodyPr>
            <a:noAutofit/>
          </a:bodyPr>
          <a:lstStyle/>
          <a:p>
            <a:r>
              <a:rPr lang="cs-CZ" b="1" dirty="0">
                <a:latin typeface="Book Antiqua" panose="02040602050305030304" pitchFamily="18" charset="0"/>
              </a:rPr>
              <a:t>p</a:t>
            </a:r>
            <a:r>
              <a:rPr lang="cs-CZ" b="1" dirty="0" smtClean="0">
                <a:latin typeface="Book Antiqua" panose="02040602050305030304" pitchFamily="18" charset="0"/>
              </a:rPr>
              <a:t>říznivost v gramatice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j</a:t>
            </a:r>
            <a:r>
              <a:rPr lang="cs-CZ" b="1" dirty="0" smtClean="0">
                <a:latin typeface="Book Antiqua" panose="02040602050305030304" pitchFamily="18" charset="0"/>
              </a:rPr>
              <a:t>ev a </a:t>
            </a:r>
            <a:r>
              <a:rPr lang="cs-CZ" b="1" dirty="0">
                <a:latin typeface="Book Antiqua" panose="02040602050305030304" pitchFamily="18" charset="0"/>
              </a:rPr>
              <a:t>je příznivý jevu b, a proto také jev b je </a:t>
            </a:r>
            <a:r>
              <a:rPr lang="cs-CZ" b="1" dirty="0" smtClean="0">
                <a:latin typeface="Book Antiqua" panose="02040602050305030304" pitchFamily="18" charset="0"/>
              </a:rPr>
              <a:t>obyčejně </a:t>
            </a:r>
            <a:r>
              <a:rPr lang="cs-CZ" b="1" dirty="0">
                <a:latin typeface="Book Antiqua" panose="02040602050305030304" pitchFamily="18" charset="0"/>
              </a:rPr>
              <a:t>příznivý jevu </a:t>
            </a:r>
            <a:r>
              <a:rPr lang="cs-CZ" b="1" dirty="0" smtClean="0">
                <a:latin typeface="Book Antiqua" panose="02040602050305030304" pitchFamily="18" charset="0"/>
              </a:rPr>
              <a:t>a</a:t>
            </a:r>
          </a:p>
          <a:p>
            <a:r>
              <a:rPr lang="cs-CZ" b="1" dirty="0">
                <a:latin typeface="Book Antiqua" panose="02040602050305030304" pitchFamily="18" charset="0"/>
              </a:rPr>
              <a:t>j</a:t>
            </a:r>
            <a:r>
              <a:rPr lang="cs-CZ" b="1" dirty="0" smtClean="0">
                <a:latin typeface="Book Antiqua" panose="02040602050305030304" pitchFamily="18" charset="0"/>
              </a:rPr>
              <a:t>azykový typ</a:t>
            </a:r>
          </a:p>
          <a:p>
            <a:pPr lvl="1"/>
            <a:r>
              <a:rPr lang="cs-CZ" b="1" dirty="0" smtClean="0">
                <a:latin typeface="Book Antiqua" panose="02040602050305030304" pitchFamily="18" charset="0"/>
              </a:rPr>
              <a:t>soubor </a:t>
            </a:r>
            <a:r>
              <a:rPr lang="cs-CZ" b="1" dirty="0">
                <a:latin typeface="Book Antiqua" panose="02040602050305030304" pitchFamily="18" charset="0"/>
              </a:rPr>
              <a:t>gramatických vlastností</a:t>
            </a:r>
            <a:r>
              <a:rPr lang="cs-CZ" b="1" dirty="0" smtClean="0">
                <a:latin typeface="Book Antiqua" panose="02040602050305030304" pitchFamily="18" charset="0"/>
              </a:rPr>
              <a:t>, které </a:t>
            </a:r>
            <a:r>
              <a:rPr lang="cs-CZ" b="1" dirty="0">
                <a:latin typeface="Book Antiqua" panose="02040602050305030304" pitchFamily="18" charset="0"/>
              </a:rPr>
              <a:t>jsou si navzájem </a:t>
            </a:r>
            <a:r>
              <a:rPr lang="cs-CZ" b="1" dirty="0" smtClean="0">
                <a:latin typeface="Book Antiqua" panose="02040602050305030304" pitchFamily="18" charset="0"/>
              </a:rPr>
              <a:t>příznivé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má-li daný jazyk jednu, očekáváme, že </a:t>
            </a:r>
            <a:r>
              <a:rPr lang="cs-CZ" b="1" dirty="0" smtClean="0">
                <a:latin typeface="Book Antiqua" panose="02040602050305030304" pitchFamily="18" charset="0"/>
              </a:rPr>
              <a:t>bude mít </a:t>
            </a:r>
            <a:r>
              <a:rPr lang="cs-CZ" b="1" dirty="0">
                <a:latin typeface="Book Antiqua" panose="02040602050305030304" pitchFamily="18" charset="0"/>
              </a:rPr>
              <a:t>i druhou, třetí </a:t>
            </a:r>
            <a:r>
              <a:rPr lang="cs-CZ" b="1" dirty="0" err="1" smtClean="0">
                <a:latin typeface="Book Antiqua" panose="02040602050305030304" pitchFamily="18" charset="0"/>
              </a:rPr>
              <a:t>atd</a:t>
            </a:r>
            <a:r>
              <a:rPr lang="cs-CZ" b="1" dirty="0" smtClean="0">
                <a:latin typeface="Book Antiqua" panose="02040602050305030304" pitchFamily="18" charset="0"/>
              </a:rPr>
              <a:t>…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j</a:t>
            </a:r>
            <a:r>
              <a:rPr lang="cs-CZ" b="1" dirty="0" smtClean="0">
                <a:latin typeface="Book Antiqua" panose="02040602050305030304" pitchFamily="18" charset="0"/>
              </a:rPr>
              <a:t>evy jednoho typu mohou </a:t>
            </a:r>
            <a:r>
              <a:rPr lang="cs-CZ" b="1" dirty="0">
                <a:latin typeface="Book Antiqua" panose="02040602050305030304" pitchFamily="18" charset="0"/>
              </a:rPr>
              <a:t>být v </a:t>
            </a:r>
            <a:r>
              <a:rPr lang="cs-CZ" b="1" dirty="0" smtClean="0">
                <a:latin typeface="Book Antiqua" panose="02040602050305030304" pitchFamily="18" charset="0"/>
              </a:rPr>
              <a:t>jazyce </a:t>
            </a:r>
            <a:r>
              <a:rPr lang="pl-PL" b="1" dirty="0" smtClean="0">
                <a:latin typeface="Book Antiqua" panose="02040602050305030304" pitchFamily="18" charset="0"/>
              </a:rPr>
              <a:t>potlačeny </a:t>
            </a:r>
            <a:r>
              <a:rPr lang="pl-PL" b="1" dirty="0">
                <a:latin typeface="Book Antiqua" panose="02040602050305030304" pitchFamily="18" charset="0"/>
              </a:rPr>
              <a:t>a tím je </a:t>
            </a:r>
            <a:r>
              <a:rPr lang="pl-PL" b="1" dirty="0" smtClean="0">
                <a:latin typeface="Book Antiqua" panose="02040602050305030304" pitchFamily="18" charset="0"/>
              </a:rPr>
              <a:t>umožněna </a:t>
            </a:r>
            <a:r>
              <a:rPr lang="fr-FR" b="1" dirty="0" smtClean="0">
                <a:latin typeface="Book Antiqua" panose="02040602050305030304" pitchFamily="18" charset="0"/>
              </a:rPr>
              <a:t>existence </a:t>
            </a:r>
            <a:r>
              <a:rPr lang="cs-CZ" b="1" dirty="0" smtClean="0">
                <a:latin typeface="Book Antiqua" panose="02040602050305030304" pitchFamily="18" charset="0"/>
              </a:rPr>
              <a:t>jiného typu</a:t>
            </a:r>
          </a:p>
          <a:p>
            <a:pPr lvl="1"/>
            <a:r>
              <a:rPr lang="pl-PL" b="1" dirty="0">
                <a:latin typeface="Book Antiqua" panose="02040602050305030304" pitchFamily="18" charset="0"/>
              </a:rPr>
              <a:t>každý jazyk je kombinací několika </a:t>
            </a:r>
            <a:r>
              <a:rPr lang="pl-PL" b="1" dirty="0" smtClean="0">
                <a:latin typeface="Book Antiqua" panose="02040602050305030304" pitchFamily="18" charset="0"/>
              </a:rPr>
              <a:t>typů</a:t>
            </a:r>
            <a:endParaRPr lang="pl-PL" b="1" dirty="0">
              <a:latin typeface="Book Antiqua" panose="02040602050305030304" pitchFamily="18" charset="0"/>
            </a:endParaRP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t</a:t>
            </a:r>
            <a:r>
              <a:rPr lang="cs-CZ" b="1" dirty="0" smtClean="0">
                <a:latin typeface="Book Antiqua" panose="02040602050305030304" pitchFamily="18" charset="0"/>
              </a:rPr>
              <a:t>yp </a:t>
            </a:r>
            <a:r>
              <a:rPr lang="cs-CZ" b="1" dirty="0">
                <a:latin typeface="Book Antiqua" panose="02040602050305030304" pitchFamily="18" charset="0"/>
              </a:rPr>
              <a:t>je tedy extrém, realizovaný zřídka nebo vůbec nikdy </a:t>
            </a:r>
            <a:r>
              <a:rPr lang="cs-CZ" b="1" dirty="0" smtClean="0">
                <a:latin typeface="Book Antiqua" panose="02040602050305030304" pitchFamily="18" charset="0"/>
              </a:rPr>
              <a:t>nerealizovaný</a:t>
            </a:r>
          </a:p>
          <a:p>
            <a:pPr lvl="1"/>
            <a:r>
              <a:rPr lang="cs-CZ" b="1" dirty="0">
                <a:latin typeface="Book Antiqua" panose="02040602050305030304" pitchFamily="18" charset="0"/>
              </a:rPr>
              <a:t>j</a:t>
            </a:r>
            <a:r>
              <a:rPr lang="cs-CZ" b="1" dirty="0" smtClean="0">
                <a:latin typeface="Book Antiqua" panose="02040602050305030304" pitchFamily="18" charset="0"/>
              </a:rPr>
              <a:t>azyková struktura </a:t>
            </a:r>
            <a:r>
              <a:rPr lang="cs-CZ" b="1" dirty="0">
                <a:latin typeface="Book Antiqua" panose="02040602050305030304" pitchFamily="18" charset="0"/>
              </a:rPr>
              <a:t>není typologicky </a:t>
            </a:r>
            <a:r>
              <a:rPr lang="cs-CZ" b="1" dirty="0" smtClean="0">
                <a:latin typeface="Book Antiqua" panose="02040602050305030304" pitchFamily="18" charset="0"/>
              </a:rPr>
              <a:t>pevná, vyvíjí </a:t>
            </a:r>
            <a:r>
              <a:rPr lang="cs-CZ" b="1" dirty="0">
                <a:latin typeface="Book Antiqua" panose="02040602050305030304" pitchFamily="18" charset="0"/>
              </a:rPr>
              <a:t>a </a:t>
            </a:r>
            <a:r>
              <a:rPr lang="cs-CZ" b="1" dirty="0" smtClean="0">
                <a:latin typeface="Book Antiqua" panose="02040602050305030304" pitchFamily="18" charset="0"/>
              </a:rPr>
              <a:t> mění se</a:t>
            </a:r>
          </a:p>
          <a:p>
            <a:pPr marL="457200" lvl="1" indent="0">
              <a:buNone/>
            </a:pPr>
            <a:r>
              <a:rPr lang="cs-CZ" b="1" i="1" dirty="0" smtClean="0">
                <a:latin typeface="Book Antiqua" panose="02040602050305030304" pitchFamily="18" charset="0"/>
              </a:rPr>
              <a:t>(Skalička 1935)</a:t>
            </a:r>
            <a:endParaRPr lang="cs-CZ" b="1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70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2708</TotalTime>
  <Words>1795</Words>
  <Application>Microsoft Office PowerPoint</Application>
  <PresentationFormat>Vlastní</PresentationFormat>
  <Paragraphs>222</Paragraphs>
  <Slides>22</Slides>
  <Notes>22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Office</vt:lpstr>
      <vt:lpstr>OJ305 JAZYKOVÁ TYPOLOGIE</vt:lpstr>
      <vt:lpstr>SKALIČKOVY JAZYKOVÉ TYPY</vt:lpstr>
      <vt:lpstr>JAROSLAV POPELA *1923- †2011 PETR SGALL *1926</vt:lpstr>
      <vt:lpstr>SKALIČKOVY JAZYKOVÁ TYPOLOGIE</vt:lpstr>
      <vt:lpstr>JAROSLAV POPELA: Skaličkova typologie</vt:lpstr>
      <vt:lpstr>JAROSLAV POPELA: Skaličkova typologie</vt:lpstr>
      <vt:lpstr>JAROSLAV POPELA: Skaličkova typologie</vt:lpstr>
      <vt:lpstr>JAROSLAV POPELA: Skaličkova typologie</vt:lpstr>
      <vt:lpstr>JAROSLAV POPELA: Skaličkova typologie</vt:lpstr>
      <vt:lpstr>Prezentace aplikace PowerPoint</vt:lpstr>
      <vt:lpstr>jazyková struktura není typologicky pevná, vyvíjí a mění se</vt:lpstr>
      <vt:lpstr>JAROSLAV POPELA: Skaličkova typologie</vt:lpstr>
      <vt:lpstr>Problém poměru formy a funkce</vt:lpstr>
      <vt:lpstr>Problém slabiky</vt:lpstr>
      <vt:lpstr>Problém třídění</vt:lpstr>
      <vt:lpstr>Problém třídění – části řeči</vt:lpstr>
      <vt:lpstr>Problém vázání</vt:lpstr>
      <vt:lpstr>Problém vázání vyšší jazykových jednotek</vt:lpstr>
      <vt:lpstr>Problém vázání vyšší jazykových jednotek</vt:lpstr>
      <vt:lpstr>Problém vázání vyšší jazykových jednotek</vt:lpstr>
      <vt:lpstr>Problém amplifikace – lexikum X gramatika</vt:lpstr>
      <vt:lpstr>Typ polysyntetický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OJ305 JAZYKOVÁ TYPOLOGIE</dc:title>
  <dc:creator>Blanka Čapková</dc:creator>
  <cp:lastModifiedBy>Blanka Čapková</cp:lastModifiedBy>
  <cp:revision>29</cp:revision>
  <cp:lastPrinted>2016-05-02T09:38:46Z</cp:lastPrinted>
  <dcterms:created xsi:type="dcterms:W3CDTF">2016-04-30T11:08:09Z</dcterms:created>
  <dcterms:modified xsi:type="dcterms:W3CDTF">2016-05-03T06:33:50Z</dcterms:modified>
</cp:coreProperties>
</file>