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9EDFD-A9AE-4DC2-B0A8-074465789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23255E-325E-4E2F-A7A3-49F1AFD7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ABDCFB-0288-4B93-B813-49DDC219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584603-047E-4AC6-B518-4AFDC37F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FDD7A3-2598-44C8-9402-D3BED103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99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794C6-D817-4A6D-97E6-3060EE33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3A258A-5158-411C-AE44-FE9AABE1D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909A9-4292-4630-8831-5950F08A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9436B7-0B0A-4983-AB44-CD34FCF1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DAEFE7-3711-40F3-8A59-E8749290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78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971584B-0061-4406-9ED0-74BCE5982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28D466-945D-4EB0-9C20-088D8B6F3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AD75A-F838-43C4-8138-DD855305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F1E7B2-3E3A-47A6-9979-3DAAEC5F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378340-5EA2-42D8-84EC-B6D6B883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2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4D01F-73AC-4D98-8DEA-BFDF9F26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D21C9-71F6-4C54-BFD0-279FF71D0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0460EB-9801-4C37-93BA-93AC2AF5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1B2008-D5B6-4604-945F-DE8CD36C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5DA317-9B31-498B-8356-ADF75443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82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A745C-F40D-471E-8C6E-1C040809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01C4B1-A0CF-4CC0-B969-1BAFD9CB1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D458D7-F7E0-4B15-BADB-A8692647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CD64FB-3C4F-4AE7-B495-8A137CEF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042F2-1357-4C2E-BA70-5A6FAE63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50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50760-16C1-4268-81A0-9B2ACBC5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C799A1-A1B9-42A7-B00C-5DDE89F0C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3CF183-01AA-4134-B2B1-B075BC669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AD81A4-89AD-43AB-97A9-6CC7F9FE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BD3CB5-52B3-4399-8BEE-6349734A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2414CF-81B2-4D03-916A-212D74FA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5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D530C-75EC-40FE-A4F0-A970B2DA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5B7B94-D073-48D7-B47D-5BF54AD2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57BC9A-FC2F-4F8B-AE78-546B12A3C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375B38B-AF7D-4CE7-8404-1ABF2FEFA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2D3B6A-DD5A-43B9-AC96-81F6389E9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26AFAA-3C63-4396-BCF5-BF3A422D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E34864-5CB1-4E13-A729-CFFAF660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5ABBBA-C181-4B62-91EF-635A324D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06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BE7A4-CF86-4DC5-AC5E-DCF9B89C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4DE4179-C7F7-46CF-9828-D89C2252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2386E5-09B4-493A-B569-5E32CD2B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A239E8-CAA0-43C2-AC83-5E82044E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52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C756532-2641-47A8-A61A-FAE199AF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08871B-B752-445F-9E4D-45F6B593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9B8A5E-A744-41C9-9319-BD52FB35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26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3DB62-53B2-4CB9-ACB3-5F02CD2E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163843-FD51-46E7-8A29-8C7902C2F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FE8690-345E-481D-BE6F-72CD5A35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D6776E-4C20-4B5C-B8CC-4120ACEB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DFC97C-F2EB-44ED-A75F-FABB1305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020F31-67D0-4476-9D80-5F2EC572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55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8F836-6C6E-4B65-8AB5-55270CE2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D0E6E15-206D-4039-A321-FB6E894FB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AE1281-1B16-4722-8349-3932D9032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4F8D18-0C30-4A60-88CD-3EA983CF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4FB59B-72F1-40B0-B3E3-03093303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05A5BE-9E11-4BFC-A5DA-88428FF5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01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DD5FE2-1350-4192-8A12-31721EA1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22EBFF-0317-4EB2-B60B-ABD0112D6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CD2920-6159-4452-8B96-7E05A5564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7B4E-5CBF-4117-A92A-6B21E371C27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C068CD-2B07-4D2D-9656-25B8DEE5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80C679-3151-4387-AEAA-1B61153CE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29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nstoredanske.lex.dk/E.T.A._Hoffmann" TargetMode="External"/><Relationship Id="rId7" Type="http://schemas.openxmlformats.org/officeDocument/2006/relationships/hyperlink" Target="https://denstoredanske.lex.dk/Alice_i_Eventyrland" TargetMode="External"/><Relationship Id="rId2" Type="http://schemas.openxmlformats.org/officeDocument/2006/relationships/hyperlink" Target="https://denstoredanske.lex.dk/Charles_Perraul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nstoredanske.lex.dk/Lewis_Carroll" TargetMode="External"/><Relationship Id="rId5" Type="http://schemas.openxmlformats.org/officeDocument/2006/relationships/hyperlink" Target="https://denstoredanske.lex.dk/Harriet_Beecher_Stowe" TargetMode="External"/><Relationship Id="rId4" Type="http://schemas.openxmlformats.org/officeDocument/2006/relationships/hyperlink" Target="https://denstoredanske.lex.dk/James_Fenimore_Coop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nstoredanske.lex.dk/Ole_Lund_Kirkegaard" TargetMode="External"/><Relationship Id="rId2" Type="http://schemas.openxmlformats.org/officeDocument/2006/relationships/hyperlink" Target="https://denstoredanske.lex.dk/Cecil_B%C3%B8dk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nstoredanske.lex.dk/Svend_Otto_S." TargetMode="External"/><Relationship Id="rId4" Type="http://schemas.openxmlformats.org/officeDocument/2006/relationships/hyperlink" Target="https://denstoredanske.lex.dk/Ib_Spang_Ols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ns_Christian_Andersen_Award" TargetMode="External"/><Relationship Id="rId2" Type="http://schemas.openxmlformats.org/officeDocument/2006/relationships/hyperlink" Target="https://www.bibiana.sk/en/biennial-illustrations-bratislav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3C2DF-65B4-4754-9E8D-79B2F78B3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Dětská literatura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3C063D-F920-4FE8-94EC-FD49183E7E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Dánsko</a:t>
            </a:r>
          </a:p>
        </p:txBody>
      </p:sp>
    </p:spTree>
    <p:extLst>
      <p:ext uri="{BB962C8B-B14F-4D97-AF65-F5344CB8AC3E}">
        <p14:creationId xmlns:p14="http://schemas.microsoft.com/office/powerpoint/2010/main" val="79220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C93F3-238D-486C-9600-6826C19D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9A849-5D02-4DA4-9B43-A0E78EE2C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Brødrene  Grimms Kinder- und Hausm</a:t>
            </a:r>
            <a:r>
              <a:rPr lang="de-DE" dirty="0" err="1"/>
              <a:t>ärchen</a:t>
            </a:r>
            <a:endParaRPr lang="de-DE" dirty="0"/>
          </a:p>
          <a:p>
            <a:r>
              <a:rPr lang="cs-CZ" b="0" i="0" dirty="0">
                <a:effectLst/>
                <a:latin typeface="Publico text"/>
              </a:rPr>
              <a:t> </a:t>
            </a:r>
            <a:r>
              <a:rPr lang="cs-CZ" b="0" i="0" strike="noStrike" dirty="0">
                <a:effectLst/>
                <a:latin typeface="Publico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Charles</a:t>
            </a:r>
            <a:r>
              <a:rPr lang="cs-CZ" b="0" i="0" strike="noStrike" dirty="0">
                <a:solidFill>
                  <a:srgbClr val="0563C1"/>
                </a:solidFill>
                <a:effectLst/>
                <a:latin typeface="Publico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0" i="0" strike="noStrike" dirty="0" err="1">
                <a:effectLst/>
                <a:latin typeface="Publico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Perraults</a:t>
            </a:r>
            <a:r>
              <a:rPr lang="de-DE" b="0" i="0" strike="noStrike" dirty="0">
                <a:effectLst/>
                <a:latin typeface="Publico text"/>
              </a:rPr>
              <a:t> </a:t>
            </a:r>
            <a:r>
              <a:rPr lang="cs-CZ" b="0" i="0" dirty="0">
                <a:effectLst/>
                <a:latin typeface="Publico text"/>
              </a:rPr>
              <a:t>1697, </a:t>
            </a:r>
            <a:r>
              <a:rPr lang="cs-CZ" b="0" i="1" dirty="0" err="1">
                <a:effectLst/>
                <a:latin typeface="Publico text"/>
              </a:rPr>
              <a:t>Gåsemors</a:t>
            </a:r>
            <a:r>
              <a:rPr lang="cs-CZ" b="0" i="1" dirty="0">
                <a:effectLst/>
                <a:latin typeface="Publico text"/>
              </a:rPr>
              <a:t> </a:t>
            </a:r>
            <a:r>
              <a:rPr lang="cs-CZ" b="0" i="1" dirty="0" err="1">
                <a:effectLst/>
                <a:latin typeface="Publico text"/>
              </a:rPr>
              <a:t>Eventyr</a:t>
            </a:r>
            <a:endParaRPr lang="de-DE" b="0" i="1" dirty="0">
              <a:effectLst/>
              <a:latin typeface="Publico text"/>
            </a:endParaRPr>
          </a:p>
          <a:p>
            <a:r>
              <a:rPr lang="cs-CZ" b="0" i="0" strike="noStrike" dirty="0">
                <a:effectLst/>
                <a:latin typeface="Publico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E.T.A. Hoffmann</a:t>
            </a:r>
            <a:endParaRPr lang="de-DE" b="0" i="0" strike="noStrike" dirty="0">
              <a:effectLst/>
              <a:latin typeface="Publico text"/>
            </a:endParaRPr>
          </a:p>
          <a:p>
            <a:r>
              <a:rPr lang="da-DK" b="0" i="0" dirty="0">
                <a:effectLst/>
                <a:latin typeface="Publico text"/>
              </a:rPr>
              <a:t>1826 </a:t>
            </a:r>
            <a:r>
              <a:rPr lang="da-DK" b="0" i="0" strike="noStrike" dirty="0">
                <a:effectLst/>
                <a:latin typeface="Publico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J.F. Coopers</a:t>
            </a:r>
            <a:r>
              <a:rPr lang="da-DK" b="0" i="1" dirty="0">
                <a:effectLst/>
                <a:latin typeface="Publico text"/>
              </a:rPr>
              <a:t> Den sidste Mohikaner</a:t>
            </a:r>
          </a:p>
          <a:p>
            <a:r>
              <a:rPr lang="cs-CZ" b="0" i="0" dirty="0">
                <a:effectLst/>
                <a:latin typeface="Publico text"/>
              </a:rPr>
              <a:t>1853 </a:t>
            </a:r>
            <a:r>
              <a:rPr lang="cs-CZ" b="0" i="0" strike="noStrike" dirty="0">
                <a:effectLst/>
                <a:latin typeface="Publico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Harriet </a:t>
            </a:r>
            <a:r>
              <a:rPr lang="cs-CZ" b="0" i="0" strike="noStrike" dirty="0" err="1">
                <a:effectLst/>
                <a:latin typeface="Publico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Beecher</a:t>
            </a:r>
            <a:r>
              <a:rPr lang="cs-CZ" b="0" i="0" strike="noStrike" dirty="0">
                <a:effectLst/>
                <a:latin typeface="Publico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0" i="0" strike="noStrike" dirty="0" err="1">
                <a:effectLst/>
                <a:latin typeface="Publico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Stowes</a:t>
            </a:r>
            <a:r>
              <a:rPr lang="cs-CZ" b="0" i="1" dirty="0">
                <a:effectLst/>
                <a:latin typeface="Publico text"/>
              </a:rPr>
              <a:t> </a:t>
            </a:r>
            <a:r>
              <a:rPr lang="cs-CZ" b="0" i="1" dirty="0" err="1">
                <a:effectLst/>
                <a:latin typeface="Publico text"/>
              </a:rPr>
              <a:t>Onkel</a:t>
            </a:r>
            <a:r>
              <a:rPr lang="cs-CZ" b="0" i="1" dirty="0">
                <a:effectLst/>
                <a:latin typeface="Publico text"/>
              </a:rPr>
              <a:t> Toms </a:t>
            </a:r>
            <a:r>
              <a:rPr lang="cs-CZ" b="0" i="1" dirty="0" err="1">
                <a:effectLst/>
                <a:latin typeface="Publico text"/>
              </a:rPr>
              <a:t>Hytte</a:t>
            </a:r>
            <a:r>
              <a:rPr lang="cs-CZ" b="0" i="0" dirty="0">
                <a:effectLst/>
                <a:latin typeface="Publico text"/>
              </a:rPr>
              <a:t>.</a:t>
            </a:r>
            <a:endParaRPr lang="de-DE" b="0" i="0" dirty="0">
              <a:effectLst/>
              <a:latin typeface="Publico text"/>
            </a:endParaRPr>
          </a:p>
          <a:p>
            <a:r>
              <a:rPr lang="cs-CZ" b="0" i="0" dirty="0">
                <a:effectLst/>
                <a:latin typeface="Publico text"/>
              </a:rPr>
              <a:t>1865 </a:t>
            </a:r>
            <a:r>
              <a:rPr lang="cs-CZ" b="0" i="0" strike="noStrike" dirty="0">
                <a:effectLst/>
                <a:latin typeface="Publico tex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Lewis </a:t>
            </a:r>
            <a:r>
              <a:rPr lang="cs-CZ" b="0" i="0" strike="noStrike" dirty="0" err="1">
                <a:effectLst/>
                <a:latin typeface="Publico tex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Carrolls</a:t>
            </a:r>
            <a:r>
              <a:rPr lang="cs-CZ" b="0" i="0" dirty="0">
                <a:effectLst/>
                <a:latin typeface="Publico text"/>
              </a:rPr>
              <a:t>  </a:t>
            </a:r>
            <a:r>
              <a:rPr lang="cs-CZ" b="0" i="1" strike="noStrike" dirty="0">
                <a:effectLst/>
                <a:latin typeface="Publico tex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Alice i </a:t>
            </a:r>
            <a:r>
              <a:rPr lang="cs-CZ" b="0" i="1" strike="noStrike" dirty="0" err="1">
                <a:effectLst/>
                <a:latin typeface="Publico tex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Eventyrland</a:t>
            </a:r>
            <a:r>
              <a:rPr lang="cs-CZ" b="0" i="0" dirty="0">
                <a:effectLst/>
                <a:latin typeface="Publico text"/>
              </a:rPr>
              <a:t>,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83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7E3D5-4FA5-4D25-90AB-DE1B2A36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20. stol.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3FDD6-7963-4B10-AF86-668A99CF8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0" i="0" dirty="0">
                <a:solidFill>
                  <a:srgbClr val="203E51"/>
                </a:solidFill>
                <a:effectLst/>
                <a:latin typeface="Publico text"/>
              </a:rPr>
              <a:t>fabulerende fortællinger som </a:t>
            </a:r>
            <a:r>
              <a:rPr lang="da-DK" b="0" i="0" u="none" strike="noStrike" dirty="0">
                <a:solidFill>
                  <a:srgbClr val="203E51"/>
                </a:solidFill>
                <a:effectLst/>
                <a:latin typeface="Publico text"/>
                <a:hlinkClick r:id="rId2"/>
              </a:rPr>
              <a:t>Cecil Bødkers</a:t>
            </a:r>
            <a:r>
              <a:rPr lang="da-DK" b="0" i="0" u="none" strike="noStrike" dirty="0">
                <a:solidFill>
                  <a:srgbClr val="203E51"/>
                </a:solidFill>
                <a:effectLst/>
                <a:latin typeface="Publico text"/>
              </a:rPr>
              <a:t> (1927 – 2020)</a:t>
            </a:r>
          </a:p>
          <a:p>
            <a:r>
              <a:rPr lang="da-DK" b="0" i="0" dirty="0">
                <a:solidFill>
                  <a:srgbClr val="203E51"/>
                </a:solidFill>
                <a:effectLst/>
                <a:latin typeface="Publico text"/>
              </a:rPr>
              <a:t>Silas-bøger </a:t>
            </a:r>
          </a:p>
          <a:p>
            <a:r>
              <a:rPr lang="cs-CZ" b="0" i="1" dirty="0" err="1">
                <a:solidFill>
                  <a:srgbClr val="203E51"/>
                </a:solidFill>
                <a:effectLst/>
                <a:latin typeface="Publico text"/>
              </a:rPr>
              <a:t>Salthandlerskens</a:t>
            </a:r>
            <a:r>
              <a:rPr lang="cs-CZ" b="0" i="1" dirty="0">
                <a:solidFill>
                  <a:srgbClr val="203E51"/>
                </a:solidFill>
                <a:effectLst/>
                <a:latin typeface="Publico text"/>
              </a:rPr>
              <a:t> hus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 (1972)</a:t>
            </a:r>
            <a:r>
              <a:rPr lang="nb-NO" dirty="0">
                <a:solidFill>
                  <a:srgbClr val="203E51"/>
                </a:solidFill>
                <a:latin typeface="Publico text"/>
              </a:rPr>
              <a:t> – dokumentarroman om Etiopia</a:t>
            </a:r>
            <a:endParaRPr lang="cs-CZ" b="0" i="0" dirty="0">
              <a:solidFill>
                <a:srgbClr val="203E51"/>
              </a:solidFill>
              <a:effectLst/>
              <a:latin typeface="Publico text"/>
            </a:endParaRPr>
          </a:p>
          <a:p>
            <a:endParaRPr lang="da-DK" b="0" i="0" u="none" strike="noStrike" dirty="0">
              <a:solidFill>
                <a:srgbClr val="203E51"/>
              </a:solidFill>
              <a:effectLst/>
              <a:latin typeface="Publico text"/>
              <a:hlinkClick r:id="rId3"/>
            </a:endParaRPr>
          </a:p>
          <a:p>
            <a:r>
              <a:rPr lang="da-DK" b="0" i="0" u="none" strike="noStrike" dirty="0">
                <a:solidFill>
                  <a:srgbClr val="203E51"/>
                </a:solidFill>
                <a:effectLst/>
                <a:latin typeface="Publico text"/>
                <a:hlinkClick r:id="rId3"/>
              </a:rPr>
              <a:t>Ole Lund Kirkegaards</a:t>
            </a:r>
            <a:r>
              <a:rPr lang="da-DK" b="0" i="0" dirty="0">
                <a:solidFill>
                  <a:srgbClr val="203E51"/>
                </a:solidFill>
                <a:effectLst/>
                <a:latin typeface="Publico text"/>
              </a:rPr>
              <a:t> (1940 – 1979) humoristiske bøger med antiautoritære hovedpersoner</a:t>
            </a:r>
          </a:p>
          <a:p>
            <a:endParaRPr lang="da-DK" dirty="0">
              <a:solidFill>
                <a:srgbClr val="203E51"/>
              </a:solidFill>
              <a:latin typeface="Publico text"/>
            </a:endParaRPr>
          </a:p>
          <a:p>
            <a:endParaRPr lang="da-DK" dirty="0">
              <a:solidFill>
                <a:srgbClr val="203E51"/>
              </a:solidFill>
              <a:latin typeface="Publico text"/>
            </a:endParaRPr>
          </a:p>
          <a:p>
            <a:r>
              <a:rPr lang="cs-CZ" b="0" i="0" dirty="0" err="1">
                <a:solidFill>
                  <a:srgbClr val="203E51"/>
                </a:solidFill>
                <a:effectLst/>
                <a:latin typeface="Publico text"/>
              </a:rPr>
              <a:t>internationalt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 </a:t>
            </a:r>
            <a:r>
              <a:rPr lang="cs-CZ" b="0" i="0" dirty="0" err="1">
                <a:solidFill>
                  <a:srgbClr val="203E51"/>
                </a:solidFill>
                <a:effectLst/>
                <a:latin typeface="Publico text"/>
              </a:rPr>
              <a:t>prisbelønnede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 </a:t>
            </a:r>
            <a:r>
              <a:rPr lang="cs-CZ" b="0" i="0" dirty="0" err="1">
                <a:solidFill>
                  <a:srgbClr val="203E51"/>
                </a:solidFill>
                <a:effectLst/>
                <a:latin typeface="Publico text"/>
              </a:rPr>
              <a:t>illustratorer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 </a:t>
            </a:r>
            <a:r>
              <a:rPr lang="cs-CZ" b="0" i="0" dirty="0" err="1">
                <a:solidFill>
                  <a:srgbClr val="203E51"/>
                </a:solidFill>
                <a:effectLst/>
                <a:latin typeface="Publico text"/>
              </a:rPr>
              <a:t>som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 </a:t>
            </a:r>
            <a:r>
              <a:rPr lang="cs-CZ" b="0" i="0" u="none" strike="noStrike" dirty="0" err="1">
                <a:solidFill>
                  <a:srgbClr val="203E51"/>
                </a:solidFill>
                <a:effectLst/>
                <a:latin typeface="Publico text"/>
                <a:hlinkClick r:id="rId4"/>
              </a:rPr>
              <a:t>Ib</a:t>
            </a:r>
            <a:r>
              <a:rPr lang="cs-CZ" b="0" i="0" u="none" strike="noStrike" dirty="0">
                <a:solidFill>
                  <a:srgbClr val="203E51"/>
                </a:solidFill>
                <a:effectLst/>
                <a:latin typeface="Publico text"/>
                <a:hlinkClick r:id="rId4"/>
              </a:rPr>
              <a:t> </a:t>
            </a:r>
            <a:r>
              <a:rPr lang="cs-CZ" b="0" i="0" u="none" strike="noStrike" dirty="0" err="1">
                <a:solidFill>
                  <a:srgbClr val="203E51"/>
                </a:solidFill>
                <a:effectLst/>
                <a:latin typeface="Publico text"/>
                <a:hlinkClick r:id="rId4"/>
              </a:rPr>
              <a:t>Spang</a:t>
            </a:r>
            <a:r>
              <a:rPr lang="cs-CZ" b="0" i="0" u="none" strike="noStrike" dirty="0">
                <a:solidFill>
                  <a:srgbClr val="203E51"/>
                </a:solidFill>
                <a:effectLst/>
                <a:latin typeface="Publico text"/>
                <a:hlinkClick r:id="rId4"/>
              </a:rPr>
              <a:t> </a:t>
            </a:r>
            <a:r>
              <a:rPr lang="cs-CZ" b="0" i="0" u="none" strike="noStrike" dirty="0" err="1">
                <a:solidFill>
                  <a:srgbClr val="203E51"/>
                </a:solidFill>
                <a:effectLst/>
                <a:latin typeface="Publico text"/>
                <a:hlinkClick r:id="rId4"/>
              </a:rPr>
              <a:t>Olsen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 </a:t>
            </a:r>
            <a:r>
              <a:rPr lang="cs-CZ" b="0" i="0" dirty="0" err="1">
                <a:solidFill>
                  <a:srgbClr val="203E51"/>
                </a:solidFill>
                <a:effectLst/>
                <a:latin typeface="Publico text"/>
              </a:rPr>
              <a:t>og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 </a:t>
            </a:r>
            <a:r>
              <a:rPr lang="cs-CZ" b="0" i="0" u="none" strike="noStrike" dirty="0" err="1">
                <a:solidFill>
                  <a:srgbClr val="203E51"/>
                </a:solidFill>
                <a:effectLst/>
                <a:latin typeface="Publico text"/>
                <a:hlinkClick r:id="rId5"/>
              </a:rPr>
              <a:t>Svend</a:t>
            </a:r>
            <a:r>
              <a:rPr lang="cs-CZ" b="0" i="0" u="none" strike="noStrike" dirty="0">
                <a:solidFill>
                  <a:srgbClr val="203E51"/>
                </a:solidFill>
                <a:effectLst/>
                <a:latin typeface="Publico text"/>
                <a:hlinkClick r:id="rId5"/>
              </a:rPr>
              <a:t> Otto 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50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88E7D-B739-4574-BFCC-84735278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Svend Otto S.</a:t>
            </a:r>
            <a:r>
              <a:rPr lang="cs-CZ" dirty="0"/>
              <a:t> (1916 – 1996)</a:t>
            </a:r>
          </a:p>
        </p:txBody>
      </p:sp>
      <p:pic>
        <p:nvPicPr>
          <p:cNvPr id="5122" name="Picture 2" descr="Svend Otto S. (Author of Tim and Trisha)">
            <a:extLst>
              <a:ext uri="{FF2B5EF4-FFF2-40B4-BE49-F238E27FC236}">
                <a16:creationId xmlns:a16="http://schemas.microsoft.com/office/drawing/2014/main" id="{622CD155-5B09-420E-ADD3-0EEE68A83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103" y="2509108"/>
            <a:ext cx="2929876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Christmas Book by Svend, Otto S. And Joan Tate: Very Good- Hardcover  (1982) 1st Edition | Sparkle Books">
            <a:extLst>
              <a:ext uri="{FF2B5EF4-FFF2-40B4-BE49-F238E27FC236}">
                <a16:creationId xmlns:a16="http://schemas.microsoft.com/office/drawing/2014/main" id="{247C7A69-0DE4-45D0-8560-A0DA7E35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4" y="2947219"/>
            <a:ext cx="3905101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na favoritsagor by Svend Otto S.">
            <a:extLst>
              <a:ext uri="{FF2B5EF4-FFF2-40B4-BE49-F238E27FC236}">
                <a16:creationId xmlns:a16="http://schemas.microsoft.com/office/drawing/2014/main" id="{67CD4056-E177-4D1C-8A48-9F8B55DA5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14" y="1795219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vend Otto S. (illus.), 'Thumbelina' from 'Hans Christian Andersen Fairy  Tales' | Andersen's fairy tales, Fairy tales, Anderson fairy tales">
            <a:extLst>
              <a:ext uri="{FF2B5EF4-FFF2-40B4-BE49-F238E27FC236}">
                <a16:creationId xmlns:a16="http://schemas.microsoft.com/office/drawing/2014/main" id="{248078C9-E3FB-4C32-8873-C7B891C6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43" y="1000124"/>
            <a:ext cx="251576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vend Otto S. Snow White book | Snow white book, Grimm, Childrens  illustrations">
            <a:extLst>
              <a:ext uri="{FF2B5EF4-FFF2-40B4-BE49-F238E27FC236}">
                <a16:creationId xmlns:a16="http://schemas.microsoft.com/office/drawing/2014/main" id="{DF9022B9-D5FB-4222-98B7-0C15AA2D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00" y="2620124"/>
            <a:ext cx="3096000" cy="38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atalog - VII. BIB v Bratislavě - UNESCO">
            <a:extLst>
              <a:ext uri="{FF2B5EF4-FFF2-40B4-BE49-F238E27FC236}">
                <a16:creationId xmlns:a16="http://schemas.microsoft.com/office/drawing/2014/main" id="{F2C036F6-1C92-4AC7-B79D-7A61B417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2" y="1528902"/>
            <a:ext cx="3852000" cy="23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6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73737-DBCA-4C21-B001-D52CEC8C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odkazy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91177-F11D-4A5C-9648-55C48BFB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Bibiana Bratislava</a:t>
            </a:r>
          </a:p>
          <a:p>
            <a:r>
              <a:rPr lang="cs-CZ" dirty="0">
                <a:hlinkClick r:id="rId2"/>
              </a:rPr>
              <a:t>https://www.bibiana.sk/en/biennial-illustrations-bratislava</a:t>
            </a:r>
            <a:endParaRPr lang="de-DE" dirty="0"/>
          </a:p>
          <a:p>
            <a:r>
              <a:rPr lang="de-DE" dirty="0"/>
              <a:t>1967 – 2020</a:t>
            </a:r>
          </a:p>
          <a:p>
            <a:endParaRPr lang="de-DE" dirty="0"/>
          </a:p>
          <a:p>
            <a:r>
              <a:rPr lang="de-DE" dirty="0"/>
              <a:t>Andersen Award (Y</a:t>
            </a:r>
            <a:r>
              <a:rPr lang="cs-CZ" dirty="0"/>
              <a:t>BBY)</a:t>
            </a:r>
          </a:p>
          <a:p>
            <a:r>
              <a:rPr lang="de-DE" dirty="0">
                <a:hlinkClick r:id="rId3"/>
              </a:rPr>
              <a:t>https://en.wikipedia.org/wiki/Hans_Christian_Andersen_Award</a:t>
            </a:r>
            <a:endParaRPr lang="cs-CZ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19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423C0-EFED-416D-A782-27E24A0B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Ib</a:t>
            </a:r>
            <a:r>
              <a:rPr lang="cs-CZ" dirty="0"/>
              <a:t> </a:t>
            </a:r>
            <a:r>
              <a:rPr lang="cs-CZ" dirty="0" err="1"/>
              <a:t>Spang</a:t>
            </a:r>
            <a:r>
              <a:rPr lang="cs-CZ" dirty="0"/>
              <a:t> </a:t>
            </a:r>
            <a:r>
              <a:rPr lang="cs-CZ" dirty="0" err="1"/>
              <a:t>Olsen</a:t>
            </a:r>
            <a:r>
              <a:rPr lang="cs-CZ" dirty="0"/>
              <a:t> (1921 – 2012)</a:t>
            </a:r>
          </a:p>
        </p:txBody>
      </p:sp>
      <p:pic>
        <p:nvPicPr>
          <p:cNvPr id="4" name="Picture 2" descr="Galleri Ib Spang Olsen">
            <a:extLst>
              <a:ext uri="{FF2B5EF4-FFF2-40B4-BE49-F238E27FC236}">
                <a16:creationId xmlns:a16="http://schemas.microsoft.com/office/drawing/2014/main" id="{07EECB9E-6776-411A-9582-B19A3DDF9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08" y="3324098"/>
            <a:ext cx="6464112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8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2ED9F9-04E5-4E01-844A-DC4455CA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45" y="0"/>
            <a:ext cx="945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adekæret på udstilling - sn.dk - Vestegnen">
            <a:extLst>
              <a:ext uri="{FF2B5EF4-FFF2-40B4-BE49-F238E27FC236}">
                <a16:creationId xmlns:a16="http://schemas.microsoft.com/office/drawing/2014/main" id="{55A58AA1-1651-4CFC-A0FF-90630D5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4" y="814232"/>
            <a:ext cx="2766753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C1227D-3015-45AC-8FF6-72DBE5DA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344232"/>
            <a:ext cx="3082078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b Spang Olsens bedste af Ib Spang Olsen som bog, indbundet hos tales.dk">
            <a:extLst>
              <a:ext uri="{FF2B5EF4-FFF2-40B4-BE49-F238E27FC236}">
                <a16:creationId xmlns:a16="http://schemas.microsoft.com/office/drawing/2014/main" id="{E8793391-36F6-4318-B718-CBE50650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57768"/>
            <a:ext cx="3600000" cy="48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850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155</Words>
  <Application>Microsoft Office PowerPoint</Application>
  <PresentationFormat>Širokoúhlá obrazovka</PresentationFormat>
  <Paragraphs>30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Publico text</vt:lpstr>
      <vt:lpstr>Motiv Office</vt:lpstr>
      <vt:lpstr>Dětská literatura</vt:lpstr>
      <vt:lpstr>Evropský kontext</vt:lpstr>
      <vt:lpstr>20. stol.</vt:lpstr>
      <vt:lpstr>Svend Otto S. (1916 – 1996)</vt:lpstr>
      <vt:lpstr>Prezentace aplikace PowerPoint</vt:lpstr>
      <vt:lpstr>odkazy</vt:lpstr>
      <vt:lpstr>Ib Spang Olsen (1921 – 2012)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</dc:title>
  <dc:creator>Miluše Juříčková</dc:creator>
  <cp:lastModifiedBy>Miluše Juříčková</cp:lastModifiedBy>
  <cp:revision>7</cp:revision>
  <dcterms:created xsi:type="dcterms:W3CDTF">2021-04-19T08:32:44Z</dcterms:created>
  <dcterms:modified xsi:type="dcterms:W3CDTF">2021-04-19T09:27:09Z</dcterms:modified>
</cp:coreProperties>
</file>