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59" r:id="rId8"/>
    <p:sldId id="26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312285-CEC4-4FE0-95C8-40175A0F4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78A8E92-C474-4DE1-AB04-814C4ED43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24B2BDA-2F31-45CB-A1E9-A38507AF9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B413-6E2C-4149-BEAD-C52EA7901E84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A7E5F6-789B-45CD-8C4F-5A9A7F42B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CEC2C97-282E-4DE7-B7F3-6804AE65D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A1C5-C9FA-4E3D-A9BD-7537FAE059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8851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7392FB-E866-4731-A8E9-B7730CBD8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FF3F693-90AD-418B-8D76-921E4EBA4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7E84B3D-95C2-4A42-8CF8-1696FF318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B413-6E2C-4149-BEAD-C52EA7901E84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D81B2A-E6E3-45B1-834E-664129D68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5A2707-7929-4551-B8C0-194619E6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A1C5-C9FA-4E3D-A9BD-7537FAE059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2182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E402EA9-6B1A-4708-AFB3-CC593ACA23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F37EB01-F810-4DCE-959B-657041379E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5BE8A5A-6B52-4853-9DDD-8404391DD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B413-6E2C-4149-BEAD-C52EA7901E84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04BA64-D256-4655-B6B8-DC8FD52E7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2EADC7A-21FD-46F3-AE14-D51B9B062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A1C5-C9FA-4E3D-A9BD-7537FAE059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2958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EB9C72-CEF8-4E7D-84C0-1D1268591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4C9EB8-20C0-49A2-AD5D-FC31D17EC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99ABFEA-5936-426B-8619-7B98B8467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B413-6E2C-4149-BEAD-C52EA7901E84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8FB23D-CE8F-4681-B193-F8E6657E2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EBF6FD-EA49-4B03-9F78-9A5606463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A1C5-C9FA-4E3D-A9BD-7537FAE059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1793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62BD08-EB94-4D90-9651-15FAD5B76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FDEA228-DBB4-4A6B-885C-A0894C6E0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0A524D-5096-4AF0-9470-8C5A02792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B413-6E2C-4149-BEAD-C52EA7901E84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73472F-65EB-48F9-A8DE-2B140A768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4A5569-B0D3-4A71-83A7-BDE3BDC60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A1C5-C9FA-4E3D-A9BD-7537FAE059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5540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0CF505-E5BA-4950-B7C1-36B7175EB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7DB1EC-DF20-48DD-968B-01FF8D9D2C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D10ADEF-9ACE-4650-B64C-8ECD07718B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7860DBE-4DBF-44FA-AEEF-0751EB8D2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B413-6E2C-4149-BEAD-C52EA7901E84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D17909D-4C4D-4E65-96B5-755FE78CE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2E45A45-071F-49CB-872B-F03F7493A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A1C5-C9FA-4E3D-A9BD-7537FAE059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127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F386D3-F39D-4504-9294-376AF5356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3AC88D4-24D9-422B-81C8-6958C5683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C10ABD6-8C0B-4ABD-A07D-BACE815BB7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2FF457E-B1E8-41D9-A833-8C2EED5C18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F2E737D-2F26-4D4B-BDA7-0A41B812B3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F8CE465-390D-4CFB-A62B-DB5F13B3B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B413-6E2C-4149-BEAD-C52EA7901E84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911981A-A02F-4158-8AE8-6773EA32F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376B7D7-0978-45E1-89F2-27B29D37B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A1C5-C9FA-4E3D-A9BD-7537FAE059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3712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2F7CD4-ECC3-437F-8607-985344033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4583404-8224-40F2-BFD0-BD7CA80C4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B413-6E2C-4149-BEAD-C52EA7901E84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4F12E60-ECBB-475A-B45B-22C37D802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4283B02-58B8-42D7-AD11-E2ED95F58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A1C5-C9FA-4E3D-A9BD-7537FAE059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4841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A5FF8B8-DB94-430F-B7FF-89B9C6462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B413-6E2C-4149-BEAD-C52EA7901E84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E7EE49A-5940-488F-9524-367DED464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382AC8-4073-4089-9762-94828AB8C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A1C5-C9FA-4E3D-A9BD-7537FAE059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8991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3035CC-3A81-48C9-A4A5-E360AEE95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AA36FE-9453-47AB-A302-DC0A10D4C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0E5DC12-0F4B-48E1-882C-797CBC048C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661A442-FB76-4AA3-B70C-4B3DAB70B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B413-6E2C-4149-BEAD-C52EA7901E84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EAE6584-C4A8-4082-B451-119D92102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2B86898-9E78-4062-85D6-328EB8278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A1C5-C9FA-4E3D-A9BD-7537FAE059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6893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648B44-9356-4C75-8491-3104EE203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EA74ED6-7335-4C35-A0DE-3239D96C52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C33A22C-2C5C-47D6-AA7E-5ACEEAA0B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4C263A5-274A-4209-B96A-A412F8463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B413-6E2C-4149-BEAD-C52EA7901E84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39B0110-6E81-4DB2-BE4E-449F37649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9C375A6-AF46-490D-BAB6-A2F2A5E36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A1C5-C9FA-4E3D-A9BD-7537FAE059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134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861C2EB-5ECC-46A8-B9F3-A53DCD312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932A1AA-EF08-4193-8914-B70E2E78A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6CF8DFC-EBB8-416B-B8C5-67EE3E492D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CB413-6E2C-4149-BEAD-C52EA7901E84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E4CA45-A54E-4762-BD59-1080D392E9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29C889-104A-4710-B6F2-56D9417F20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A1C5-C9FA-4E3D-A9BD-7537FAE059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458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B67C33-1EF8-4182-A4EE-DE76D31274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Ságy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A217AD3-0ABF-4677-88E4-9B34F356D8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 podkladů Ladislava Hegera</a:t>
            </a:r>
          </a:p>
        </p:txBody>
      </p:sp>
    </p:spTree>
    <p:extLst>
      <p:ext uri="{BB962C8B-B14F-4D97-AF65-F5344CB8AC3E}">
        <p14:creationId xmlns:p14="http://schemas.microsoft.com/office/powerpoint/2010/main" val="1091982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B24BADA-75C3-40D2-A00C-66D977006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484" y="103632"/>
            <a:ext cx="7495032" cy="665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0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533A7B-D271-442C-96DC-73589A682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Sága – pověst, příběh, historie, historka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19930B-58F1-4D24-B7EF-7B2B6EB19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!!!</a:t>
            </a:r>
          </a:p>
          <a:p>
            <a:r>
              <a:rPr lang="cs-CZ" sz="3200" dirty="0">
                <a:solidFill>
                  <a:srgbClr val="FF0000"/>
                </a:solidFill>
              </a:rPr>
              <a:t>Rodové ságy, staroislandské ságy: </a:t>
            </a:r>
            <a:r>
              <a:rPr lang="cs-CZ" sz="3200" dirty="0" err="1">
                <a:solidFill>
                  <a:srgbClr val="FF0000"/>
                </a:solidFill>
              </a:rPr>
              <a:t>Islandske</a:t>
            </a:r>
            <a:r>
              <a:rPr lang="cs-CZ" sz="3200" dirty="0">
                <a:solidFill>
                  <a:srgbClr val="FF0000"/>
                </a:solidFill>
              </a:rPr>
              <a:t> </a:t>
            </a:r>
            <a:r>
              <a:rPr lang="nb-NO" sz="3200" dirty="0">
                <a:solidFill>
                  <a:srgbClr val="FF0000"/>
                </a:solidFill>
              </a:rPr>
              <a:t>ættesagaer</a:t>
            </a:r>
            <a:endParaRPr lang="cs-CZ" sz="3200" dirty="0">
              <a:solidFill>
                <a:srgbClr val="FF0000"/>
              </a:solidFill>
            </a:endParaRPr>
          </a:p>
          <a:p>
            <a:r>
              <a:rPr lang="cs-CZ" dirty="0"/>
              <a:t>Odehrávají se mezi záborem Islandu (</a:t>
            </a:r>
            <a:r>
              <a:rPr lang="cs-CZ" dirty="0" err="1"/>
              <a:t>landnámatid</a:t>
            </a:r>
            <a:r>
              <a:rPr lang="cs-CZ" dirty="0"/>
              <a:t> 930) a prvním stoletím po přijetí křesťanství</a:t>
            </a:r>
          </a:p>
          <a:p>
            <a:r>
              <a:rPr lang="cs-CZ" dirty="0"/>
              <a:t>Zapsány po roce 1200 – 1350</a:t>
            </a:r>
          </a:p>
          <a:p>
            <a:r>
              <a:rPr lang="cs-CZ" dirty="0"/>
              <a:t>Rukopisy: </a:t>
            </a:r>
            <a:r>
              <a:rPr lang="cs-CZ" dirty="0" err="1"/>
              <a:t>Codex</a:t>
            </a:r>
            <a:r>
              <a:rPr lang="cs-CZ" dirty="0"/>
              <a:t> </a:t>
            </a:r>
            <a:r>
              <a:rPr lang="cs-CZ" dirty="0" err="1"/>
              <a:t>Regius</a:t>
            </a:r>
            <a:r>
              <a:rPr lang="cs-CZ" dirty="0"/>
              <a:t> (Edda),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6070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910761-042C-4817-A7D2-39BA8B58E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Literární charakteristika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0038A7-9FEA-4BF5-A0C1-32C35F467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Epická objektivita (žádná postava vypravěče)</a:t>
            </a:r>
          </a:p>
          <a:p>
            <a:r>
              <a:rPr lang="cs-CZ" dirty="0"/>
              <a:t>V úvodu čas a místo, generace, jména</a:t>
            </a:r>
          </a:p>
          <a:p>
            <a:r>
              <a:rPr lang="cs-CZ" dirty="0"/>
              <a:t>Vztahy rodinné, milostné majetkové, které v sobě nesou základ konfliktu</a:t>
            </a:r>
          </a:p>
          <a:p>
            <a:r>
              <a:rPr lang="cs-CZ" dirty="0"/>
              <a:t>Konflikt eskaluje a končí smrtí, Někdy ještě krátký epilog s výhledem</a:t>
            </a:r>
          </a:p>
          <a:p>
            <a:r>
              <a:rPr lang="cs-CZ" dirty="0"/>
              <a:t>Styl je věcný, hovorový, bez ozdob, BEZ POPISU POCITŮ, METAFYZICKÝCH A MORALISTNÍCH ÚVAH</a:t>
            </a:r>
          </a:p>
          <a:p>
            <a:r>
              <a:rPr lang="cs-CZ" dirty="0"/>
              <a:t>Důležitým aspektem je víra v osud, víra ve sny (prorocké sny)</a:t>
            </a:r>
          </a:p>
          <a:p>
            <a:r>
              <a:rPr lang="cs-CZ" dirty="0"/>
              <a:t>KREVNÍ MSTA ale i víra ve spravedlnost, plnění slibů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7091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2AEC92-6953-423C-9202-AB50A7746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Ke stylu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2CCE2B-0D43-45F1-8699-7D334ABAF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Záliba v detailu</a:t>
            </a:r>
          </a:p>
          <a:p>
            <a:r>
              <a:rPr lang="cs-CZ" dirty="0"/>
              <a:t>Velký počet osob</a:t>
            </a:r>
          </a:p>
          <a:p>
            <a:r>
              <a:rPr lang="cs-CZ" dirty="0"/>
              <a:t>Podrobná topografie – Island, Norsko</a:t>
            </a:r>
          </a:p>
          <a:p>
            <a:r>
              <a:rPr lang="cs-CZ" dirty="0"/>
              <a:t>Připojování dalších zápletek – nové osoby, nové rodiny</a:t>
            </a:r>
          </a:p>
        </p:txBody>
      </p:sp>
    </p:spTree>
    <p:extLst>
      <p:ext uri="{BB962C8B-B14F-4D97-AF65-F5344CB8AC3E}">
        <p14:creationId xmlns:p14="http://schemas.microsoft.com/office/powerpoint/2010/main" val="3188601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07429B-A458-4966-9C37-E850DE240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30 – 40 textů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8C43BA-015D-44F7-8C40-8F13FF0FE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Egils</a:t>
            </a:r>
            <a:r>
              <a:rPr lang="cs-CZ" dirty="0"/>
              <a:t> </a:t>
            </a:r>
            <a:r>
              <a:rPr lang="cs-CZ" dirty="0" err="1"/>
              <a:t>saga</a:t>
            </a:r>
            <a:r>
              <a:rPr lang="cs-CZ" dirty="0"/>
              <a:t> – mezi nejstaršími (přesuny mezi různými zeměmi)</a:t>
            </a:r>
          </a:p>
          <a:p>
            <a:r>
              <a:rPr lang="cs-CZ" dirty="0" err="1"/>
              <a:t>Njáls</a:t>
            </a:r>
            <a:r>
              <a:rPr lang="cs-CZ" dirty="0"/>
              <a:t> </a:t>
            </a:r>
            <a:r>
              <a:rPr lang="cs-CZ" dirty="0" err="1"/>
              <a:t>saga</a:t>
            </a:r>
            <a:r>
              <a:rPr lang="cs-CZ" dirty="0"/>
              <a:t> (nejdelší, </a:t>
            </a:r>
            <a:r>
              <a:rPr lang="cs-CZ" dirty="0" err="1"/>
              <a:t>nejobsáhlejsí</a:t>
            </a:r>
            <a:r>
              <a:rPr lang="cs-CZ" dirty="0"/>
              <a:t>, nejbohatší v ději a charakteristice)</a:t>
            </a:r>
          </a:p>
          <a:p>
            <a:endParaRPr lang="cs-CZ" dirty="0"/>
          </a:p>
          <a:p>
            <a:r>
              <a:rPr lang="cs-CZ" dirty="0" err="1"/>
              <a:t>Heimskringla</a:t>
            </a:r>
            <a:endParaRPr lang="cs-CZ" dirty="0"/>
          </a:p>
          <a:p>
            <a:endParaRPr lang="cs-CZ" dirty="0"/>
          </a:p>
          <a:p>
            <a:r>
              <a:rPr lang="cs-CZ" dirty="0"/>
              <a:t>Rukopisy: </a:t>
            </a:r>
            <a:r>
              <a:rPr lang="cs-CZ" dirty="0" err="1"/>
              <a:t>Fagrskinna</a:t>
            </a:r>
            <a:r>
              <a:rPr lang="cs-CZ" dirty="0"/>
              <a:t>, </a:t>
            </a:r>
            <a:r>
              <a:rPr lang="cs-CZ" dirty="0" err="1"/>
              <a:t>Flat</a:t>
            </a:r>
            <a:r>
              <a:rPr lang="nb-NO" dirty="0" err="1"/>
              <a:t>øybok</a:t>
            </a:r>
            <a:r>
              <a:rPr lang="nb-NO" dirty="0"/>
              <a:t>, </a:t>
            </a:r>
            <a:r>
              <a:rPr lang="cs-CZ" dirty="0" err="1"/>
              <a:t>Codex</a:t>
            </a:r>
            <a:r>
              <a:rPr lang="cs-CZ" dirty="0"/>
              <a:t> </a:t>
            </a:r>
            <a:r>
              <a:rPr lang="cs-CZ"/>
              <a:t>Regius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0475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740E14-DB67-4739-997A-4C31DC2D7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Další typy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C8A1B2-6EB7-4C93-9BE8-0284F2EEB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Kr</a:t>
            </a:r>
            <a:r>
              <a:rPr lang="cs-CZ" dirty="0" err="1"/>
              <a:t>álovské</a:t>
            </a:r>
            <a:r>
              <a:rPr lang="cs-CZ" dirty="0"/>
              <a:t> ságy </a:t>
            </a:r>
          </a:p>
          <a:p>
            <a:r>
              <a:rPr lang="cs-CZ" dirty="0"/>
              <a:t>O svatém Olavovi</a:t>
            </a:r>
          </a:p>
          <a:p>
            <a:r>
              <a:rPr lang="cs-CZ" dirty="0" err="1"/>
              <a:t>Heimskringla</a:t>
            </a:r>
            <a:r>
              <a:rPr lang="cs-CZ" dirty="0"/>
              <a:t> (Okruh světa), zapsal </a:t>
            </a:r>
            <a:r>
              <a:rPr lang="cs-CZ" dirty="0" err="1"/>
              <a:t>Snorre</a:t>
            </a:r>
            <a:endParaRPr lang="cs-CZ" dirty="0"/>
          </a:p>
          <a:p>
            <a:r>
              <a:rPr lang="cs-CZ" dirty="0" err="1"/>
              <a:t>Sverre</a:t>
            </a:r>
            <a:r>
              <a:rPr lang="cs-CZ" dirty="0"/>
              <a:t> </a:t>
            </a:r>
            <a:r>
              <a:rPr lang="cs-CZ" dirty="0" err="1"/>
              <a:t>saga</a:t>
            </a:r>
            <a:endParaRPr lang="nb-NO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nb-NO" dirty="0"/>
          </a:p>
          <a:p>
            <a:r>
              <a:rPr lang="cs-CZ" dirty="0"/>
              <a:t>Ságy o starých časech (</a:t>
            </a:r>
            <a:r>
              <a:rPr lang="cs-CZ" dirty="0" err="1"/>
              <a:t>Fornaldersagaer</a:t>
            </a:r>
            <a:r>
              <a:rPr lang="cs-CZ" dirty="0"/>
              <a:t>) – mýtické postavy a zápletky</a:t>
            </a:r>
          </a:p>
          <a:p>
            <a:r>
              <a:rPr lang="cs-CZ" dirty="0"/>
              <a:t>Lživé ságy – fantastické příběhy, pohádkové…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9962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D9F36B-6B50-4B2E-BEA5-0691F7D21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Snorri</a:t>
            </a:r>
            <a:r>
              <a:rPr lang="cs-CZ" dirty="0"/>
              <a:t> </a:t>
            </a:r>
            <a:r>
              <a:rPr lang="cs-CZ" dirty="0" err="1"/>
              <a:t>Sturluson</a:t>
            </a:r>
            <a:r>
              <a:rPr lang="cs-CZ" dirty="0"/>
              <a:t> (1179 – 1241)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914EF9-2628-48A9-889B-AF1F7F8C1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Historik, básník, politik, člen </a:t>
            </a:r>
            <a:r>
              <a:rPr lang="cs-CZ" dirty="0" err="1"/>
              <a:t>Althinget</a:t>
            </a:r>
            <a:r>
              <a:rPr lang="cs-CZ" dirty="0"/>
              <a:t> - zákony</a:t>
            </a:r>
          </a:p>
          <a:p>
            <a:r>
              <a:rPr lang="cs-CZ" dirty="0"/>
              <a:t>Z rodu </a:t>
            </a:r>
            <a:r>
              <a:rPr lang="cs-CZ" dirty="0" err="1"/>
              <a:t>Sturlungů</a:t>
            </a:r>
            <a:endParaRPr lang="cs-CZ" dirty="0"/>
          </a:p>
          <a:p>
            <a:r>
              <a:rPr lang="cs-CZ" dirty="0" err="1"/>
              <a:t>Snorris</a:t>
            </a:r>
            <a:r>
              <a:rPr lang="cs-CZ" dirty="0"/>
              <a:t> Edda</a:t>
            </a:r>
          </a:p>
          <a:p>
            <a:r>
              <a:rPr lang="cs-CZ" dirty="0" err="1"/>
              <a:t>Heimskringla</a:t>
            </a:r>
            <a:r>
              <a:rPr lang="cs-CZ" dirty="0"/>
              <a:t> (1220 – 1235) – Olav </a:t>
            </a:r>
            <a:r>
              <a:rPr lang="cs-CZ" dirty="0" err="1"/>
              <a:t>Tryggvason</a:t>
            </a:r>
            <a:r>
              <a:rPr lang="cs-CZ" dirty="0"/>
              <a:t> + kong </a:t>
            </a:r>
            <a:r>
              <a:rPr lang="cs-CZ" dirty="0" err="1"/>
              <a:t>Sverre</a:t>
            </a:r>
            <a:endParaRPr lang="cs-CZ" dirty="0"/>
          </a:p>
          <a:p>
            <a:r>
              <a:rPr lang="cs-CZ" dirty="0" err="1"/>
              <a:t>Egils</a:t>
            </a:r>
            <a:r>
              <a:rPr lang="cs-CZ" dirty="0"/>
              <a:t> </a:t>
            </a:r>
            <a:r>
              <a:rPr lang="cs-CZ" dirty="0" err="1"/>
              <a:t>saga</a:t>
            </a:r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/>
              <a:t>Island nedlouho po </a:t>
            </a:r>
            <a:r>
              <a:rPr lang="cs-CZ" dirty="0"/>
              <a:t>jeho smrti ztratil samostatnost (1262 – 1944)</a:t>
            </a:r>
          </a:p>
        </p:txBody>
      </p:sp>
    </p:spTree>
    <p:extLst>
      <p:ext uri="{BB962C8B-B14F-4D97-AF65-F5344CB8AC3E}">
        <p14:creationId xmlns:p14="http://schemas.microsoft.com/office/powerpoint/2010/main" val="20549736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281</Words>
  <Application>Microsoft Office PowerPoint</Application>
  <PresentationFormat>Širokoúhlá obrazovka</PresentationFormat>
  <Paragraphs>45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Ságy</vt:lpstr>
      <vt:lpstr>Prezentace aplikace PowerPoint</vt:lpstr>
      <vt:lpstr>Sága – pověst, příběh, historie, historka</vt:lpstr>
      <vt:lpstr>Literární charakteristika</vt:lpstr>
      <vt:lpstr>Ke stylu</vt:lpstr>
      <vt:lpstr>30 – 40 textů</vt:lpstr>
      <vt:lpstr>Další typy  </vt:lpstr>
      <vt:lpstr>Snorri Sturluson (1179 – 1241)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Ságy</dc:title>
  <dc:creator>Miluše</dc:creator>
  <cp:lastModifiedBy>Miluše</cp:lastModifiedBy>
  <cp:revision>14</cp:revision>
  <dcterms:created xsi:type="dcterms:W3CDTF">2021-03-06T10:10:13Z</dcterms:created>
  <dcterms:modified xsi:type="dcterms:W3CDTF">2021-03-10T19:00:21Z</dcterms:modified>
</cp:coreProperties>
</file>