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C77571B-40B2-4114-989C-5AC4A9AE040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42CE7A17-6E1D-4AA8-8550-8CB3207480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5190482-DB54-4BC7-A7B8-780A10188A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24B6B-BCE2-4CD1-8C37-9E0F68111325}" type="datetimeFigureOut">
              <a:rPr lang="cs-CZ" smtClean="0"/>
              <a:t>13.04.2021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0BDD424-DF6D-4F5F-8161-1A6BD8EE82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27D2284-630C-4B30-B8EB-D9CA104785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5B2F6-79FD-4B87-A64F-6AF242BBB94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161876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C66DF2F-F6F4-4A40-A7D8-17AC0A7004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6D2BDE92-C843-4FC8-911C-8DEE294D2CD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496FCE1-7173-4068-8CAE-7694A7A91E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24B6B-BCE2-4CD1-8C37-9E0F68111325}" type="datetimeFigureOut">
              <a:rPr lang="cs-CZ" smtClean="0"/>
              <a:t>13.04.2021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F1217CA-FF87-47A7-ADA8-690B637D0D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367F517-AEA7-48B2-963D-354AC4D3CA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5B2F6-79FD-4B87-A64F-6AF242BBB94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868640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924364E5-4A58-407E-AFBA-35019EB7FCB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E39C07EF-57BC-416C-A707-9CF389A694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5F98B64-56AB-47EB-99AA-750E76E080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24B6B-BCE2-4CD1-8C37-9E0F68111325}" type="datetimeFigureOut">
              <a:rPr lang="cs-CZ" smtClean="0"/>
              <a:t>13.04.2021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9AD669A-E2D2-460A-B728-87DC0E4673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46AF26D-BDFA-4C05-9159-E5BC44C6E8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5B2F6-79FD-4B87-A64F-6AF242BBB94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864925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2B32979-A43A-4A0A-AD7C-DE737D94CD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B9D4039-9419-41F6-A512-96B5D80345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484ADE5-713E-4317-B559-93AA98D05D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24B6B-BCE2-4CD1-8C37-9E0F68111325}" type="datetimeFigureOut">
              <a:rPr lang="cs-CZ" smtClean="0"/>
              <a:t>13.04.2021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C01D9E2-3573-492A-8178-C788EC387D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CA71275-A653-41B3-9405-4B8B3C916B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5B2F6-79FD-4B87-A64F-6AF242BBB94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970186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35A6868-B296-435F-82E3-6A2427FEC6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AD84163E-7D15-4DF6-B848-ED97585197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ACD17D6-C4E1-40A9-AFA3-592DAD760A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24B6B-BCE2-4CD1-8C37-9E0F68111325}" type="datetimeFigureOut">
              <a:rPr lang="cs-CZ" smtClean="0"/>
              <a:t>13.04.2021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4949EC5-6C8C-4B27-88DE-05ADED7730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E898546-30E4-4063-A964-E9D260A357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5B2F6-79FD-4B87-A64F-6AF242BBB94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495777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167B9E0-25F2-4158-AE47-CE8AE1B95E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79BB490-C5B0-4DAF-9A65-09B6D52C1D9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A8D768FA-D1B1-4F89-86AA-D01EE4EE59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E8580054-1DBF-423A-AB9E-100720DE32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24B6B-BCE2-4CD1-8C37-9E0F68111325}" type="datetimeFigureOut">
              <a:rPr lang="cs-CZ" smtClean="0"/>
              <a:t>13.04.2021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200DCF70-DDD7-4385-8AB8-21652124F8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7CAF35C7-165D-4FB8-91AA-6B47FEF428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5B2F6-79FD-4B87-A64F-6AF242BBB94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287386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8910ED4-C099-4628-8975-89458E872D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E1229E54-0881-4F83-B7B2-9F562767A3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B0BE98AF-74D3-4467-A302-6ECF4875B6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4EF6F45E-8BAC-4EE4-9928-EC307309E2C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53D16E5F-8EFE-4449-A105-16B9BC70373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70A7F893-DAE1-4C16-8ABA-D7E10686F3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24B6B-BCE2-4CD1-8C37-9E0F68111325}" type="datetimeFigureOut">
              <a:rPr lang="cs-CZ" smtClean="0"/>
              <a:t>13.04.2021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9E5F28F0-D2BE-4D7C-BA50-8FBA2CB907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A3D9CF2D-E948-4FC0-B083-506197BA0F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5B2F6-79FD-4B87-A64F-6AF242BBB94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409830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BE2F9A0-7D95-45B2-9B4E-D9F55CE189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B8088A97-97CB-4E00-A7E4-738CB23933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24B6B-BCE2-4CD1-8C37-9E0F68111325}" type="datetimeFigureOut">
              <a:rPr lang="cs-CZ" smtClean="0"/>
              <a:t>13.04.2021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392F16E1-3223-45AA-9DD7-A3731BE7A0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849A8023-8E7A-4019-8ED1-E534C56D48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5B2F6-79FD-4B87-A64F-6AF242BBB94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763024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BBD876DF-850B-4A45-BC02-9038208983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24B6B-BCE2-4CD1-8C37-9E0F68111325}" type="datetimeFigureOut">
              <a:rPr lang="cs-CZ" smtClean="0"/>
              <a:t>13.04.2021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750676FC-B3CC-410A-8775-3D66DE6571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3D583F8-A55E-4A1B-A970-6A46376090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5B2F6-79FD-4B87-A64F-6AF242BBB94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931080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C1FF801-655D-411E-93FE-74CF3E7E68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D840845-EF2E-477F-80AB-30D32FC5E3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39F60EC3-C16B-4C61-B46A-C1EC1121D5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869B2BE4-3EDF-4C15-8198-1F364C4853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24B6B-BCE2-4CD1-8C37-9E0F68111325}" type="datetimeFigureOut">
              <a:rPr lang="cs-CZ" smtClean="0"/>
              <a:t>13.04.2021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3F4B4141-055C-4593-AD7A-1B90C5A72A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3992CA9D-10BF-4018-BF1A-B67E683A7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5B2F6-79FD-4B87-A64F-6AF242BBB94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86786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61CF138-F1FB-4149-97AC-E27B2E12B9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EB584E31-0A07-4E81-B618-F4086918628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ECF94053-9F7E-4AA3-9040-25407E4C829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B03B9FC2-CF32-4637-AD48-DA0F51D4B3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24B6B-BCE2-4CD1-8C37-9E0F68111325}" type="datetimeFigureOut">
              <a:rPr lang="cs-CZ" smtClean="0"/>
              <a:t>13.04.2021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CCE5B809-B498-4D53-824E-74D61694E6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33330863-5C41-4068-B32E-AC3EB7E3BB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5B2F6-79FD-4B87-A64F-6AF242BBB94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10554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3D3F6A22-AE9F-4BAA-B3C5-B9339931C3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9869F14C-3751-4B57-9E14-18E8140972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745BB91-CD86-4AB3-AF23-218A7059126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924B6B-BCE2-4CD1-8C37-9E0F68111325}" type="datetimeFigureOut">
              <a:rPr lang="cs-CZ" smtClean="0"/>
              <a:t>13.04.2021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4259EB9-9DC4-44EF-AB76-DB20E236D62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EB88944-8EBB-4AF8-A709-8FBD79B99AB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15B2F6-79FD-4B87-A64F-6AF242BBB94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493513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s://snl.no/adjektiv" TargetMode="External"/><Relationship Id="rId3" Type="http://schemas.openxmlformats.org/officeDocument/2006/relationships/hyperlink" Target="https://snl.no/preposisjon" TargetMode="External"/><Relationship Id="rId7" Type="http://schemas.openxmlformats.org/officeDocument/2006/relationships/hyperlink" Target="https://snl.no/substantiv" TargetMode="External"/><Relationship Id="rId2" Type="http://schemas.openxmlformats.org/officeDocument/2006/relationships/hyperlink" Target="https://snl.no/setning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snl.no/verb" TargetMode="External"/><Relationship Id="rId5" Type="http://schemas.openxmlformats.org/officeDocument/2006/relationships/hyperlink" Target="https://snl.no/adverbial" TargetMode="External"/><Relationship Id="rId4" Type="http://schemas.openxmlformats.org/officeDocument/2006/relationships/hyperlink" Target="https://snl.no/komplement_-_grammatikk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325454A-29C8-4BDA-B8DC-3E339E8A85B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/>
              <a:t>Frasekategorier</a:t>
            </a: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C70D58E9-755A-4F7B-83E0-517465468E1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/>
              <a:t>13/4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309254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3F4BF42-FEA0-4E35-A086-97F35606F3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Substantivfraser</a:t>
            </a:r>
            <a:r>
              <a:rPr lang="cs-CZ" dirty="0"/>
              <a:t>/</a:t>
            </a:r>
            <a:r>
              <a:rPr lang="cs-CZ" dirty="0" err="1"/>
              <a:t>nominalfrase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7BC602E-7881-4B1C-9B28-8D3539F146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Per</a:t>
            </a:r>
            <a:r>
              <a:rPr lang="cs-CZ" dirty="0"/>
              <a:t> d</a:t>
            </a:r>
            <a:r>
              <a:rPr lang="nb-NO" dirty="0"/>
              <a:t>øde.</a:t>
            </a:r>
          </a:p>
          <a:p>
            <a:r>
              <a:rPr lang="nb-NO" dirty="0"/>
              <a:t>Har du hørt om </a:t>
            </a:r>
            <a:r>
              <a:rPr lang="nb-NO" b="1" dirty="0"/>
              <a:t>den gamle mannen</a:t>
            </a:r>
            <a:r>
              <a:rPr lang="nb-NO" dirty="0"/>
              <a:t>?</a:t>
            </a:r>
          </a:p>
          <a:p>
            <a:r>
              <a:rPr lang="nb-NO" b="1" dirty="0"/>
              <a:t>Kona som bor i det røde huset </a:t>
            </a:r>
            <a:r>
              <a:rPr lang="nb-NO" dirty="0"/>
              <a:t>flytter til Norge.</a:t>
            </a:r>
          </a:p>
          <a:p>
            <a:r>
              <a:rPr lang="nb-NO" b="1" dirty="0"/>
              <a:t>Den store katten til gamle Per </a:t>
            </a:r>
            <a:r>
              <a:rPr lang="nb-NO" dirty="0"/>
              <a:t>forsvant.</a:t>
            </a:r>
          </a:p>
          <a:p>
            <a:r>
              <a:rPr lang="nb-NO" b="1" dirty="0"/>
              <a:t>Olas bestefar </a:t>
            </a:r>
            <a:r>
              <a:rPr lang="nb-NO" dirty="0"/>
              <a:t>døde.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286586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3A16943-CA40-4C61-A350-81283B9920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Pronomenfrase</a:t>
            </a:r>
            <a:r>
              <a:rPr lang="cs-CZ" dirty="0"/>
              <a:t> (</a:t>
            </a:r>
            <a:r>
              <a:rPr lang="cs-CZ" dirty="0" err="1"/>
              <a:t>nominalfrase</a:t>
            </a:r>
            <a:r>
              <a:rPr lang="cs-CZ" dirty="0"/>
              <a:t>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41BF3A3-B751-4F98-87B5-3EEBF2DF36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b="1" dirty="0"/>
              <a:t>Hun</a:t>
            </a:r>
            <a:r>
              <a:rPr lang="nb-NO" dirty="0"/>
              <a:t> fikk fredsprisen.</a:t>
            </a:r>
          </a:p>
          <a:p>
            <a:r>
              <a:rPr lang="nb-NO" b="1" dirty="0"/>
              <a:t>Hun fra Berlin </a:t>
            </a:r>
            <a:r>
              <a:rPr lang="nb-NO" dirty="0"/>
              <a:t>fikk fredsprisen.</a:t>
            </a:r>
          </a:p>
          <a:p>
            <a:r>
              <a:rPr lang="nb-NO" b="1" dirty="0"/>
              <a:t>Hun som skrev en kortfattet tysk grammatikk i fem bind </a:t>
            </a:r>
            <a:r>
              <a:rPr lang="nb-NO" dirty="0"/>
              <a:t>fikk fredsprisen.</a:t>
            </a:r>
          </a:p>
          <a:p>
            <a:endParaRPr lang="nb-NO" dirty="0"/>
          </a:p>
          <a:p>
            <a:r>
              <a:rPr lang="nb-NO" b="1" dirty="0"/>
              <a:t>hennes</a:t>
            </a:r>
            <a:r>
              <a:rPr lang="nb-NO" dirty="0"/>
              <a:t> barn, den gamle sykkelen </a:t>
            </a:r>
            <a:r>
              <a:rPr lang="nb-NO" b="1" dirty="0"/>
              <a:t>min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13689850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4F0041E-DCEF-40CB-85EB-E61DC38B13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genitivfrase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0A12018-E4DE-4F83-8B3B-608C5067A0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b="1" dirty="0"/>
              <a:t>Jentas</a:t>
            </a:r>
            <a:r>
              <a:rPr lang="nb-NO" dirty="0"/>
              <a:t> hund</a:t>
            </a:r>
          </a:p>
          <a:p>
            <a:r>
              <a:rPr lang="nb-NO" b="1" dirty="0"/>
              <a:t>De gamles  </a:t>
            </a:r>
            <a:r>
              <a:rPr lang="nb-NO" dirty="0"/>
              <a:t>julekveld</a:t>
            </a:r>
          </a:p>
          <a:p>
            <a:r>
              <a:rPr lang="nb-NO" b="1" dirty="0"/>
              <a:t>Anne sin </a:t>
            </a:r>
            <a:r>
              <a:rPr lang="nb-NO" dirty="0"/>
              <a:t>hatt</a:t>
            </a:r>
          </a:p>
          <a:p>
            <a:r>
              <a:rPr lang="nb-NO" b="1" dirty="0"/>
              <a:t>Pål sine </a:t>
            </a:r>
            <a:r>
              <a:rPr lang="nb-NO" dirty="0"/>
              <a:t>høner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204637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4F0041E-DCEF-40CB-85EB-E61DC38B13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Preposisjonsfrase – preposisjon </a:t>
            </a:r>
            <a:r>
              <a:rPr lang="cs-CZ" dirty="0"/>
              <a:t>+ …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0A12018-E4DE-4F83-8B3B-608C5067A0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Per reiste </a:t>
            </a:r>
            <a:r>
              <a:rPr lang="nb-NO" b="1" dirty="0"/>
              <a:t>til henne</a:t>
            </a:r>
            <a:r>
              <a:rPr lang="nb-NO" dirty="0"/>
              <a:t>.</a:t>
            </a:r>
          </a:p>
          <a:p>
            <a:r>
              <a:rPr lang="nb-NO" dirty="0"/>
              <a:t>De satte seg </a:t>
            </a:r>
            <a:r>
              <a:rPr lang="nb-NO" b="1" dirty="0"/>
              <a:t>til å spise</a:t>
            </a:r>
            <a:r>
              <a:rPr lang="nb-NO" dirty="0"/>
              <a:t>.</a:t>
            </a:r>
            <a:endParaRPr lang="cs-CZ" dirty="0"/>
          </a:p>
          <a:p>
            <a:r>
              <a:rPr lang="cs-CZ" dirty="0"/>
              <a:t>De </a:t>
            </a:r>
            <a:r>
              <a:rPr lang="cs-CZ" dirty="0" err="1"/>
              <a:t>satte</a:t>
            </a:r>
            <a:r>
              <a:rPr lang="cs-CZ" dirty="0"/>
              <a:t> </a:t>
            </a:r>
            <a:r>
              <a:rPr lang="cs-CZ" dirty="0" err="1"/>
              <a:t>seg</a:t>
            </a:r>
            <a:r>
              <a:rPr lang="cs-CZ" dirty="0"/>
              <a:t> </a:t>
            </a:r>
            <a:r>
              <a:rPr lang="cs-CZ" b="1" dirty="0" err="1"/>
              <a:t>etter</a:t>
            </a:r>
            <a:r>
              <a:rPr lang="cs-CZ" b="1" dirty="0"/>
              <a:t> </a:t>
            </a:r>
            <a:r>
              <a:rPr lang="cs-CZ" b="1" dirty="0" err="1"/>
              <a:t>at</a:t>
            </a:r>
            <a:r>
              <a:rPr lang="cs-CZ" b="1" dirty="0"/>
              <a:t> de </a:t>
            </a:r>
            <a:r>
              <a:rPr lang="cs-CZ" b="1" dirty="0" err="1"/>
              <a:t>hadde</a:t>
            </a:r>
            <a:r>
              <a:rPr lang="cs-CZ" b="1" dirty="0"/>
              <a:t> </a:t>
            </a:r>
            <a:r>
              <a:rPr lang="cs-CZ" b="1" dirty="0" err="1"/>
              <a:t>hilst</a:t>
            </a:r>
            <a:r>
              <a:rPr lang="cs-CZ" b="1" dirty="0"/>
              <a:t> p</a:t>
            </a:r>
            <a:r>
              <a:rPr lang="nb-NO" b="1" dirty="0"/>
              <a:t>å</a:t>
            </a:r>
            <a:r>
              <a:rPr lang="cs-CZ" b="1" dirty="0"/>
              <a:t> </a:t>
            </a:r>
            <a:r>
              <a:rPr lang="cs-CZ" b="1" dirty="0" err="1"/>
              <a:t>hverandre</a:t>
            </a:r>
            <a:r>
              <a:rPr lang="cs-CZ" dirty="0"/>
              <a:t>.</a:t>
            </a:r>
          </a:p>
          <a:p>
            <a:endParaRPr lang="cs-CZ" dirty="0"/>
          </a:p>
          <a:p>
            <a:endParaRPr lang="nb-NO" dirty="0"/>
          </a:p>
          <a:p>
            <a:endParaRPr lang="nb-NO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955132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>
            <a:extLst>
              <a:ext uri="{FF2B5EF4-FFF2-40B4-BE49-F238E27FC236}">
                <a16:creationId xmlns:a16="http://schemas.microsoft.com/office/drawing/2014/main" id="{054B3732-C8BB-41DC-804E-730C1F83B391}"/>
              </a:ext>
            </a:extLst>
          </p:cNvPr>
          <p:cNvSpPr txBox="1"/>
          <p:nvPr/>
        </p:nvSpPr>
        <p:spPr>
          <a:xfrm>
            <a:off x="1997476" y="949911"/>
            <a:ext cx="7144304" cy="37548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b-NO" sz="2000" b="0" i="0" dirty="0">
                <a:solidFill>
                  <a:srgbClr val="203E51"/>
                </a:solidFill>
                <a:effectLst/>
                <a:latin typeface="Publico text"/>
              </a:rPr>
              <a:t>Preposisjonsfrase er et </a:t>
            </a:r>
            <a:r>
              <a:rPr lang="nb-NO" sz="2000" b="0" i="0" u="none" strike="noStrike" dirty="0">
                <a:solidFill>
                  <a:srgbClr val="203E51"/>
                </a:solidFill>
                <a:effectLst/>
                <a:latin typeface="Publico text"/>
                <a:hlinkClick r:id="rId2"/>
              </a:rPr>
              <a:t>setningsledd</a:t>
            </a:r>
            <a:r>
              <a:rPr lang="nb-NO" sz="2000" b="0" i="0" dirty="0">
                <a:solidFill>
                  <a:srgbClr val="203E51"/>
                </a:solidFill>
                <a:effectLst/>
                <a:latin typeface="Publico text"/>
              </a:rPr>
              <a:t> som består av en </a:t>
            </a:r>
            <a:r>
              <a:rPr lang="nb-NO" sz="2000" b="0" i="0" u="none" strike="noStrike" dirty="0">
                <a:solidFill>
                  <a:srgbClr val="203E51"/>
                </a:solidFill>
                <a:effectLst/>
                <a:latin typeface="Publico text"/>
                <a:hlinkClick r:id="rId3"/>
              </a:rPr>
              <a:t>preposisjon</a:t>
            </a:r>
            <a:r>
              <a:rPr lang="nb-NO" sz="2000" b="0" i="0" dirty="0">
                <a:solidFill>
                  <a:srgbClr val="203E51"/>
                </a:solidFill>
                <a:effectLst/>
                <a:latin typeface="Publico text"/>
              </a:rPr>
              <a:t> og en utfylling (også kalt et </a:t>
            </a:r>
            <a:r>
              <a:rPr lang="nb-NO" sz="2000" b="0" i="0" u="none" strike="noStrike" dirty="0">
                <a:solidFill>
                  <a:srgbClr val="203E51"/>
                </a:solidFill>
                <a:effectLst/>
                <a:latin typeface="Publico text"/>
                <a:hlinkClick r:id="rId4"/>
              </a:rPr>
              <a:t>komplement</a:t>
            </a:r>
            <a:r>
              <a:rPr lang="nb-NO" sz="2000" b="0" i="0" dirty="0">
                <a:solidFill>
                  <a:srgbClr val="203E51"/>
                </a:solidFill>
                <a:effectLst/>
                <a:latin typeface="Publico text"/>
              </a:rPr>
              <a:t>). Utfyllingen er som regel en substantivfrase eller en pronomenfrase. I preposisjonsfraser er preposisjonen kjernen i frasen.</a:t>
            </a:r>
            <a:endParaRPr lang="cs-CZ" sz="2000" b="0" i="0" dirty="0">
              <a:solidFill>
                <a:srgbClr val="203E51"/>
              </a:solidFill>
              <a:effectLst/>
              <a:latin typeface="Publico text"/>
            </a:endParaRPr>
          </a:p>
          <a:p>
            <a:pPr algn="l"/>
            <a:r>
              <a:rPr lang="nb-NO" sz="2000" b="0" i="0" dirty="0">
                <a:solidFill>
                  <a:srgbClr val="203E51"/>
                </a:solidFill>
                <a:effectLst/>
                <a:latin typeface="Publico text"/>
              </a:rPr>
              <a:t>Som oftest fungerer preposisjonsfraser som </a:t>
            </a:r>
            <a:r>
              <a:rPr lang="nb-NO" sz="2000" b="0" i="0" u="none" strike="noStrike" dirty="0">
                <a:solidFill>
                  <a:srgbClr val="203E51"/>
                </a:solidFill>
                <a:effectLst/>
                <a:latin typeface="Publico text"/>
                <a:hlinkClick r:id="rId5"/>
              </a:rPr>
              <a:t>adverbiale</a:t>
            </a:r>
            <a:r>
              <a:rPr lang="nb-NO" sz="2000" b="0" i="0" dirty="0">
                <a:solidFill>
                  <a:srgbClr val="203E51"/>
                </a:solidFill>
                <a:effectLst/>
                <a:latin typeface="Publico text"/>
              </a:rPr>
              <a:t> ledd. Eksempel: I setningen «Vi møtte mannen </a:t>
            </a:r>
            <a:r>
              <a:rPr lang="nb-NO" sz="2000" b="0" i="1" dirty="0">
                <a:solidFill>
                  <a:srgbClr val="203E51"/>
                </a:solidFill>
                <a:effectLst/>
                <a:latin typeface="Publico text"/>
              </a:rPr>
              <a:t>på veien» </a:t>
            </a:r>
            <a:r>
              <a:rPr lang="nb-NO" sz="2000" b="0" i="0" dirty="0">
                <a:solidFill>
                  <a:srgbClr val="203E51"/>
                </a:solidFill>
                <a:effectLst/>
                <a:latin typeface="Publico text"/>
              </a:rPr>
              <a:t>er </a:t>
            </a:r>
            <a:r>
              <a:rPr lang="nb-NO" sz="2000" b="0" i="1" dirty="0">
                <a:solidFill>
                  <a:srgbClr val="203E51"/>
                </a:solidFill>
                <a:effectLst/>
                <a:latin typeface="Publico text"/>
              </a:rPr>
              <a:t>på veien </a:t>
            </a:r>
            <a:r>
              <a:rPr lang="nb-NO" sz="2000" b="0" i="0" dirty="0">
                <a:solidFill>
                  <a:srgbClr val="203E51"/>
                </a:solidFill>
                <a:effectLst/>
                <a:latin typeface="Publico text"/>
              </a:rPr>
              <a:t>et adverbialt ledd.</a:t>
            </a:r>
          </a:p>
          <a:p>
            <a:pPr algn="l"/>
            <a:r>
              <a:rPr lang="nb-NO" sz="2000" b="0" i="0" dirty="0">
                <a:solidFill>
                  <a:srgbClr val="203E51"/>
                </a:solidFill>
                <a:effectLst/>
                <a:latin typeface="Publico text"/>
              </a:rPr>
              <a:t>Preposisjonsfraser kan også stå som obligatorisk utfylling til </a:t>
            </a:r>
            <a:r>
              <a:rPr lang="nb-NO" sz="2000" b="0" i="0" u="none" strike="noStrike" dirty="0">
                <a:solidFill>
                  <a:srgbClr val="203E51"/>
                </a:solidFill>
                <a:effectLst/>
                <a:latin typeface="Publico text"/>
                <a:hlinkClick r:id="rId6"/>
              </a:rPr>
              <a:t>verb</a:t>
            </a:r>
            <a:r>
              <a:rPr lang="nb-NO" sz="2000" b="0" i="0" dirty="0">
                <a:solidFill>
                  <a:srgbClr val="203E51"/>
                </a:solidFill>
                <a:effectLst/>
                <a:latin typeface="Publico text"/>
              </a:rPr>
              <a:t>, som i «Jeg stoler</a:t>
            </a:r>
            <a:r>
              <a:rPr lang="nb-NO" sz="2000" b="0" i="1" dirty="0">
                <a:solidFill>
                  <a:srgbClr val="203E51"/>
                </a:solidFill>
                <a:effectLst/>
                <a:latin typeface="Publico text"/>
              </a:rPr>
              <a:t> på deg». </a:t>
            </a:r>
            <a:r>
              <a:rPr lang="nb-NO" sz="2000" b="0" i="0" dirty="0">
                <a:solidFill>
                  <a:srgbClr val="203E51"/>
                </a:solidFill>
                <a:effectLst/>
                <a:latin typeface="Publico text"/>
              </a:rPr>
              <a:t>Videre kan preposisjonsfrase stå som utfylling til </a:t>
            </a:r>
            <a:r>
              <a:rPr lang="nb-NO" sz="2000" b="0" i="0" u="none" strike="noStrike" dirty="0">
                <a:solidFill>
                  <a:srgbClr val="203E51"/>
                </a:solidFill>
                <a:effectLst/>
                <a:latin typeface="Publico text"/>
                <a:hlinkClick r:id="rId7"/>
              </a:rPr>
              <a:t>substantiv</a:t>
            </a:r>
            <a:r>
              <a:rPr lang="nb-NO" sz="2000" b="0" i="0" dirty="0">
                <a:solidFill>
                  <a:srgbClr val="203E51"/>
                </a:solidFill>
                <a:effectLst/>
                <a:latin typeface="Publico text"/>
              </a:rPr>
              <a:t>, som i </a:t>
            </a:r>
            <a:r>
              <a:rPr lang="nb-NO" sz="2000" b="0" i="1" dirty="0">
                <a:solidFill>
                  <a:srgbClr val="203E51"/>
                </a:solidFill>
                <a:effectLst/>
                <a:latin typeface="Publico text"/>
              </a:rPr>
              <a:t>beinet på bordet,</a:t>
            </a:r>
            <a:r>
              <a:rPr lang="nb-NO" sz="2000" b="0" i="0" dirty="0">
                <a:solidFill>
                  <a:srgbClr val="203E51"/>
                </a:solidFill>
                <a:effectLst/>
                <a:latin typeface="Publico text"/>
              </a:rPr>
              <a:t> eller til </a:t>
            </a:r>
            <a:r>
              <a:rPr lang="nb-NO" sz="2000" b="0" i="0" u="none" strike="noStrike" dirty="0">
                <a:solidFill>
                  <a:srgbClr val="203E51"/>
                </a:solidFill>
                <a:effectLst/>
                <a:latin typeface="Publico text"/>
                <a:hlinkClick r:id="rId8"/>
              </a:rPr>
              <a:t>adjektiv</a:t>
            </a:r>
            <a:r>
              <a:rPr lang="nb-NO" sz="2000" b="0" i="0" dirty="0">
                <a:solidFill>
                  <a:srgbClr val="203E51"/>
                </a:solidFill>
                <a:effectLst/>
                <a:latin typeface="Publico text"/>
              </a:rPr>
              <a:t>, som i </a:t>
            </a:r>
            <a:r>
              <a:rPr lang="nb-NO" sz="2000" b="0" i="1" dirty="0">
                <a:solidFill>
                  <a:srgbClr val="203E51"/>
                </a:solidFill>
                <a:effectLst/>
                <a:latin typeface="Publico text"/>
              </a:rPr>
              <a:t>glad i sjokolade</a:t>
            </a:r>
            <a:r>
              <a:rPr lang="nb-NO" sz="2000" b="0" i="0" dirty="0">
                <a:solidFill>
                  <a:srgbClr val="203E51"/>
                </a:solidFill>
                <a:effectLst/>
                <a:latin typeface="Publico text"/>
              </a:rPr>
              <a:t>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31244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853907C-683D-4A92-9D32-57BC8E7F21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Hvilken</a:t>
            </a:r>
            <a:r>
              <a:rPr lang="cs-CZ" dirty="0"/>
              <a:t> type </a:t>
            </a:r>
            <a:r>
              <a:rPr lang="cs-CZ" dirty="0" err="1"/>
              <a:t>setningsledd</a:t>
            </a:r>
            <a:r>
              <a:rPr lang="cs-CZ" dirty="0"/>
              <a:t> </a:t>
            </a:r>
            <a:r>
              <a:rPr lang="cs-CZ" dirty="0" err="1"/>
              <a:t>er</a:t>
            </a:r>
            <a:r>
              <a:rPr lang="cs-CZ" dirty="0"/>
              <a:t> </a:t>
            </a:r>
            <a:r>
              <a:rPr lang="cs-CZ" dirty="0" err="1"/>
              <a:t>dette</a:t>
            </a:r>
            <a:r>
              <a:rPr lang="cs-CZ" dirty="0"/>
              <a:t>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0AB18CA-CC92-4F39-9900-3BEFDD379F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 err="1"/>
              <a:t>Jenta</a:t>
            </a:r>
            <a:r>
              <a:rPr lang="cs-CZ" dirty="0"/>
              <a:t> kom.</a:t>
            </a:r>
          </a:p>
          <a:p>
            <a:r>
              <a:rPr lang="cs-CZ" dirty="0" err="1"/>
              <a:t>Jeg</a:t>
            </a:r>
            <a:r>
              <a:rPr lang="cs-CZ" dirty="0"/>
              <a:t> </a:t>
            </a:r>
            <a:r>
              <a:rPr lang="cs-CZ" dirty="0" err="1"/>
              <a:t>traff</a:t>
            </a:r>
            <a:r>
              <a:rPr lang="cs-CZ" dirty="0"/>
              <a:t> </a:t>
            </a:r>
            <a:r>
              <a:rPr lang="cs-CZ" b="1" dirty="0" err="1"/>
              <a:t>jenta</a:t>
            </a:r>
            <a:r>
              <a:rPr lang="cs-CZ" dirty="0"/>
              <a:t>.</a:t>
            </a:r>
          </a:p>
          <a:p>
            <a:r>
              <a:rPr lang="cs-CZ" dirty="0"/>
              <a:t>Han sk</a:t>
            </a:r>
            <a:r>
              <a:rPr lang="nb-NO" dirty="0"/>
              <a:t>ånte ikke </a:t>
            </a:r>
            <a:r>
              <a:rPr lang="nb-NO" b="1" dirty="0"/>
              <a:t>de gamle</a:t>
            </a:r>
            <a:r>
              <a:rPr lang="nb-NO" dirty="0"/>
              <a:t>. </a:t>
            </a:r>
          </a:p>
          <a:p>
            <a:r>
              <a:rPr lang="nb-NO" b="1" dirty="0"/>
              <a:t>Å lyve </a:t>
            </a:r>
            <a:r>
              <a:rPr lang="nb-NO" dirty="0"/>
              <a:t>er stygt.</a:t>
            </a:r>
          </a:p>
          <a:p>
            <a:r>
              <a:rPr lang="nb-NO" dirty="0"/>
              <a:t>Per liker </a:t>
            </a:r>
            <a:r>
              <a:rPr lang="nb-NO" b="1" dirty="0"/>
              <a:t>å lyve</a:t>
            </a:r>
            <a:r>
              <a:rPr lang="nb-NO" dirty="0"/>
              <a:t>.</a:t>
            </a:r>
          </a:p>
          <a:p>
            <a:r>
              <a:rPr lang="nb-NO" b="1" dirty="0"/>
              <a:t>At Ola kom</a:t>
            </a:r>
            <a:r>
              <a:rPr lang="nb-NO" dirty="0"/>
              <a:t>, overrasket meg.</a:t>
            </a:r>
          </a:p>
          <a:p>
            <a:r>
              <a:rPr lang="nb-NO" dirty="0"/>
              <a:t>Kari visste </a:t>
            </a:r>
            <a:r>
              <a:rPr lang="nb-NO" b="1" dirty="0"/>
              <a:t>at Inger kom</a:t>
            </a:r>
            <a:r>
              <a:rPr lang="nb-NO" dirty="0"/>
              <a:t>.</a:t>
            </a:r>
          </a:p>
          <a:p>
            <a:r>
              <a:rPr lang="nb-NO" b="1" dirty="0"/>
              <a:t>Om han får fredsprisen</a:t>
            </a:r>
            <a:r>
              <a:rPr lang="nb-NO" dirty="0"/>
              <a:t>, er høyst usikkert.</a:t>
            </a:r>
          </a:p>
          <a:p>
            <a:r>
              <a:rPr lang="nb-NO" dirty="0"/>
              <a:t>Jeg vet ikke </a:t>
            </a:r>
            <a:r>
              <a:rPr lang="nb-NO" b="1" dirty="0"/>
              <a:t>om han får fredsprisen</a:t>
            </a:r>
            <a:r>
              <a:rPr lang="nb-NO" dirty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1818882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280</Words>
  <Application>Microsoft Office PowerPoint</Application>
  <PresentationFormat>Širokoúhlá obrazovka</PresentationFormat>
  <Paragraphs>38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Publico text</vt:lpstr>
      <vt:lpstr>Motiv Office</vt:lpstr>
      <vt:lpstr>Frasekategorier</vt:lpstr>
      <vt:lpstr>Substantivfraser/nominalfrase</vt:lpstr>
      <vt:lpstr>Pronomenfrase (nominalfrase)</vt:lpstr>
      <vt:lpstr>genitivfrase</vt:lpstr>
      <vt:lpstr>Preposisjonsfrase – preposisjon + …</vt:lpstr>
      <vt:lpstr>Prezentace aplikace PowerPoint</vt:lpstr>
      <vt:lpstr>Hvilken type setningsledd er dette?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Frasekategorier</dc:title>
  <dc:creator>Miluše Juříčková</dc:creator>
  <cp:lastModifiedBy>Miluše Juříčková</cp:lastModifiedBy>
  <cp:revision>5</cp:revision>
  <dcterms:created xsi:type="dcterms:W3CDTF">2021-04-12T20:43:15Z</dcterms:created>
  <dcterms:modified xsi:type="dcterms:W3CDTF">2021-04-13T06:09:03Z</dcterms:modified>
</cp:coreProperties>
</file>