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10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65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0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66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3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51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84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7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5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9515-BB52-41F2-A7F2-EB746F219C38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04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Setningsledd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Norsk</a:t>
            </a:r>
            <a:r>
              <a:rPr lang="cs-CZ" b="1" dirty="0"/>
              <a:t> </a:t>
            </a:r>
            <a:r>
              <a:rPr lang="cs-CZ" b="1" dirty="0" err="1"/>
              <a:t>som</a:t>
            </a:r>
            <a:r>
              <a:rPr lang="cs-CZ" b="1" dirty="0"/>
              <a:t> </a:t>
            </a:r>
            <a:r>
              <a:rPr lang="cs-CZ" b="1" dirty="0" err="1"/>
              <a:t>fremmedspr</a:t>
            </a:r>
            <a:r>
              <a:rPr lang="nb-NO" b="1" dirty="0"/>
              <a:t>åk</a:t>
            </a:r>
          </a:p>
          <a:p>
            <a:r>
              <a:rPr lang="nb-NO" b="1" dirty="0"/>
              <a:t>Side 131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5236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Indirekte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 noen setninger har vi to objekter. Det indirektet objektet står alltid foran det vanlige objektet (substantiv eller pronomen)</a:t>
            </a:r>
          </a:p>
          <a:p>
            <a:r>
              <a:rPr lang="nb-NO" dirty="0"/>
              <a:t>Diana sendte </a:t>
            </a:r>
            <a:r>
              <a:rPr lang="nb-NO" dirty="0">
                <a:solidFill>
                  <a:srgbClr val="FF0000"/>
                </a:solidFill>
              </a:rPr>
              <a:t>Liv </a:t>
            </a:r>
            <a:r>
              <a:rPr lang="nb-NO" dirty="0"/>
              <a:t>et hyggelig brev.</a:t>
            </a:r>
          </a:p>
          <a:p>
            <a:r>
              <a:rPr lang="nb-NO" dirty="0"/>
              <a:t>De gjorde </a:t>
            </a:r>
            <a:r>
              <a:rPr lang="nb-NO" dirty="0">
                <a:solidFill>
                  <a:srgbClr val="FF0000"/>
                </a:solidFill>
              </a:rPr>
              <a:t>oss</a:t>
            </a:r>
            <a:r>
              <a:rPr lang="nb-NO" dirty="0"/>
              <a:t> en stor tjeneste.</a:t>
            </a:r>
          </a:p>
          <a:p>
            <a:r>
              <a:rPr lang="nb-NO" dirty="0"/>
              <a:t>OBS!</a:t>
            </a:r>
          </a:p>
          <a:p>
            <a:r>
              <a:rPr lang="nb-NO" dirty="0"/>
              <a:t>Istedenfor indirekte objekt, kan vi bruke en preposisjonsfrase.</a:t>
            </a:r>
          </a:p>
          <a:p>
            <a:r>
              <a:rPr lang="nb-NO" dirty="0"/>
              <a:t>Diana sendte et hyggelig brev </a:t>
            </a:r>
            <a:r>
              <a:rPr lang="nb-NO" dirty="0">
                <a:solidFill>
                  <a:srgbClr val="FF0000"/>
                </a:solidFill>
              </a:rPr>
              <a:t>til Liv</a:t>
            </a:r>
            <a:r>
              <a:rPr lang="nb-NO" dirty="0"/>
              <a:t>. (adverbial-posisjon)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35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predikativ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Predikativet er et setningsledd som beskriver subjektet. Det knyttes til subjektet med visse verb (være, bli). Predikativet skildrer, karakteriserer eller identifiserer subjektet. (adjektiv)</a:t>
            </a:r>
          </a:p>
          <a:p>
            <a:r>
              <a:rPr lang="nb-NO" dirty="0"/>
              <a:t>Vannet er </a:t>
            </a:r>
            <a:r>
              <a:rPr lang="nb-NO" dirty="0">
                <a:solidFill>
                  <a:srgbClr val="FF0000"/>
                </a:solidFill>
              </a:rPr>
              <a:t>varmt</a:t>
            </a:r>
            <a:r>
              <a:rPr lang="nb-NO" dirty="0"/>
              <a:t>.</a:t>
            </a:r>
          </a:p>
          <a:p>
            <a:r>
              <a:rPr lang="nb-NO" dirty="0"/>
              <a:t>Oppgavene hennes er </a:t>
            </a:r>
            <a:r>
              <a:rPr lang="nb-NO" dirty="0">
                <a:solidFill>
                  <a:srgbClr val="FF0000"/>
                </a:solidFill>
              </a:rPr>
              <a:t>virkelig gode</a:t>
            </a:r>
            <a:r>
              <a:rPr lang="nb-NO" dirty="0"/>
              <a:t>.</a:t>
            </a:r>
          </a:p>
          <a:p>
            <a:r>
              <a:rPr lang="nb-NO" dirty="0"/>
              <a:t>Maten er </a:t>
            </a:r>
            <a:r>
              <a:rPr lang="nb-NO" dirty="0">
                <a:solidFill>
                  <a:srgbClr val="FF0000"/>
                </a:solidFill>
              </a:rPr>
              <a:t>dyr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59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Når predikativet er et substantiv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Lars vil bli </a:t>
            </a:r>
            <a:r>
              <a:rPr lang="nb-NO" dirty="0">
                <a:solidFill>
                  <a:srgbClr val="FF0000"/>
                </a:solidFill>
              </a:rPr>
              <a:t>lærer.</a:t>
            </a:r>
          </a:p>
          <a:p>
            <a:r>
              <a:rPr lang="nb-NO" dirty="0"/>
              <a:t>Han er </a:t>
            </a:r>
            <a:r>
              <a:rPr lang="nb-NO" dirty="0">
                <a:solidFill>
                  <a:srgbClr val="FF0000"/>
                </a:solidFill>
              </a:rPr>
              <a:t>lege og politiker</a:t>
            </a:r>
            <a:r>
              <a:rPr lang="nb-NO" dirty="0"/>
              <a:t>.</a:t>
            </a:r>
          </a:p>
          <a:p>
            <a:r>
              <a:rPr lang="nb-NO" dirty="0"/>
              <a:t>Hun er </a:t>
            </a:r>
            <a:r>
              <a:rPr lang="nb-NO" dirty="0">
                <a:solidFill>
                  <a:srgbClr val="FF0000"/>
                </a:solidFill>
              </a:rPr>
              <a:t>muslim</a:t>
            </a:r>
            <a:r>
              <a:rPr lang="nb-NO" dirty="0"/>
              <a:t>.</a:t>
            </a:r>
          </a:p>
          <a:p>
            <a:r>
              <a:rPr lang="nb-NO" dirty="0"/>
              <a:t>!</a:t>
            </a:r>
          </a:p>
          <a:p>
            <a:r>
              <a:rPr lang="nb-NO" dirty="0"/>
              <a:t>Med adjektiv: da må vi bruke artikkel.</a:t>
            </a:r>
          </a:p>
          <a:p>
            <a:r>
              <a:rPr lang="nb-NO" dirty="0"/>
              <a:t>Han er </a:t>
            </a:r>
            <a:r>
              <a:rPr lang="nb-NO" dirty="0">
                <a:solidFill>
                  <a:srgbClr val="FF0000"/>
                </a:solidFill>
              </a:rPr>
              <a:t>en dyktig politiker</a:t>
            </a:r>
            <a:r>
              <a:rPr lang="nb-NO" dirty="0"/>
              <a:t>.</a:t>
            </a:r>
          </a:p>
          <a:p>
            <a:r>
              <a:rPr lang="nb-NO" dirty="0"/>
              <a:t>Han er </a:t>
            </a:r>
            <a:r>
              <a:rPr lang="nb-NO" dirty="0">
                <a:solidFill>
                  <a:srgbClr val="FF0000"/>
                </a:solidFill>
              </a:rPr>
              <a:t>en gammel lærer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014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/>
              <a:t>Predikativet med preposisjonsuttrykk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Hun er </a:t>
            </a:r>
            <a:r>
              <a:rPr lang="nb-NO" dirty="0">
                <a:solidFill>
                  <a:srgbClr val="FF0000"/>
                </a:solidFill>
              </a:rPr>
              <a:t>med barn</a:t>
            </a:r>
            <a:r>
              <a:rPr lang="nb-NO" dirty="0"/>
              <a:t>.</a:t>
            </a:r>
          </a:p>
          <a:p>
            <a:r>
              <a:rPr lang="nb-NO" dirty="0"/>
              <a:t>Han er </a:t>
            </a:r>
            <a:r>
              <a:rPr lang="nb-NO" dirty="0">
                <a:solidFill>
                  <a:srgbClr val="FF0000"/>
                </a:solidFill>
              </a:rPr>
              <a:t>av god familie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429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Objektspredikativ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Karakterisering av objektet:</a:t>
            </a:r>
          </a:p>
          <a:p>
            <a:r>
              <a:rPr lang="nb-NO" dirty="0"/>
              <a:t>Tanken gjorde </a:t>
            </a:r>
            <a:r>
              <a:rPr lang="nb-NO" dirty="0">
                <a:solidFill>
                  <a:srgbClr val="FF0000"/>
                </a:solidFill>
              </a:rPr>
              <a:t>henne glad</a:t>
            </a:r>
            <a:r>
              <a:rPr lang="nb-NO" dirty="0"/>
              <a:t>.</a:t>
            </a:r>
          </a:p>
          <a:p>
            <a:r>
              <a:rPr lang="nb-NO" dirty="0"/>
              <a:t>De ble </a:t>
            </a:r>
            <a:r>
              <a:rPr lang="nb-NO" dirty="0">
                <a:solidFill>
                  <a:srgbClr val="FF0000"/>
                </a:solidFill>
              </a:rPr>
              <a:t>slitne</a:t>
            </a:r>
            <a:r>
              <a:rPr lang="nb-NO" dirty="0"/>
              <a:t>.</a:t>
            </a:r>
          </a:p>
          <a:p>
            <a:r>
              <a:rPr lang="nb-NO" dirty="0"/>
              <a:t>Hun farget </a:t>
            </a:r>
            <a:r>
              <a:rPr lang="nb-NO" dirty="0">
                <a:solidFill>
                  <a:srgbClr val="FF0000"/>
                </a:solidFill>
              </a:rPr>
              <a:t>håret rødt</a:t>
            </a:r>
            <a:r>
              <a:rPr lang="nb-NO" dirty="0"/>
              <a:t>.</a:t>
            </a:r>
          </a:p>
          <a:p>
            <a:r>
              <a:rPr lang="nb-NO" dirty="0"/>
              <a:t>Vi spiste </a:t>
            </a:r>
            <a:r>
              <a:rPr lang="nb-NO" dirty="0">
                <a:solidFill>
                  <a:srgbClr val="FF0000"/>
                </a:solidFill>
              </a:rPr>
              <a:t>fisken rå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195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Adverbial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Verbalet har ofte et tillegg som forteller om når, hvor, hvordan handlingen foregår.</a:t>
            </a:r>
          </a:p>
          <a:p>
            <a:r>
              <a:rPr lang="nb-NO" dirty="0"/>
              <a:t>De arbeidet </a:t>
            </a:r>
            <a:r>
              <a:rPr lang="nb-NO" dirty="0">
                <a:solidFill>
                  <a:srgbClr val="FF0000"/>
                </a:solidFill>
              </a:rPr>
              <a:t>med glede</a:t>
            </a:r>
            <a:r>
              <a:rPr lang="nb-NO" dirty="0"/>
              <a:t>.</a:t>
            </a:r>
          </a:p>
          <a:p>
            <a:r>
              <a:rPr lang="nb-NO" dirty="0"/>
              <a:t>De arbeidet </a:t>
            </a:r>
            <a:r>
              <a:rPr lang="nb-NO" dirty="0">
                <a:solidFill>
                  <a:srgbClr val="FF0000"/>
                </a:solidFill>
              </a:rPr>
              <a:t>effektivt</a:t>
            </a:r>
            <a:r>
              <a:rPr lang="nb-NO" dirty="0"/>
              <a:t>.</a:t>
            </a:r>
          </a:p>
          <a:p>
            <a:r>
              <a:rPr lang="nb-NO" dirty="0"/>
              <a:t>De arbeidet </a:t>
            </a:r>
            <a:r>
              <a:rPr lang="nb-NO" dirty="0">
                <a:solidFill>
                  <a:srgbClr val="FF0000"/>
                </a:solidFill>
              </a:rPr>
              <a:t>hele dag</a:t>
            </a:r>
            <a:r>
              <a:rPr lang="nb-NO" dirty="0"/>
              <a:t>.</a:t>
            </a:r>
          </a:p>
          <a:p>
            <a:r>
              <a:rPr lang="nb-NO" dirty="0"/>
              <a:t>Vi pleier å skjære osten </a:t>
            </a:r>
            <a:r>
              <a:rPr lang="nb-NO" dirty="0">
                <a:solidFill>
                  <a:srgbClr val="FF0000"/>
                </a:solidFill>
              </a:rPr>
              <a:t>med ostehøvel</a:t>
            </a:r>
            <a:r>
              <a:rPr lang="nb-NO" dirty="0"/>
              <a:t>.</a:t>
            </a:r>
          </a:p>
          <a:p>
            <a:r>
              <a:rPr lang="nb-NO" dirty="0"/>
              <a:t>Denne boka er skrevet </a:t>
            </a:r>
            <a:r>
              <a:rPr lang="nb-NO" dirty="0">
                <a:solidFill>
                  <a:srgbClr val="FF0000"/>
                </a:solidFill>
              </a:rPr>
              <a:t>av Hamsun</a:t>
            </a:r>
            <a:r>
              <a:rPr lang="nb-NO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109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adverbial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Modifiserer hele setningsinnholdet (setningsadverbial)</a:t>
            </a:r>
          </a:p>
          <a:p>
            <a:r>
              <a:rPr lang="nb-NO" dirty="0"/>
              <a:t>Jeg glemmer det </a:t>
            </a:r>
            <a:r>
              <a:rPr lang="nb-NO" dirty="0">
                <a:solidFill>
                  <a:srgbClr val="FF0000"/>
                </a:solidFill>
              </a:rPr>
              <a:t>aldri</a:t>
            </a:r>
            <a:r>
              <a:rPr lang="nb-NO" dirty="0"/>
              <a:t>.</a:t>
            </a:r>
          </a:p>
          <a:p>
            <a:r>
              <a:rPr lang="nb-NO" dirty="0"/>
              <a:t>Du må </a:t>
            </a:r>
            <a:r>
              <a:rPr lang="nb-NO" dirty="0">
                <a:solidFill>
                  <a:srgbClr val="FF0000"/>
                </a:solidFill>
              </a:rPr>
              <a:t>absolutt</a:t>
            </a:r>
            <a:r>
              <a:rPr lang="nb-NO" dirty="0"/>
              <a:t> komme.</a:t>
            </a:r>
          </a:p>
          <a:p>
            <a:endParaRPr lang="nb-NO" dirty="0"/>
          </a:p>
          <a:p>
            <a:r>
              <a:rPr lang="nb-NO" dirty="0"/>
              <a:t>Vurderinger og holdninger</a:t>
            </a:r>
          </a:p>
          <a:p>
            <a:r>
              <a:rPr lang="nb-NO" dirty="0"/>
              <a:t>Jeg har </a:t>
            </a:r>
            <a:r>
              <a:rPr lang="nb-NO" dirty="0">
                <a:solidFill>
                  <a:srgbClr val="FF0000"/>
                </a:solidFill>
              </a:rPr>
              <a:t>dessverre </a:t>
            </a:r>
            <a:r>
              <a:rPr lang="nb-NO" dirty="0"/>
              <a:t>ikke tid.</a:t>
            </a:r>
          </a:p>
          <a:p>
            <a:r>
              <a:rPr lang="nb-NO" dirty="0"/>
              <a:t>Eksamen er </a:t>
            </a:r>
            <a:r>
              <a:rPr lang="nb-NO" dirty="0">
                <a:solidFill>
                  <a:srgbClr val="FF0000"/>
                </a:solidFill>
              </a:rPr>
              <a:t>heldigvis</a:t>
            </a:r>
            <a:r>
              <a:rPr lang="nb-NO" dirty="0"/>
              <a:t> overstått.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43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VALENS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Forskjellige</a:t>
            </a:r>
            <a:r>
              <a:rPr lang="cs-CZ" dirty="0"/>
              <a:t> verb </a:t>
            </a:r>
            <a:r>
              <a:rPr lang="cs-CZ" dirty="0" err="1"/>
              <a:t>stiller</a:t>
            </a:r>
            <a:r>
              <a:rPr lang="cs-CZ" dirty="0"/>
              <a:t> </a:t>
            </a:r>
            <a:r>
              <a:rPr lang="cs-CZ" dirty="0" err="1"/>
              <a:t>ulike</a:t>
            </a:r>
            <a:r>
              <a:rPr lang="cs-CZ" dirty="0"/>
              <a:t> krav til </a:t>
            </a:r>
            <a:r>
              <a:rPr lang="cs-CZ" dirty="0" err="1"/>
              <a:t>hvilke</a:t>
            </a:r>
            <a:r>
              <a:rPr lang="cs-CZ" dirty="0"/>
              <a:t> </a:t>
            </a:r>
            <a:r>
              <a:rPr lang="cs-CZ" dirty="0" err="1"/>
              <a:t>ledd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m</a:t>
            </a:r>
            <a:r>
              <a:rPr lang="nb-NO" dirty="0"/>
              <a:t>å</a:t>
            </a:r>
            <a:r>
              <a:rPr lang="cs-CZ" dirty="0"/>
              <a:t> v</a:t>
            </a:r>
            <a:r>
              <a:rPr lang="nb-NO" dirty="0"/>
              <a:t>æ</a:t>
            </a:r>
            <a:r>
              <a:rPr lang="cs-CZ" dirty="0"/>
              <a:t>re med i en </a:t>
            </a:r>
            <a:r>
              <a:rPr lang="cs-CZ" dirty="0" err="1"/>
              <a:t>setning</a:t>
            </a:r>
            <a:r>
              <a:rPr lang="cs-CZ" dirty="0"/>
              <a:t>.</a:t>
            </a:r>
          </a:p>
          <a:p>
            <a:r>
              <a:rPr lang="cs-CZ" dirty="0" err="1"/>
              <a:t>Verbet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forskjellig</a:t>
            </a:r>
            <a:r>
              <a:rPr lang="cs-CZ" dirty="0"/>
              <a:t> </a:t>
            </a:r>
            <a:r>
              <a:rPr lang="cs-CZ" dirty="0" err="1"/>
              <a:t>valens</a:t>
            </a:r>
            <a:r>
              <a:rPr lang="cs-CZ" dirty="0"/>
              <a:t>.</a:t>
            </a:r>
          </a:p>
          <a:p>
            <a:r>
              <a:rPr lang="cs-CZ" dirty="0" err="1"/>
              <a:t>Verbet</a:t>
            </a:r>
            <a:r>
              <a:rPr lang="cs-CZ" dirty="0"/>
              <a:t> </a:t>
            </a:r>
            <a:r>
              <a:rPr lang="cs-CZ" dirty="0" err="1"/>
              <a:t>krever</a:t>
            </a:r>
            <a:r>
              <a:rPr lang="cs-CZ" dirty="0"/>
              <a:t> </a:t>
            </a:r>
            <a:r>
              <a:rPr lang="cs-CZ" dirty="0" err="1"/>
              <a:t>bestemte</a:t>
            </a:r>
            <a:r>
              <a:rPr lang="cs-CZ" dirty="0"/>
              <a:t> </a:t>
            </a:r>
            <a:r>
              <a:rPr lang="cs-CZ" dirty="0" err="1"/>
              <a:t>utfyllinger</a:t>
            </a:r>
            <a:r>
              <a:rPr lang="cs-CZ" dirty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formelle</a:t>
            </a:r>
            <a:r>
              <a:rPr lang="cs-CZ" dirty="0"/>
              <a:t> </a:t>
            </a:r>
            <a:r>
              <a:rPr lang="cs-CZ" dirty="0" err="1"/>
              <a:t>subjektet</a:t>
            </a:r>
            <a:r>
              <a:rPr lang="cs-CZ" dirty="0"/>
              <a:t> </a:t>
            </a:r>
            <a:r>
              <a:rPr lang="cs-CZ" dirty="0" err="1"/>
              <a:t>regnes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nullverdige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508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Nullverdige</a:t>
            </a:r>
            <a:r>
              <a:rPr lang="cs-CZ" dirty="0"/>
              <a:t> verb:</a:t>
            </a:r>
            <a:r>
              <a:rPr lang="nb-NO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</a:t>
            </a:r>
            <a:r>
              <a:rPr lang="nb-NO" dirty="0"/>
              <a:t>å</a:t>
            </a:r>
            <a:r>
              <a:rPr lang="cs-CZ" dirty="0"/>
              <a:t>ser.</a:t>
            </a:r>
            <a:endParaRPr lang="nb-NO" dirty="0"/>
          </a:p>
          <a:p>
            <a:r>
              <a:rPr lang="nb-NO" b="1" dirty="0">
                <a:solidFill>
                  <a:srgbClr val="00B0F0"/>
                </a:solidFill>
              </a:rPr>
              <a:t>Eneverdige</a:t>
            </a:r>
            <a:r>
              <a:rPr lang="nb-NO" dirty="0"/>
              <a:t> verb: Per danser. Ingrid sykler.</a:t>
            </a:r>
          </a:p>
          <a:p>
            <a:r>
              <a:rPr lang="nb-NO" b="1" dirty="0">
                <a:solidFill>
                  <a:srgbClr val="00B0F0"/>
                </a:solidFill>
              </a:rPr>
              <a:t>Toverdige</a:t>
            </a:r>
            <a:r>
              <a:rPr lang="nb-NO" dirty="0"/>
              <a:t> verb: </a:t>
            </a:r>
          </a:p>
          <a:p>
            <a:r>
              <a:rPr lang="nb-NO" dirty="0"/>
              <a:t>Sandra har </a:t>
            </a:r>
            <a:r>
              <a:rPr lang="nb-NO" u="sng" dirty="0"/>
              <a:t>en hund</a:t>
            </a:r>
            <a:r>
              <a:rPr lang="nb-NO" dirty="0"/>
              <a:t>. Direkte objekt </a:t>
            </a:r>
          </a:p>
          <a:p>
            <a:r>
              <a:rPr lang="nb-NO" dirty="0"/>
              <a:t>Jeg bor </a:t>
            </a:r>
            <a:r>
              <a:rPr lang="nb-NO" u="sng" dirty="0"/>
              <a:t>i Trondheim</a:t>
            </a:r>
            <a:r>
              <a:rPr lang="nb-NO" dirty="0"/>
              <a:t>. (adverbial)</a:t>
            </a:r>
          </a:p>
          <a:p>
            <a:r>
              <a:rPr lang="nb-NO" dirty="0"/>
              <a:t>Eva er </a:t>
            </a:r>
            <a:r>
              <a:rPr lang="nb-NO" u="sng" dirty="0"/>
              <a:t>spansk</a:t>
            </a:r>
            <a:r>
              <a:rPr lang="nb-NO" dirty="0"/>
              <a:t>. (predikativ)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47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PASSIV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Eneverdige</a:t>
            </a:r>
            <a:r>
              <a:rPr lang="cs-CZ" dirty="0">
                <a:solidFill>
                  <a:srgbClr val="FF0000"/>
                </a:solidFill>
              </a:rPr>
              <a:t> verb </a:t>
            </a:r>
            <a:r>
              <a:rPr lang="cs-CZ" dirty="0" err="1">
                <a:solidFill>
                  <a:srgbClr val="FF0000"/>
                </a:solidFill>
              </a:rPr>
              <a:t>blir</a:t>
            </a:r>
            <a:r>
              <a:rPr lang="cs-CZ" dirty="0">
                <a:solidFill>
                  <a:srgbClr val="FF0000"/>
                </a:solidFill>
              </a:rPr>
              <a:t> til </a:t>
            </a:r>
            <a:r>
              <a:rPr lang="cs-CZ" dirty="0" err="1">
                <a:solidFill>
                  <a:srgbClr val="FF0000"/>
                </a:solidFill>
              </a:rPr>
              <a:t>nullverdige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De </a:t>
            </a:r>
            <a:r>
              <a:rPr lang="cs-CZ" dirty="0" err="1"/>
              <a:t>danser</a:t>
            </a:r>
            <a:r>
              <a:rPr lang="cs-CZ" dirty="0"/>
              <a:t> X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danses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Toverdige</a:t>
            </a:r>
            <a:r>
              <a:rPr lang="cs-CZ" dirty="0">
                <a:solidFill>
                  <a:srgbClr val="FF0000"/>
                </a:solidFill>
              </a:rPr>
              <a:t> verb </a:t>
            </a:r>
            <a:r>
              <a:rPr lang="cs-CZ" dirty="0" err="1">
                <a:solidFill>
                  <a:srgbClr val="FF0000"/>
                </a:solidFill>
              </a:rPr>
              <a:t>blir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enverdige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De </a:t>
            </a:r>
            <a:r>
              <a:rPr lang="cs-CZ" dirty="0" err="1"/>
              <a:t>solgte</a:t>
            </a:r>
            <a:r>
              <a:rPr lang="cs-CZ" dirty="0"/>
              <a:t> </a:t>
            </a:r>
            <a:r>
              <a:rPr lang="cs-CZ" dirty="0" err="1"/>
              <a:t>huset</a:t>
            </a:r>
            <a:r>
              <a:rPr lang="cs-CZ" dirty="0"/>
              <a:t> X </a:t>
            </a:r>
            <a:r>
              <a:rPr lang="cs-CZ" dirty="0" err="1"/>
              <a:t>Huset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solgt</a:t>
            </a:r>
            <a:r>
              <a:rPr lang="cs-CZ" dirty="0"/>
              <a:t>.</a:t>
            </a:r>
          </a:p>
          <a:p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spiser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lite </a:t>
            </a:r>
            <a:r>
              <a:rPr lang="cs-CZ" dirty="0" err="1"/>
              <a:t>fisk</a:t>
            </a:r>
            <a:r>
              <a:rPr lang="cs-CZ" dirty="0"/>
              <a:t> X </a:t>
            </a:r>
            <a:r>
              <a:rPr lang="cs-CZ" b="1" dirty="0" err="1"/>
              <a:t>Det</a:t>
            </a:r>
            <a:r>
              <a:rPr lang="cs-CZ" b="1" dirty="0"/>
              <a:t> </a:t>
            </a:r>
            <a:r>
              <a:rPr lang="cs-CZ" dirty="0" err="1"/>
              <a:t>spises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lite </a:t>
            </a:r>
            <a:r>
              <a:rPr lang="cs-CZ" dirty="0" err="1"/>
              <a:t>fisk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4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VERBAL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det viktigste leddet i en setning</a:t>
            </a:r>
          </a:p>
          <a:p>
            <a:r>
              <a:rPr lang="nb-NO" dirty="0"/>
              <a:t>Det forteller om handlingen, og det sier noe om tiden når den skjer</a:t>
            </a:r>
          </a:p>
          <a:p>
            <a:r>
              <a:rPr lang="nb-NO" dirty="0"/>
              <a:t>Verbalet kan være et enkelt ord, eller det kan bestå av flere ord.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038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Treverdige verb</a:t>
            </a:r>
            <a:r>
              <a:rPr lang="nb-NO" dirty="0"/>
              <a:t>:</a:t>
            </a:r>
          </a:p>
          <a:p>
            <a:r>
              <a:rPr lang="nb-NO" dirty="0"/>
              <a:t>Eva ga meg en blomst. Subj </a:t>
            </a:r>
            <a:r>
              <a:rPr lang="cs-CZ" dirty="0"/>
              <a:t>+ </a:t>
            </a:r>
            <a:r>
              <a:rPr lang="cs-CZ" dirty="0" err="1"/>
              <a:t>indirekte</a:t>
            </a:r>
            <a:r>
              <a:rPr lang="cs-CZ" dirty="0"/>
              <a:t> </a:t>
            </a:r>
            <a:r>
              <a:rPr lang="cs-CZ" dirty="0" err="1"/>
              <a:t>obj</a:t>
            </a:r>
            <a:r>
              <a:rPr lang="cs-CZ" dirty="0"/>
              <a:t> + </a:t>
            </a:r>
            <a:r>
              <a:rPr lang="cs-CZ" dirty="0" err="1"/>
              <a:t>direkte</a:t>
            </a:r>
            <a:r>
              <a:rPr lang="cs-CZ" dirty="0"/>
              <a:t> </a:t>
            </a:r>
            <a:r>
              <a:rPr lang="cs-CZ" dirty="0" err="1"/>
              <a:t>obj</a:t>
            </a:r>
            <a:endParaRPr lang="cs-CZ" dirty="0"/>
          </a:p>
          <a:p>
            <a:r>
              <a:rPr lang="cs-CZ" dirty="0"/>
              <a:t>Han kalte </a:t>
            </a:r>
            <a:r>
              <a:rPr lang="cs-CZ" dirty="0" err="1"/>
              <a:t>henne</a:t>
            </a:r>
            <a:r>
              <a:rPr lang="cs-CZ" dirty="0"/>
              <a:t> en idiot. </a:t>
            </a:r>
            <a:r>
              <a:rPr lang="cs-CZ" dirty="0" err="1"/>
              <a:t>Subj</a:t>
            </a:r>
            <a:r>
              <a:rPr lang="cs-CZ" dirty="0"/>
              <a:t> + </a:t>
            </a:r>
            <a:r>
              <a:rPr lang="cs-CZ" dirty="0" err="1"/>
              <a:t>direkte</a:t>
            </a:r>
            <a:r>
              <a:rPr lang="cs-CZ" dirty="0"/>
              <a:t> objekt + </a:t>
            </a:r>
            <a:r>
              <a:rPr lang="cs-CZ" dirty="0" err="1"/>
              <a:t>objektspredikativ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89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Verb i finitt form</a:t>
            </a:r>
          </a:p>
          <a:p>
            <a:r>
              <a:rPr lang="nb-NO" dirty="0"/>
              <a:t>Infinitt form (perf. partisipp elle infinitiv)</a:t>
            </a:r>
            <a:endParaRPr lang="cs-CZ" dirty="0"/>
          </a:p>
          <a:p>
            <a:endParaRPr lang="nb-NO" dirty="0"/>
          </a:p>
          <a:p>
            <a:r>
              <a:rPr lang="nb-NO" dirty="0"/>
              <a:t>Det regner mye i Trøndelag.</a:t>
            </a:r>
          </a:p>
          <a:p>
            <a:r>
              <a:rPr lang="nb-NO" dirty="0"/>
              <a:t>Jeg skulle ha kjøpt nye gummistøvler.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53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Subjekt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Hvem utfører handlingen; hva skjer?</a:t>
            </a:r>
          </a:p>
          <a:p>
            <a:r>
              <a:rPr lang="nb-NO" dirty="0"/>
              <a:t>Subjektet kan bestå av flere ord og ulike ordklasser</a:t>
            </a:r>
          </a:p>
          <a:p>
            <a:r>
              <a:rPr lang="nb-NO" sz="2600" dirty="0"/>
              <a:t>Subst – </a:t>
            </a:r>
            <a:r>
              <a:rPr lang="nb-NO" sz="2600" dirty="0">
                <a:solidFill>
                  <a:srgbClr val="FF0000"/>
                </a:solidFill>
              </a:rPr>
              <a:t>Boka</a:t>
            </a:r>
            <a:r>
              <a:rPr lang="nb-NO" sz="2600" dirty="0"/>
              <a:t> koster 100 kroner.</a:t>
            </a:r>
          </a:p>
          <a:p>
            <a:r>
              <a:rPr lang="nb-NO" sz="2600" dirty="0"/>
              <a:t>Pronomen – </a:t>
            </a:r>
            <a:r>
              <a:rPr lang="nb-NO" sz="2600" dirty="0">
                <a:solidFill>
                  <a:srgbClr val="FF0000"/>
                </a:solidFill>
              </a:rPr>
              <a:t>Den</a:t>
            </a:r>
            <a:r>
              <a:rPr lang="nb-NO" sz="2600" dirty="0"/>
              <a:t> er billig.</a:t>
            </a:r>
          </a:p>
          <a:p>
            <a:r>
              <a:rPr lang="nb-NO" sz="2600" dirty="0"/>
              <a:t>Subst </a:t>
            </a:r>
            <a:r>
              <a:rPr lang="cs-CZ" sz="2600" dirty="0"/>
              <a:t>+ </a:t>
            </a:r>
            <a:r>
              <a:rPr lang="nb-NO" sz="2600" dirty="0"/>
              <a:t>adjektiv – </a:t>
            </a:r>
            <a:r>
              <a:rPr lang="nb-NO" sz="2600" dirty="0">
                <a:solidFill>
                  <a:srgbClr val="FF0000"/>
                </a:solidFill>
              </a:rPr>
              <a:t>Den spennende boka </a:t>
            </a:r>
            <a:r>
              <a:rPr lang="nb-NO" sz="2600" dirty="0"/>
              <a:t>er her.</a:t>
            </a:r>
          </a:p>
          <a:p>
            <a:r>
              <a:rPr lang="nb-NO" sz="2600" dirty="0"/>
              <a:t>Subst </a:t>
            </a:r>
            <a:r>
              <a:rPr lang="cs-CZ" sz="2600" dirty="0"/>
              <a:t>+ </a:t>
            </a:r>
            <a:r>
              <a:rPr lang="nb-NO" sz="2600" dirty="0"/>
              <a:t>determinativ – </a:t>
            </a:r>
            <a:r>
              <a:rPr lang="nb-NO" sz="2600" dirty="0">
                <a:solidFill>
                  <a:srgbClr val="FF0000"/>
                </a:solidFill>
              </a:rPr>
              <a:t>Boka hennes </a:t>
            </a:r>
            <a:r>
              <a:rPr lang="nb-NO" sz="2600" dirty="0"/>
              <a:t>er bra.</a:t>
            </a:r>
          </a:p>
          <a:p>
            <a:r>
              <a:rPr lang="nb-NO" sz="2600" dirty="0"/>
              <a:t>Substantivfrase – </a:t>
            </a:r>
            <a:r>
              <a:rPr lang="nb-NO" sz="2600" dirty="0">
                <a:solidFill>
                  <a:srgbClr val="FF0000"/>
                </a:solidFill>
              </a:rPr>
              <a:t>Mannen med barten </a:t>
            </a:r>
            <a:r>
              <a:rPr lang="nb-NO" sz="2600" dirty="0"/>
              <a:t>kommer ikke.</a:t>
            </a:r>
          </a:p>
          <a:p>
            <a:r>
              <a:rPr lang="nb-NO" sz="2600" dirty="0"/>
              <a:t>Adjektiv – </a:t>
            </a:r>
            <a:r>
              <a:rPr lang="nb-NO" sz="2600" dirty="0">
                <a:solidFill>
                  <a:srgbClr val="FF0000"/>
                </a:solidFill>
              </a:rPr>
              <a:t>De eldre </a:t>
            </a:r>
            <a:r>
              <a:rPr lang="nb-NO" sz="2600" dirty="0"/>
              <a:t>forteller om sitt liv.</a:t>
            </a:r>
          </a:p>
          <a:p>
            <a:r>
              <a:rPr lang="nb-NO" sz="2600" dirty="0"/>
              <a:t>Infinitiv – </a:t>
            </a:r>
            <a:r>
              <a:rPr lang="nb-NO" sz="2600" dirty="0">
                <a:solidFill>
                  <a:srgbClr val="FF0000"/>
                </a:solidFill>
              </a:rPr>
              <a:t>Å lese </a:t>
            </a:r>
            <a:r>
              <a:rPr lang="nb-NO" sz="2600" dirty="0"/>
              <a:t>er morsomt</a:t>
            </a:r>
          </a:p>
          <a:p>
            <a:r>
              <a:rPr lang="nb-NO" sz="2600" dirty="0"/>
              <a:t>Leddsetning – </a:t>
            </a:r>
            <a:r>
              <a:rPr lang="nb-NO" sz="2600" dirty="0">
                <a:solidFill>
                  <a:srgbClr val="FF0000"/>
                </a:solidFill>
              </a:rPr>
              <a:t>At de ikke klarte oppgaven</a:t>
            </a:r>
            <a:r>
              <a:rPr lang="nb-NO" sz="2600" dirty="0"/>
              <a:t>, er utrolig.</a:t>
            </a:r>
          </a:p>
        </p:txBody>
      </p:sp>
    </p:spTree>
    <p:extLst>
      <p:ext uri="{BB962C8B-B14F-4D97-AF65-F5344CB8AC3E}">
        <p14:creationId xmlns:p14="http://schemas.microsoft.com/office/powerpoint/2010/main" val="102168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A</a:t>
            </a:r>
          </a:p>
          <a:p>
            <a:r>
              <a:rPr lang="nb-NO" dirty="0"/>
              <a:t>Formelt subjekt (upersonlig)</a:t>
            </a:r>
          </a:p>
          <a:p>
            <a:r>
              <a:rPr lang="nb-NO" dirty="0">
                <a:solidFill>
                  <a:srgbClr val="FF0000"/>
                </a:solidFill>
              </a:rPr>
              <a:t>Det</a:t>
            </a:r>
            <a:r>
              <a:rPr lang="nb-NO" dirty="0"/>
              <a:t> regner. </a:t>
            </a:r>
            <a:r>
              <a:rPr lang="nb-NO" dirty="0">
                <a:solidFill>
                  <a:srgbClr val="FF0000"/>
                </a:solidFill>
              </a:rPr>
              <a:t>Det</a:t>
            </a:r>
            <a:r>
              <a:rPr lang="nb-NO" dirty="0"/>
              <a:t> banker på døra.</a:t>
            </a:r>
            <a:endParaRPr lang="cs-CZ" dirty="0"/>
          </a:p>
          <a:p>
            <a:r>
              <a:rPr lang="nb-NO" dirty="0"/>
              <a:t>B</a:t>
            </a:r>
          </a:p>
          <a:p>
            <a:r>
              <a:rPr lang="nb-NO" dirty="0"/>
              <a:t>Setninger der man introduserer et logisk subjekt i ubestemt form</a:t>
            </a:r>
          </a:p>
          <a:p>
            <a:r>
              <a:rPr lang="nb-NO" u="sng" dirty="0"/>
              <a:t>Det er en beskjed </a:t>
            </a:r>
            <a:r>
              <a:rPr lang="nb-NO" dirty="0"/>
              <a:t>til deg.</a:t>
            </a:r>
          </a:p>
          <a:p>
            <a:r>
              <a:rPr lang="nb-NO" u="sng" dirty="0"/>
              <a:t>Det ligger en ny bok </a:t>
            </a:r>
            <a:r>
              <a:rPr lang="nb-NO" dirty="0"/>
              <a:t>på bordet.</a:t>
            </a:r>
          </a:p>
          <a:p>
            <a:r>
              <a:rPr lang="nb-NO" dirty="0"/>
              <a:t>Det drikkes mye kaffe i Norge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9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subjektet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egentlige subjektet kan være infinitiv eller leddsetning:</a:t>
            </a:r>
          </a:p>
          <a:p>
            <a:r>
              <a:rPr lang="nb-NO" dirty="0"/>
              <a:t>Det er hyggelig å reise.</a:t>
            </a:r>
          </a:p>
          <a:p>
            <a:r>
              <a:rPr lang="nb-NO" dirty="0"/>
              <a:t>Det er fint at du kan komme.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58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Objekt er et ledd som er knyttet direkte til verbalet som bestemmelse. Dette leddet sier noe om hva eller hvem handlingen retter seg mot.</a:t>
            </a:r>
          </a:p>
          <a:p>
            <a:r>
              <a:rPr lang="nb-NO" dirty="0"/>
              <a:t>Martha vil studere </a:t>
            </a:r>
            <a:r>
              <a:rPr lang="nb-NO" dirty="0">
                <a:solidFill>
                  <a:srgbClr val="FF0000"/>
                </a:solidFill>
              </a:rPr>
              <a:t>norsk</a:t>
            </a:r>
            <a:r>
              <a:rPr lang="nb-NO" dirty="0"/>
              <a:t>.</a:t>
            </a:r>
          </a:p>
          <a:p>
            <a:r>
              <a:rPr lang="nb-NO" dirty="0"/>
              <a:t>Lisa kjøpte </a:t>
            </a:r>
            <a:r>
              <a:rPr lang="nb-NO" dirty="0">
                <a:solidFill>
                  <a:srgbClr val="FF0000"/>
                </a:solidFill>
              </a:rPr>
              <a:t>mobiltelefonen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22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Refleksivt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Når aktivitet som subjektet utfører, er rettet mot subjektet selv: REFLEKSIVT OBJEKT</a:t>
            </a:r>
          </a:p>
          <a:p>
            <a:r>
              <a:rPr lang="nb-NO" dirty="0"/>
              <a:t>(subj </a:t>
            </a:r>
            <a:r>
              <a:rPr lang="cs-CZ" dirty="0"/>
              <a:t>+ </a:t>
            </a:r>
            <a:r>
              <a:rPr lang="nb-NO" dirty="0"/>
              <a:t>obj er identiske)</a:t>
            </a:r>
            <a:endParaRPr lang="cs-CZ" dirty="0"/>
          </a:p>
          <a:p>
            <a:r>
              <a:rPr lang="cs-CZ" dirty="0"/>
              <a:t>Hun vil </a:t>
            </a:r>
            <a:r>
              <a:rPr lang="cs-CZ" dirty="0" err="1"/>
              <a:t>legge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seg</a:t>
            </a:r>
            <a:r>
              <a:rPr lang="cs-CZ" dirty="0"/>
              <a:t> </a:t>
            </a:r>
            <a:r>
              <a:rPr lang="cs-CZ" dirty="0" err="1"/>
              <a:t>tidlig</a:t>
            </a:r>
            <a:r>
              <a:rPr lang="cs-CZ" dirty="0"/>
              <a:t>.</a:t>
            </a:r>
          </a:p>
          <a:p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gjentar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deg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selv</a:t>
            </a:r>
            <a:r>
              <a:rPr lang="cs-CZ" dirty="0"/>
              <a:t>.</a:t>
            </a:r>
          </a:p>
          <a:p>
            <a:r>
              <a:rPr lang="cs-CZ" dirty="0"/>
              <a:t>Han m</a:t>
            </a:r>
            <a:r>
              <a:rPr lang="nb-NO" dirty="0"/>
              <a:t>å</a:t>
            </a:r>
            <a:r>
              <a:rPr lang="cs-CZ" dirty="0"/>
              <a:t> </a:t>
            </a:r>
            <a:r>
              <a:rPr lang="cs-CZ" dirty="0" err="1"/>
              <a:t>barbere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seg</a:t>
            </a:r>
            <a:r>
              <a:rPr lang="cs-CZ" dirty="0"/>
              <a:t> i dag.</a:t>
            </a:r>
          </a:p>
        </p:txBody>
      </p:sp>
    </p:spTree>
    <p:extLst>
      <p:ext uri="{BB962C8B-B14F-4D97-AF65-F5344CB8AC3E}">
        <p14:creationId xmlns:p14="http://schemas.microsoft.com/office/powerpoint/2010/main" val="90157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Formelt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Transitive verb, men objektet mangler her. Da setter man DET på objektets plass.</a:t>
            </a:r>
          </a:p>
          <a:p>
            <a:r>
              <a:rPr lang="nb-NO" dirty="0"/>
              <a:t>Vi hadde </a:t>
            </a:r>
            <a:r>
              <a:rPr lang="nb-NO" dirty="0">
                <a:solidFill>
                  <a:srgbClr val="FF0000"/>
                </a:solidFill>
              </a:rPr>
              <a:t>det</a:t>
            </a:r>
            <a:r>
              <a:rPr lang="nb-NO" dirty="0"/>
              <a:t> hyggelig.</a:t>
            </a:r>
          </a:p>
          <a:p>
            <a:r>
              <a:rPr lang="nb-NO" dirty="0"/>
              <a:t>Ha </a:t>
            </a:r>
            <a:r>
              <a:rPr lang="nb-NO" dirty="0">
                <a:solidFill>
                  <a:srgbClr val="FF0000"/>
                </a:solidFill>
              </a:rPr>
              <a:t>det </a:t>
            </a:r>
            <a:r>
              <a:rPr lang="nb-NO" dirty="0"/>
              <a:t>bra!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6573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739</Words>
  <Application>Microsoft Office PowerPoint</Application>
  <PresentationFormat>Předvádění na obrazovce (4:3)</PresentationFormat>
  <Paragraphs>118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Setningsledd</vt:lpstr>
      <vt:lpstr>VERBAL</vt:lpstr>
      <vt:lpstr>VERB</vt:lpstr>
      <vt:lpstr>Subjekt</vt:lpstr>
      <vt:lpstr>.</vt:lpstr>
      <vt:lpstr>subjektet</vt:lpstr>
      <vt:lpstr>objekt</vt:lpstr>
      <vt:lpstr>Refleksivt objekt</vt:lpstr>
      <vt:lpstr>Formelt objekt</vt:lpstr>
      <vt:lpstr>Indirekte objekt</vt:lpstr>
      <vt:lpstr>predikativ</vt:lpstr>
      <vt:lpstr>Når predikativet er et substantiv </vt:lpstr>
      <vt:lpstr>Predikativet med preposisjonsuttrykk</vt:lpstr>
      <vt:lpstr>Objektspredikativ</vt:lpstr>
      <vt:lpstr>Adverbial</vt:lpstr>
      <vt:lpstr>adverbial</vt:lpstr>
      <vt:lpstr>VALENS</vt:lpstr>
      <vt:lpstr>valens</vt:lpstr>
      <vt:lpstr>PASSIV</vt:lpstr>
      <vt:lpstr>valens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Setningsledd</dc:title>
  <dc:creator>user</dc:creator>
  <cp:lastModifiedBy>Miluše</cp:lastModifiedBy>
  <cp:revision>10</cp:revision>
  <dcterms:created xsi:type="dcterms:W3CDTF">2017-11-20T08:05:55Z</dcterms:created>
  <dcterms:modified xsi:type="dcterms:W3CDTF">2021-03-21T17:54:06Z</dcterms:modified>
</cp:coreProperties>
</file>