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9"/>
  </p:notesMasterIdLst>
  <p:handoutMasterIdLst>
    <p:handoutMasterId r:id="rId20"/>
  </p:handoutMasterIdLst>
  <p:sldIdLst>
    <p:sldId id="264" r:id="rId5"/>
    <p:sldId id="271" r:id="rId6"/>
    <p:sldId id="272" r:id="rId7"/>
    <p:sldId id="273" r:id="rId8"/>
    <p:sldId id="274" r:id="rId9"/>
    <p:sldId id="275" r:id="rId10"/>
    <p:sldId id="276" r:id="rId11"/>
    <p:sldId id="277" r:id="rId12"/>
    <p:sldId id="265" r:id="rId13"/>
    <p:sldId id="267" r:id="rId14"/>
    <p:sldId id="268" r:id="rId15"/>
    <p:sldId id="266" r:id="rId16"/>
    <p:sldId id="269" r:id="rId17"/>
    <p:sldId id="270" r:id="rId18"/>
  </p:sldIdLst>
  <p:sldSz cx="12188825" cy="6858000"/>
  <p:notesSz cx="6858000" cy="9144000"/>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howGuides="1">
      <p:cViewPr varScale="1">
        <p:scale>
          <a:sx n="67" d="100"/>
          <a:sy n="67" d="100"/>
        </p:scale>
        <p:origin x="564" y="44"/>
      </p:cViewPr>
      <p:guideLst>
        <p:guide pos="3839"/>
        <p:guide orient="horz" pos="2160"/>
      </p:guideLst>
    </p:cSldViewPr>
  </p:slideViewPr>
  <p:notesTextViewPr>
    <p:cViewPr>
      <p:scale>
        <a:sx n="1" d="1"/>
        <a:sy n="1" d="1"/>
      </p:scale>
      <p:origin x="0" y="0"/>
    </p:cViewPr>
  </p:notesTextViewPr>
  <p:notesViewPr>
    <p:cSldViewPr>
      <p:cViewPr varScale="1">
        <p:scale>
          <a:sx n="68" d="100"/>
          <a:sy n="68" d="100"/>
        </p:scale>
        <p:origin x="280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solidFill>
                <a:schemeClr val="tx2"/>
              </a:solidFill>
            </a:endParaRP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2C34602F-3339-4A0E-AA0D-AA2DA921D5A0}" type="datetime1">
              <a:rPr lang="cs-CZ" smtClean="0">
                <a:solidFill>
                  <a:schemeClr val="tx2"/>
                </a:solidFill>
              </a:rPr>
              <a:t>12.03.2021</a:t>
            </a:fld>
            <a:endParaRPr lang="cs-CZ" dirty="0">
              <a:solidFill>
                <a:schemeClr val="tx2"/>
              </a:solidFill>
            </a:endParaRPr>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solidFill>
                <a:schemeClr val="tx2"/>
              </a:solidFill>
            </a:endParaRPr>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cs-CZ" smtClean="0">
                <a:solidFill>
                  <a:schemeClr val="tx2"/>
                </a:solidFill>
              </a:rPr>
              <a:pPr algn="r" rtl="0"/>
              <a:t>‹#›</a:t>
            </a:fld>
            <a:endParaRPr lang="cs-CZ"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CD88E919-D898-4855-B8B4-A49ACED4EA41}" type="datetime1">
              <a:rPr lang="cs-CZ" smtClean="0"/>
              <a:pPr/>
              <a:t>12.03.2021</a:t>
            </a:fld>
            <a:endParaRPr lang="cs-CZ"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cs-CZ" smtClean="0"/>
              <a:pPr/>
              <a:t>‹#›</a:t>
            </a:fld>
            <a:endParaRPr lang="cs-CZ"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8796F01-7154-41E0-B48B-A6921757531A}" type="slidenum">
              <a:rPr lang="cs-CZ" smtClean="0"/>
              <a:pPr/>
              <a:t>1</a:t>
            </a:fld>
            <a:endParaRPr lang="cs-CZ" dirty="0"/>
          </a:p>
        </p:txBody>
      </p:sp>
    </p:spTree>
    <p:extLst>
      <p:ext uri="{BB962C8B-B14F-4D97-AF65-F5344CB8AC3E}">
        <p14:creationId xmlns:p14="http://schemas.microsoft.com/office/powerpoint/2010/main" val="971410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cs-CZ"/>
              <a:t>Kliknutím lze upravit styl.</a:t>
            </a:r>
            <a:endParaRPr lang="cs-CZ" dirty="0"/>
          </a:p>
        </p:txBody>
      </p:sp>
      <p:sp>
        <p:nvSpPr>
          <p:cNvPr id="3" name="Podnadpis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cs-CZ"/>
              <a:t>Kliknutím můžete upravit styl předlohy.</a:t>
            </a:r>
            <a:endParaRPr lang="cs-CZ"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rtl="0">
              <a:defRPr/>
            </a:lvl1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3D34C125-697B-4DD5-8970-E335CEB95B3E}" type="datetime1">
              <a:rPr lang="cs-CZ" smtClean="0"/>
              <a:pPr/>
              <a:t>12.03.2021</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591C5AD9-787D-40FA-8A4D-16A055B9AF81}" type="slidenum">
              <a:rPr lang="cs-CZ" smtClean="0"/>
              <a:t>‹#›</a:t>
            </a:fld>
            <a:endParaRPr lang="cs-CZ"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852633" y="274638"/>
            <a:ext cx="1422030" cy="5897561"/>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1117309" y="274638"/>
            <a:ext cx="8532178" cy="5897561"/>
          </a:xfrm>
        </p:spPr>
        <p:txBody>
          <a:bodyPr vert="eaVert" rtlCol="0"/>
          <a:lstStyle>
            <a:lvl1pPr rtl="0">
              <a:defRPr/>
            </a:lvl1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9462C969-A9D3-4701-9D6C-99CE49BBA082}" type="datetime1">
              <a:rPr lang="cs-CZ" smtClean="0"/>
              <a:pPr/>
              <a:t>12.03.2021</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591C5AD9-787D-40FA-8A4D-16A055B9AF81}" type="slidenum">
              <a:rPr lang="cs-CZ" smtClean="0"/>
              <a:t>‹#›</a:t>
            </a:fld>
            <a:endParaRPr lang="cs-CZ"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hasCustomPrompt="1"/>
          </p:nvPr>
        </p:nvSpPr>
        <p:spPr/>
        <p:txBody>
          <a:bodyPr rtlCol="0"/>
          <a:lstStyle>
            <a:lvl1pPr rtl="0">
              <a:defRPr/>
            </a:lvl1pPr>
            <a:lvl5pPr algn="l" rtl="0">
              <a:defRPr/>
            </a:lvl5pPr>
            <a:lvl6pPr algn="l" rtl="0">
              <a:defRPr/>
            </a:lvl6pPr>
            <a:lvl7pPr algn="l" rtl="0">
              <a:defRPr baseline="0"/>
            </a:lvl7pPr>
            <a:lvl8pPr algn="l" rtl="0">
              <a:defRPr baseline="0"/>
            </a:lvl8pPr>
            <a:lvl9pPr algn="l" rtl="0">
              <a:defRPr baseline="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B67340E1-BF88-4310-8568-E9F8381A48D4}" type="datetime1">
              <a:rPr lang="cs-CZ" smtClean="0"/>
              <a:pPr/>
              <a:t>12.03.2021</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DA60BA0E-20D0-4E7C-B286-26C960A6788F}" type="slidenum">
              <a:rPr lang="cs-CZ" smtClean="0"/>
              <a:t>‹#›</a:t>
            </a:fld>
            <a:endParaRPr lang="cs-CZ"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cs-CZ" dirty="0"/>
              <a:t>Kliknutím lze upravit styly předlohy textu.</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datum 4"/>
          <p:cNvSpPr>
            <a:spLocks noGrp="1"/>
          </p:cNvSpPr>
          <p:nvPr>
            <p:ph type="dt" sz="half" idx="10"/>
          </p:nvPr>
        </p:nvSpPr>
        <p:spPr/>
        <p:txBody>
          <a:bodyPr rtlCol="0"/>
          <a:lstStyle>
            <a:lvl1pPr>
              <a:defRPr/>
            </a:lvl1pPr>
          </a:lstStyle>
          <a:p>
            <a:fld id="{0D437D4F-ECE9-4981-A371-4B910D36769F}" type="datetime1">
              <a:rPr lang="cs-CZ" smtClean="0"/>
              <a:pPr/>
              <a:t>12.03.2021</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a:t>Kliknutím lze upravit styly předlohy textu.</a:t>
            </a:r>
          </a:p>
        </p:txBody>
      </p:sp>
      <p:sp>
        <p:nvSpPr>
          <p:cNvPr id="4" name="Zástupný symbol pro obsah 3"/>
          <p:cNvSpPr>
            <a:spLocks noGrp="1"/>
          </p:cNvSpPr>
          <p:nvPr>
            <p:ph sz="half" idx="2" hasCustomPrompt="1"/>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a:t>Kliknutím lze upravit styly předlohy textu.</a:t>
            </a:r>
          </a:p>
        </p:txBody>
      </p:sp>
      <p:sp>
        <p:nvSpPr>
          <p:cNvPr id="6" name="Zástupný symbol pro obsah 5"/>
          <p:cNvSpPr>
            <a:spLocks noGrp="1"/>
          </p:cNvSpPr>
          <p:nvPr>
            <p:ph sz="quarter" idx="4" hasCustomPrompt="1"/>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7" name="Zástupný symbol pro datum 6"/>
          <p:cNvSpPr>
            <a:spLocks noGrp="1"/>
          </p:cNvSpPr>
          <p:nvPr>
            <p:ph type="dt" sz="half" idx="10"/>
          </p:nvPr>
        </p:nvSpPr>
        <p:spPr/>
        <p:txBody>
          <a:bodyPr rtlCol="0"/>
          <a:lstStyle>
            <a:lvl1pPr>
              <a:defRPr/>
            </a:lvl1pPr>
          </a:lstStyle>
          <a:p>
            <a:fld id="{F26A3AEE-21EA-49A5-9BC0-4C051EBE3D81}" type="datetime1">
              <a:rPr lang="cs-CZ" smtClean="0"/>
              <a:pPr/>
              <a:t>12.03.2021</a:t>
            </a:fld>
            <a:endParaRPr lang="cs-CZ" dirty="0"/>
          </a:p>
        </p:txBody>
      </p:sp>
      <p:sp>
        <p:nvSpPr>
          <p:cNvPr id="8" name="Zástupný symbol pro zápatí 7"/>
          <p:cNvSpPr>
            <a:spLocks noGrp="1"/>
          </p:cNvSpPr>
          <p:nvPr>
            <p:ph type="ftr" sz="quarter" idx="11"/>
          </p:nvPr>
        </p:nvSpPr>
        <p:spPr/>
        <p:txBody>
          <a:bodyPr rtlCol="0"/>
          <a:lstStyle/>
          <a:p>
            <a:pPr rtl="0"/>
            <a:endParaRPr lang="cs-CZ" dirty="0"/>
          </a:p>
        </p:txBody>
      </p:sp>
      <p:sp>
        <p:nvSpPr>
          <p:cNvPr id="9" name="Zástupný symbol pro číslo snímku 8"/>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datum 2"/>
          <p:cNvSpPr>
            <a:spLocks noGrp="1"/>
          </p:cNvSpPr>
          <p:nvPr>
            <p:ph type="dt" sz="half" idx="10"/>
          </p:nvPr>
        </p:nvSpPr>
        <p:spPr/>
        <p:txBody>
          <a:bodyPr rtlCol="0"/>
          <a:lstStyle>
            <a:lvl1pPr>
              <a:defRPr/>
            </a:lvl1pPr>
          </a:lstStyle>
          <a:p>
            <a:fld id="{D2493FBA-751B-49DB-B5B3-1B2194725DD1}" type="datetime1">
              <a:rPr lang="cs-CZ" smtClean="0"/>
              <a:pPr/>
              <a:t>12.03.2021</a:t>
            </a:fld>
            <a:endParaRPr lang="cs-CZ" dirty="0"/>
          </a:p>
        </p:txBody>
      </p:sp>
      <p:sp>
        <p:nvSpPr>
          <p:cNvPr id="4" name="Zástupný symbol pro zápatí 3"/>
          <p:cNvSpPr>
            <a:spLocks noGrp="1"/>
          </p:cNvSpPr>
          <p:nvPr>
            <p:ph type="ftr" sz="quarter" idx="11"/>
          </p:nvPr>
        </p:nvSpPr>
        <p:spPr/>
        <p:txBody>
          <a:bodyPr rtlCol="0"/>
          <a:lstStyle/>
          <a:p>
            <a:pPr rtl="0"/>
            <a:endParaRPr lang="cs-CZ" dirty="0"/>
          </a:p>
        </p:txBody>
      </p:sp>
      <p:sp>
        <p:nvSpPr>
          <p:cNvPr id="5" name="Zástupný symbol pro číslo snímku 4"/>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lvl1pPr>
              <a:defRPr/>
            </a:lvl1pPr>
          </a:lstStyle>
          <a:p>
            <a:fld id="{533B2AB9-7695-4EE9-A8FD-AAA80E361985}" type="datetime1">
              <a:rPr lang="cs-CZ" smtClean="0"/>
              <a:pPr/>
              <a:t>12.03.2021</a:t>
            </a:fld>
            <a:endParaRPr lang="cs-CZ" dirty="0"/>
          </a:p>
        </p:txBody>
      </p:sp>
      <p:sp>
        <p:nvSpPr>
          <p:cNvPr id="3" name="Zástupný symbol pro zápatí 2"/>
          <p:cNvSpPr>
            <a:spLocks noGrp="1"/>
          </p:cNvSpPr>
          <p:nvPr>
            <p:ph type="ftr" sz="quarter" idx="11"/>
          </p:nvPr>
        </p:nvSpPr>
        <p:spPr/>
        <p:txBody>
          <a:bodyPr rtlCol="0"/>
          <a:lstStyle/>
          <a:p>
            <a:pPr rtl="0"/>
            <a:endParaRPr lang="cs-CZ" dirty="0"/>
          </a:p>
        </p:txBody>
      </p:sp>
      <p:sp>
        <p:nvSpPr>
          <p:cNvPr id="4" name="Zástupný symbol pro číslo snímku 3"/>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Obdélní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Nadpis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cs-CZ"/>
              <a:t>Kliknutím lze upravit styl.</a:t>
            </a:r>
            <a:endParaRPr lang="cs-CZ" dirty="0"/>
          </a:p>
        </p:txBody>
      </p:sp>
      <p:sp>
        <p:nvSpPr>
          <p:cNvPr id="3" name="Zástupný symbol pro obsah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text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a:t>Kliknutím lze upravit styly předlohy textu.</a:t>
            </a:r>
          </a:p>
        </p:txBody>
      </p:sp>
      <p:sp>
        <p:nvSpPr>
          <p:cNvPr id="5" name="Zástupný symbol pro datum 4"/>
          <p:cNvSpPr>
            <a:spLocks noGrp="1"/>
          </p:cNvSpPr>
          <p:nvPr>
            <p:ph type="dt" sz="half" idx="10"/>
          </p:nvPr>
        </p:nvSpPr>
        <p:spPr/>
        <p:txBody>
          <a:bodyPr rtlCol="0"/>
          <a:lstStyle>
            <a:lvl1pPr>
              <a:defRPr/>
            </a:lvl1pPr>
          </a:lstStyle>
          <a:p>
            <a:fld id="{10A0AD96-6B5A-4186-B341-9B348C9EB365}" type="datetime1">
              <a:rPr lang="cs-CZ" smtClean="0"/>
              <a:pPr/>
              <a:t>12.03.2021</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2DFBB78A-01B4-41F2-96B0-677A4A282832}" type="slidenum">
              <a:rPr lang="cs-CZ" smtClean="0"/>
              <a:t>‹#›</a:t>
            </a:fld>
            <a:endParaRPr lang="cs-CZ"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Nadpis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cs-CZ"/>
              <a:t>Kliknutím lze upravit styl.</a:t>
            </a:r>
            <a:endParaRPr lang="cs-CZ" dirty="0"/>
          </a:p>
        </p:txBody>
      </p:sp>
      <p:sp>
        <p:nvSpPr>
          <p:cNvPr id="3" name="Zástupný symbol obrázk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a:t>Kliknutím na ikonu přidáte obrázek.</a:t>
            </a:r>
            <a:endParaRPr lang="cs-CZ" dirty="0"/>
          </a:p>
        </p:txBody>
      </p:sp>
      <p:sp>
        <p:nvSpPr>
          <p:cNvPr id="4" name="Zástupný symbol pro text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a:t>Kliknutím lze upravit styly předlohy textu.</a:t>
            </a:r>
          </a:p>
        </p:txBody>
      </p:sp>
      <p:sp>
        <p:nvSpPr>
          <p:cNvPr id="5" name="Zástupný symbol pro datum 4"/>
          <p:cNvSpPr>
            <a:spLocks noGrp="1"/>
          </p:cNvSpPr>
          <p:nvPr>
            <p:ph type="dt" sz="half" idx="10"/>
          </p:nvPr>
        </p:nvSpPr>
        <p:spPr/>
        <p:txBody>
          <a:bodyPr rtlCol="0"/>
          <a:lstStyle>
            <a:lvl1pPr>
              <a:defRPr/>
            </a:lvl1pPr>
          </a:lstStyle>
          <a:p>
            <a:fld id="{E71F1ECE-AD0B-4298-833C-44A399FA79BB}" type="datetime1">
              <a:rPr lang="cs-CZ" smtClean="0"/>
              <a:pPr/>
              <a:t>12.03.2021</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2DFBB78A-01B4-41F2-96B0-677A4A282832}" type="slidenum">
              <a:rPr lang="cs-CZ" smtClean="0"/>
              <a:t>‹#›</a:t>
            </a:fld>
            <a:endParaRPr lang="cs-CZ"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Obdélní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Zástupný symbol pro nadpis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AE899414-34D5-487B-96CB-3C45BC7F1C1F}" type="datetime1">
              <a:rPr lang="cs-CZ" smtClean="0"/>
              <a:pPr/>
              <a:t>12.03.2021</a:t>
            </a:fld>
            <a:endParaRPr lang="cs-CZ" dirty="0"/>
          </a:p>
        </p:txBody>
      </p:sp>
      <p:sp>
        <p:nvSpPr>
          <p:cNvPr id="5" name="Zástupný symbol pro zápatí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cs-CZ" dirty="0"/>
          </a:p>
        </p:txBody>
      </p:sp>
      <p:sp>
        <p:nvSpPr>
          <p:cNvPr id="6" name="Zástupný symbol pro číslo snímk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cs-CZ" smtClean="0"/>
              <a:pPr/>
              <a:t>‹#›</a:t>
            </a:fld>
            <a:endParaRPr lang="cs-CZ"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cyklopedie.soc.cas.cz/w/Zna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pPr rtl="0"/>
            <a:r>
              <a:rPr lang="cs-CZ" dirty="0"/>
              <a:t>Design výzkumu, populace a vzorek</a:t>
            </a:r>
            <a:br>
              <a:rPr lang="cs-CZ" dirty="0"/>
            </a:br>
            <a:r>
              <a:rPr lang="cs-CZ" dirty="0"/>
              <a:t>hypotézy</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7309" y="76200"/>
            <a:ext cx="10157354" cy="976536"/>
          </a:xfrm>
        </p:spPr>
        <p:txBody>
          <a:bodyPr>
            <a:normAutofit/>
          </a:bodyPr>
          <a:lstStyle/>
          <a:p>
            <a:r>
              <a:rPr lang="cs-CZ" sz="3200" dirty="0"/>
              <a:t>Korelační šetření </a:t>
            </a:r>
            <a:br>
              <a:rPr lang="cs-CZ" sz="3200" dirty="0"/>
            </a:br>
            <a:endParaRPr lang="cs-CZ" sz="3200" dirty="0"/>
          </a:p>
        </p:txBody>
      </p:sp>
      <p:sp>
        <p:nvSpPr>
          <p:cNvPr id="3" name="Zástupný symbol pro obsah 2"/>
          <p:cNvSpPr>
            <a:spLocks noGrp="1"/>
          </p:cNvSpPr>
          <p:nvPr>
            <p:ph idx="1"/>
          </p:nvPr>
        </p:nvSpPr>
        <p:spPr>
          <a:xfrm>
            <a:off x="1117309" y="1484784"/>
            <a:ext cx="10157354" cy="4687416"/>
          </a:xfrm>
        </p:spPr>
        <p:txBody>
          <a:bodyPr>
            <a:normAutofit lnSpcReduction="10000"/>
          </a:bodyPr>
          <a:lstStyle/>
          <a:p>
            <a:r>
              <a:rPr lang="cs-CZ" dirty="0"/>
              <a:t>Příklad korelační studie:</a:t>
            </a:r>
          </a:p>
          <a:p>
            <a:r>
              <a:rPr lang="cs-CZ" dirty="0"/>
              <a:t>testování souvislosti mezi interpersonálním stylem učitele a výsledky žáků v didaktických testech ve fyzice a v angličtině. </a:t>
            </a:r>
          </a:p>
          <a:p>
            <a:r>
              <a:rPr lang="cs-CZ" dirty="0"/>
              <a:t>Interpersonální styl učitele: </a:t>
            </a:r>
            <a:br>
              <a:rPr lang="cs-CZ" dirty="0"/>
            </a:br>
            <a:r>
              <a:rPr lang="cs-CZ" dirty="0"/>
              <a:t>charakterizován jako stabilizovaná tendence učitele jednat se žáky s jistou mírou vřelosti či odstupu (dimenze </a:t>
            </a:r>
            <a:r>
              <a:rPr lang="cs-CZ" dirty="0" err="1"/>
              <a:t>proximity</a:t>
            </a:r>
            <a:r>
              <a:rPr lang="cs-CZ" dirty="0"/>
              <a:t>) a zároveň s jistou mírou dominantnosti či submisivnosti (dimenze vlivu) </a:t>
            </a:r>
          </a:p>
          <a:p>
            <a:r>
              <a:rPr lang="cs-CZ" dirty="0"/>
              <a:t>Výsledky:</a:t>
            </a:r>
            <a:br>
              <a:rPr lang="cs-CZ" dirty="0"/>
            </a:br>
            <a:r>
              <a:rPr lang="cs-CZ" dirty="0"/>
              <a:t>pozitivní vliv vyšší míry dominance na výsledky v testech (ačkoli jen ve fyzice) a pozitivní vliv vyšší míry </a:t>
            </a:r>
            <a:r>
              <a:rPr lang="cs-CZ" dirty="0" err="1"/>
              <a:t>proximity</a:t>
            </a:r>
            <a:r>
              <a:rPr lang="cs-CZ" dirty="0"/>
              <a:t> na citový vztah žáků ke sledovanému předmětu. </a:t>
            </a:r>
          </a:p>
        </p:txBody>
      </p:sp>
    </p:spTree>
    <p:extLst>
      <p:ext uri="{BB962C8B-B14F-4D97-AF65-F5344CB8AC3E}">
        <p14:creationId xmlns:p14="http://schemas.microsoft.com/office/powerpoint/2010/main" val="307166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7309" y="76200"/>
            <a:ext cx="10157354" cy="976536"/>
          </a:xfrm>
        </p:spPr>
        <p:txBody>
          <a:bodyPr>
            <a:normAutofit/>
          </a:bodyPr>
          <a:lstStyle/>
          <a:p>
            <a:r>
              <a:rPr lang="cs-CZ" sz="3200" dirty="0"/>
              <a:t>Experiment</a:t>
            </a:r>
            <a:br>
              <a:rPr lang="cs-CZ" sz="3200" dirty="0"/>
            </a:br>
            <a:endParaRPr lang="cs-CZ" sz="3200" dirty="0"/>
          </a:p>
        </p:txBody>
      </p:sp>
      <p:sp>
        <p:nvSpPr>
          <p:cNvPr id="3" name="Zástupný symbol pro obsah 2"/>
          <p:cNvSpPr>
            <a:spLocks noGrp="1"/>
          </p:cNvSpPr>
          <p:nvPr>
            <p:ph idx="1"/>
          </p:nvPr>
        </p:nvSpPr>
        <p:spPr>
          <a:xfrm>
            <a:off x="1117309" y="908720"/>
            <a:ext cx="10157354" cy="5263480"/>
          </a:xfrm>
        </p:spPr>
        <p:txBody>
          <a:bodyPr>
            <a:normAutofit fontScale="92500" lnSpcReduction="20000"/>
          </a:bodyPr>
          <a:lstStyle/>
          <a:p>
            <a:r>
              <a:rPr lang="cs-CZ" dirty="0"/>
              <a:t>experiment – (z lat. </a:t>
            </a:r>
            <a:r>
              <a:rPr lang="cs-CZ" dirty="0" err="1"/>
              <a:t>experimentia</a:t>
            </a:r>
            <a:r>
              <a:rPr lang="cs-CZ" dirty="0"/>
              <a:t> = pokus, zkouška, zkušenost) – ověřování a získávání empir. poznatků v plánované a výzkumníkem řízené situaci</a:t>
            </a:r>
          </a:p>
          <a:p>
            <a:r>
              <a:rPr lang="cs-CZ" dirty="0"/>
              <a:t>pravý či skutečný </a:t>
            </a:r>
            <a:r>
              <a:rPr lang="cs-CZ" i="1" dirty="0"/>
              <a:t>e.</a:t>
            </a:r>
            <a:r>
              <a:rPr lang="cs-CZ" dirty="0"/>
              <a:t> a </a:t>
            </a:r>
            <a:r>
              <a:rPr lang="cs-CZ" i="1" dirty="0"/>
              <a:t>kvazi-experiment</a:t>
            </a:r>
            <a:br>
              <a:rPr lang="cs-CZ" dirty="0"/>
            </a:br>
            <a:r>
              <a:rPr lang="cs-CZ" dirty="0"/>
              <a:t>pravý </a:t>
            </a:r>
            <a:r>
              <a:rPr lang="cs-CZ" i="1" dirty="0"/>
              <a:t>e.</a:t>
            </a:r>
            <a:r>
              <a:rPr lang="cs-CZ" dirty="0"/>
              <a:t> (</a:t>
            </a:r>
            <a:r>
              <a:rPr lang="cs-CZ" dirty="0" err="1"/>
              <a:t>true</a:t>
            </a:r>
            <a:r>
              <a:rPr lang="cs-CZ" dirty="0"/>
              <a:t> </a:t>
            </a:r>
            <a:r>
              <a:rPr lang="cs-CZ" dirty="0" err="1"/>
              <a:t>experimental</a:t>
            </a:r>
            <a:r>
              <a:rPr lang="cs-CZ" dirty="0"/>
              <a:t> design) může zjistit, zda souvislost mezi </a:t>
            </a:r>
            <a:r>
              <a:rPr lang="cs-CZ" dirty="0">
                <a:hlinkClick r:id="rId2" tooltip="Znak"/>
              </a:rPr>
              <a:t>znaky</a:t>
            </a:r>
            <a:r>
              <a:rPr lang="cs-CZ" dirty="0"/>
              <a:t> má kauzální charakter, zda existují všechny podmínky pro potvrzení kauzálního vztahu</a:t>
            </a:r>
          </a:p>
          <a:p>
            <a:r>
              <a:rPr lang="cs-CZ" i="1" dirty="0"/>
              <a:t>experiment</a:t>
            </a:r>
            <a:r>
              <a:rPr lang="cs-CZ" dirty="0"/>
              <a:t> musí potvrdit existenci souběžných změn v obou proměnných, nalézt odpovídající časovou souslednost změn, které musí nastat nejdříve v nezávisle a teprve poté v závisle proměnné, a vyloučit přítomnost zkreslujícího vlivu nějaké proměnné. </a:t>
            </a:r>
          </a:p>
          <a:p>
            <a:r>
              <a:rPr lang="cs-CZ" dirty="0"/>
              <a:t>Požadavky na pravý </a:t>
            </a:r>
            <a:r>
              <a:rPr lang="cs-CZ" i="1" dirty="0"/>
              <a:t>e.</a:t>
            </a:r>
            <a:br>
              <a:rPr lang="cs-CZ" i="1" dirty="0"/>
            </a:br>
            <a:r>
              <a:rPr lang="cs-CZ" i="1" dirty="0"/>
              <a:t>1.</a:t>
            </a:r>
            <a:r>
              <a:rPr lang="cs-CZ" dirty="0"/>
              <a:t> musí kontrolovat experimentální proměnné; </a:t>
            </a:r>
            <a:br>
              <a:rPr lang="cs-CZ" dirty="0"/>
            </a:br>
            <a:r>
              <a:rPr lang="cs-CZ" i="1" dirty="0"/>
              <a:t>2.</a:t>
            </a:r>
            <a:r>
              <a:rPr lang="cs-CZ" dirty="0"/>
              <a:t> musí být použita alespoň jedna </a:t>
            </a:r>
            <a:r>
              <a:rPr lang="cs-CZ" i="1" dirty="0"/>
              <a:t>experimentální skupina</a:t>
            </a:r>
            <a:r>
              <a:rPr lang="cs-CZ" dirty="0"/>
              <a:t> a jedna </a:t>
            </a:r>
            <a:r>
              <a:rPr lang="cs-CZ" i="1" dirty="0"/>
              <a:t>kontrolní skupina</a:t>
            </a:r>
            <a:r>
              <a:rPr lang="cs-CZ" dirty="0"/>
              <a:t>; </a:t>
            </a:r>
            <a:br>
              <a:rPr lang="cs-CZ" dirty="0"/>
            </a:br>
            <a:r>
              <a:rPr lang="cs-CZ" i="1" dirty="0"/>
              <a:t>3.</a:t>
            </a:r>
            <a:r>
              <a:rPr lang="cs-CZ" dirty="0"/>
              <a:t> jedinci musí být zařazeni do těchto skupin náhodně.</a:t>
            </a:r>
          </a:p>
        </p:txBody>
      </p:sp>
    </p:spTree>
    <p:extLst>
      <p:ext uri="{BB962C8B-B14F-4D97-AF65-F5344CB8AC3E}">
        <p14:creationId xmlns:p14="http://schemas.microsoft.com/office/powerpoint/2010/main" val="131492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7309" y="76200"/>
            <a:ext cx="10157354" cy="1192560"/>
          </a:xfrm>
        </p:spPr>
        <p:txBody>
          <a:bodyPr/>
          <a:lstStyle/>
          <a:p>
            <a:r>
              <a:rPr lang="cs-CZ" dirty="0"/>
              <a:t>Zkreslení experimentu</a:t>
            </a:r>
          </a:p>
        </p:txBody>
      </p:sp>
      <p:sp>
        <p:nvSpPr>
          <p:cNvPr id="3" name="Zástupný symbol pro obsah 2"/>
          <p:cNvSpPr>
            <a:spLocks noGrp="1"/>
          </p:cNvSpPr>
          <p:nvPr>
            <p:ph idx="1"/>
          </p:nvPr>
        </p:nvSpPr>
        <p:spPr/>
        <p:txBody>
          <a:bodyPr>
            <a:normAutofit/>
          </a:bodyPr>
          <a:lstStyle/>
          <a:p>
            <a:pPr>
              <a:lnSpc>
                <a:spcPct val="90000"/>
              </a:lnSpc>
            </a:pPr>
            <a:r>
              <a:rPr lang="cs-CZ" altLang="cs-CZ" dirty="0">
                <a:latin typeface="Garamond" panose="02020404030301010803" pitchFamily="18" charset="0"/>
              </a:rPr>
              <a:t>Vývoj jedince (zrání)</a:t>
            </a:r>
          </a:p>
          <a:p>
            <a:pPr>
              <a:lnSpc>
                <a:spcPct val="90000"/>
              </a:lnSpc>
            </a:pPr>
            <a:endParaRPr lang="cs-CZ" altLang="cs-CZ" dirty="0">
              <a:latin typeface="Garamond" panose="02020404030301010803" pitchFamily="18" charset="0"/>
            </a:endParaRPr>
          </a:p>
          <a:p>
            <a:pPr>
              <a:lnSpc>
                <a:spcPct val="90000"/>
              </a:lnSpc>
            </a:pPr>
            <a:r>
              <a:rPr lang="cs-CZ" altLang="cs-CZ" dirty="0">
                <a:latin typeface="Garamond" panose="02020404030301010803" pitchFamily="18" charset="0"/>
              </a:rPr>
              <a:t>Historie</a:t>
            </a:r>
          </a:p>
          <a:p>
            <a:pPr>
              <a:lnSpc>
                <a:spcPct val="90000"/>
              </a:lnSpc>
            </a:pPr>
            <a:endParaRPr lang="cs-CZ" altLang="cs-CZ" dirty="0">
              <a:latin typeface="Garamond" panose="02020404030301010803" pitchFamily="18" charset="0"/>
            </a:endParaRPr>
          </a:p>
          <a:p>
            <a:pPr>
              <a:lnSpc>
                <a:spcPct val="90000"/>
              </a:lnSpc>
            </a:pPr>
            <a:r>
              <a:rPr lang="cs-CZ" altLang="cs-CZ" dirty="0">
                <a:latin typeface="Garamond" panose="02020404030301010803" pitchFamily="18" charset="0"/>
              </a:rPr>
              <a:t>Efekt měření </a:t>
            </a:r>
          </a:p>
          <a:p>
            <a:pPr>
              <a:lnSpc>
                <a:spcPct val="90000"/>
              </a:lnSpc>
            </a:pPr>
            <a:endParaRPr lang="cs-CZ" altLang="cs-CZ" dirty="0">
              <a:latin typeface="Garamond" panose="02020404030301010803" pitchFamily="18" charset="0"/>
            </a:endParaRPr>
          </a:p>
          <a:p>
            <a:pPr>
              <a:lnSpc>
                <a:spcPct val="90000"/>
              </a:lnSpc>
            </a:pPr>
            <a:r>
              <a:rPr lang="cs-CZ" altLang="cs-CZ" dirty="0">
                <a:latin typeface="Garamond" panose="02020404030301010803" pitchFamily="18" charset="0"/>
              </a:rPr>
              <a:t>Chyba měření</a:t>
            </a:r>
          </a:p>
          <a:p>
            <a:pPr>
              <a:lnSpc>
                <a:spcPct val="90000"/>
              </a:lnSpc>
            </a:pPr>
            <a:endParaRPr lang="cs-CZ" altLang="cs-CZ" dirty="0">
              <a:latin typeface="Garamond" panose="02020404030301010803" pitchFamily="18" charset="0"/>
            </a:endParaRPr>
          </a:p>
          <a:p>
            <a:endParaRPr lang="cs-CZ" dirty="0"/>
          </a:p>
        </p:txBody>
      </p:sp>
    </p:spTree>
    <p:extLst>
      <p:ext uri="{BB962C8B-B14F-4D97-AF65-F5344CB8AC3E}">
        <p14:creationId xmlns:p14="http://schemas.microsoft.com/office/powerpoint/2010/main" val="327044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947886070"/>
              </p:ext>
            </p:extLst>
          </p:nvPr>
        </p:nvGraphicFramePr>
        <p:xfrm>
          <a:off x="1485900" y="1988840"/>
          <a:ext cx="7704855" cy="914400"/>
        </p:xfrm>
        <a:graphic>
          <a:graphicData uri="http://schemas.openxmlformats.org/drawingml/2006/table">
            <a:tbl>
              <a:tblPr/>
              <a:tblGrid>
                <a:gridCol w="2568285">
                  <a:extLst>
                    <a:ext uri="{9D8B030D-6E8A-4147-A177-3AD203B41FA5}">
                      <a16:colId xmlns:a16="http://schemas.microsoft.com/office/drawing/2014/main" val="54904562"/>
                    </a:ext>
                  </a:extLst>
                </a:gridCol>
                <a:gridCol w="2568285">
                  <a:extLst>
                    <a:ext uri="{9D8B030D-6E8A-4147-A177-3AD203B41FA5}">
                      <a16:colId xmlns:a16="http://schemas.microsoft.com/office/drawing/2014/main" val="1449149170"/>
                    </a:ext>
                  </a:extLst>
                </a:gridCol>
                <a:gridCol w="2568285">
                  <a:extLst>
                    <a:ext uri="{9D8B030D-6E8A-4147-A177-3AD203B41FA5}">
                      <a16:colId xmlns:a16="http://schemas.microsoft.com/office/drawing/2014/main" val="3882575223"/>
                    </a:ext>
                  </a:extLst>
                </a:gridCol>
              </a:tblGrid>
              <a:tr h="432048">
                <a:tc>
                  <a:txBody>
                    <a:bodyPr/>
                    <a:lstStyle/>
                    <a:p>
                      <a:r>
                        <a:rPr lang="cs-CZ" i="1" dirty="0"/>
                        <a:t>O1</a:t>
                      </a:r>
                      <a:r>
                        <a:rPr lang="cs-CZ" dirty="0"/>
                        <a:t> </a:t>
                      </a:r>
                    </a:p>
                  </a:txBody>
                  <a:tcPr anchor="ctr">
                    <a:lnL>
                      <a:noFill/>
                    </a:lnL>
                    <a:lnR>
                      <a:noFill/>
                    </a:lnR>
                    <a:lnT>
                      <a:noFill/>
                    </a:lnT>
                    <a:lnB>
                      <a:noFill/>
                    </a:lnB>
                  </a:tcPr>
                </a:tc>
                <a:tc>
                  <a:txBody>
                    <a:bodyPr/>
                    <a:lstStyle/>
                    <a:p>
                      <a:r>
                        <a:rPr lang="cs-CZ" i="1"/>
                        <a:t>X</a:t>
                      </a:r>
                      <a:r>
                        <a:rPr lang="cs-CZ"/>
                        <a:t> </a:t>
                      </a:r>
                    </a:p>
                  </a:txBody>
                  <a:tcPr anchor="ctr">
                    <a:lnL>
                      <a:noFill/>
                    </a:lnL>
                    <a:lnR>
                      <a:noFill/>
                    </a:lnR>
                    <a:lnT>
                      <a:noFill/>
                    </a:lnT>
                    <a:lnB>
                      <a:noFill/>
                    </a:lnB>
                  </a:tcPr>
                </a:tc>
                <a:tc>
                  <a:txBody>
                    <a:bodyPr/>
                    <a:lstStyle/>
                    <a:p>
                      <a:r>
                        <a:rPr lang="cs-CZ" i="1"/>
                        <a:t>O2</a:t>
                      </a:r>
                      <a:r>
                        <a:rPr lang="cs-CZ"/>
                        <a:t> </a:t>
                      </a:r>
                    </a:p>
                  </a:txBody>
                  <a:tcPr anchor="ctr">
                    <a:lnL>
                      <a:noFill/>
                    </a:lnL>
                    <a:lnR>
                      <a:noFill/>
                    </a:lnR>
                    <a:lnT>
                      <a:noFill/>
                    </a:lnT>
                    <a:lnB>
                      <a:noFill/>
                    </a:lnB>
                  </a:tcPr>
                </a:tc>
                <a:extLst>
                  <a:ext uri="{0D108BD9-81ED-4DB2-BD59-A6C34878D82A}">
                    <a16:rowId xmlns:a16="http://schemas.microsoft.com/office/drawing/2014/main" val="2107785620"/>
                  </a:ext>
                </a:extLst>
              </a:tr>
              <a:tr h="432048">
                <a:tc>
                  <a:txBody>
                    <a:bodyPr/>
                    <a:lstStyle/>
                    <a:p>
                      <a:r>
                        <a:rPr lang="cs-CZ" i="1"/>
                        <a:t>O3</a:t>
                      </a:r>
                      <a:r>
                        <a:rPr lang="cs-CZ"/>
                        <a:t> </a:t>
                      </a:r>
                    </a:p>
                  </a:txBody>
                  <a:tcPr anchor="ctr">
                    <a:lnL>
                      <a:noFill/>
                    </a:lnL>
                    <a:lnR>
                      <a:noFill/>
                    </a:lnR>
                    <a:lnT>
                      <a:noFill/>
                    </a:lnT>
                    <a:lnB>
                      <a:noFill/>
                    </a:lnB>
                  </a:tcPr>
                </a:tc>
                <a:tc>
                  <a:txBody>
                    <a:bodyPr/>
                    <a:lstStyle/>
                    <a:p>
                      <a:endParaRPr lang="cs-CZ"/>
                    </a:p>
                  </a:txBody>
                  <a:tcPr anchor="ctr">
                    <a:lnL>
                      <a:noFill/>
                    </a:lnL>
                    <a:lnR>
                      <a:noFill/>
                    </a:lnR>
                    <a:lnT>
                      <a:noFill/>
                    </a:lnT>
                    <a:lnB>
                      <a:noFill/>
                    </a:lnB>
                  </a:tcPr>
                </a:tc>
                <a:tc>
                  <a:txBody>
                    <a:bodyPr/>
                    <a:lstStyle/>
                    <a:p>
                      <a:r>
                        <a:rPr lang="cs-CZ" i="1" dirty="0"/>
                        <a:t>O4</a:t>
                      </a:r>
                      <a:endParaRPr lang="cs-CZ" dirty="0"/>
                    </a:p>
                  </a:txBody>
                  <a:tcPr anchor="ctr">
                    <a:lnL>
                      <a:noFill/>
                    </a:lnL>
                    <a:lnR>
                      <a:noFill/>
                    </a:lnR>
                    <a:lnT>
                      <a:noFill/>
                    </a:lnT>
                    <a:lnB>
                      <a:noFill/>
                    </a:lnB>
                  </a:tcPr>
                </a:tc>
                <a:extLst>
                  <a:ext uri="{0D108BD9-81ED-4DB2-BD59-A6C34878D82A}">
                    <a16:rowId xmlns:a16="http://schemas.microsoft.com/office/drawing/2014/main" val="2500868753"/>
                  </a:ext>
                </a:extLst>
              </a:tr>
            </a:tbl>
          </a:graphicData>
        </a:graphic>
      </p:graphicFrame>
    </p:spTree>
    <p:extLst>
      <p:ext uri="{BB962C8B-B14F-4D97-AF65-F5344CB8AC3E}">
        <p14:creationId xmlns:p14="http://schemas.microsoft.com/office/powerpoint/2010/main" val="72117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1756783745"/>
              </p:ext>
            </p:extLst>
          </p:nvPr>
        </p:nvGraphicFramePr>
        <p:xfrm>
          <a:off x="684608" y="764704"/>
          <a:ext cx="10729191" cy="1828800"/>
        </p:xfrm>
        <a:graphic>
          <a:graphicData uri="http://schemas.openxmlformats.org/drawingml/2006/table">
            <a:tbl>
              <a:tblPr/>
              <a:tblGrid>
                <a:gridCol w="3576397">
                  <a:extLst>
                    <a:ext uri="{9D8B030D-6E8A-4147-A177-3AD203B41FA5}">
                      <a16:colId xmlns:a16="http://schemas.microsoft.com/office/drawing/2014/main" val="2565944035"/>
                    </a:ext>
                  </a:extLst>
                </a:gridCol>
                <a:gridCol w="3576397">
                  <a:extLst>
                    <a:ext uri="{9D8B030D-6E8A-4147-A177-3AD203B41FA5}">
                      <a16:colId xmlns:a16="http://schemas.microsoft.com/office/drawing/2014/main" val="1443578905"/>
                    </a:ext>
                  </a:extLst>
                </a:gridCol>
                <a:gridCol w="3576397">
                  <a:extLst>
                    <a:ext uri="{9D8B030D-6E8A-4147-A177-3AD203B41FA5}">
                      <a16:colId xmlns:a16="http://schemas.microsoft.com/office/drawing/2014/main" val="1280209954"/>
                    </a:ext>
                  </a:extLst>
                </a:gridCol>
              </a:tblGrid>
              <a:tr h="432048">
                <a:tc>
                  <a:txBody>
                    <a:bodyPr/>
                    <a:lstStyle/>
                    <a:p>
                      <a:r>
                        <a:rPr lang="cs-CZ" i="1" dirty="0"/>
                        <a:t>O1</a:t>
                      </a:r>
                      <a:r>
                        <a:rPr lang="cs-CZ" dirty="0"/>
                        <a:t> </a:t>
                      </a:r>
                    </a:p>
                  </a:txBody>
                  <a:tcPr anchor="ctr">
                    <a:lnL>
                      <a:noFill/>
                    </a:lnL>
                    <a:lnR>
                      <a:noFill/>
                    </a:lnR>
                    <a:lnT>
                      <a:noFill/>
                    </a:lnT>
                    <a:lnB>
                      <a:noFill/>
                    </a:lnB>
                  </a:tcPr>
                </a:tc>
                <a:tc>
                  <a:txBody>
                    <a:bodyPr/>
                    <a:lstStyle/>
                    <a:p>
                      <a:r>
                        <a:rPr lang="cs-CZ" i="1" dirty="0"/>
                        <a:t>X</a:t>
                      </a:r>
                      <a:r>
                        <a:rPr lang="cs-CZ" dirty="0"/>
                        <a:t> </a:t>
                      </a:r>
                    </a:p>
                  </a:txBody>
                  <a:tcPr anchor="ctr">
                    <a:lnL>
                      <a:noFill/>
                    </a:lnL>
                    <a:lnR>
                      <a:noFill/>
                    </a:lnR>
                    <a:lnT>
                      <a:noFill/>
                    </a:lnT>
                    <a:lnB>
                      <a:noFill/>
                    </a:lnB>
                  </a:tcPr>
                </a:tc>
                <a:tc>
                  <a:txBody>
                    <a:bodyPr/>
                    <a:lstStyle/>
                    <a:p>
                      <a:r>
                        <a:rPr lang="cs-CZ" i="1"/>
                        <a:t>O2</a:t>
                      </a:r>
                      <a:r>
                        <a:rPr lang="cs-CZ"/>
                        <a:t> </a:t>
                      </a:r>
                    </a:p>
                  </a:txBody>
                  <a:tcPr anchor="ctr">
                    <a:lnL>
                      <a:noFill/>
                    </a:lnL>
                    <a:lnR>
                      <a:noFill/>
                    </a:lnR>
                    <a:lnT>
                      <a:noFill/>
                    </a:lnT>
                    <a:lnB>
                      <a:noFill/>
                    </a:lnB>
                  </a:tcPr>
                </a:tc>
                <a:extLst>
                  <a:ext uri="{0D108BD9-81ED-4DB2-BD59-A6C34878D82A}">
                    <a16:rowId xmlns:a16="http://schemas.microsoft.com/office/drawing/2014/main" val="2484141265"/>
                  </a:ext>
                </a:extLst>
              </a:tr>
              <a:tr h="432048">
                <a:tc>
                  <a:txBody>
                    <a:bodyPr/>
                    <a:lstStyle/>
                    <a:p>
                      <a:r>
                        <a:rPr lang="cs-CZ" i="1"/>
                        <a:t>O3</a:t>
                      </a:r>
                      <a:r>
                        <a:rPr lang="cs-CZ"/>
                        <a:t> </a:t>
                      </a:r>
                    </a:p>
                  </a:txBody>
                  <a:tcPr anchor="ctr">
                    <a:lnL>
                      <a:noFill/>
                    </a:lnL>
                    <a:lnR>
                      <a:noFill/>
                    </a:lnR>
                    <a:lnT>
                      <a:noFill/>
                    </a:lnT>
                    <a:lnB>
                      <a:noFill/>
                    </a:lnB>
                  </a:tcPr>
                </a:tc>
                <a:tc>
                  <a:txBody>
                    <a:bodyPr/>
                    <a:lstStyle/>
                    <a:p>
                      <a:endParaRPr lang="cs-CZ"/>
                    </a:p>
                  </a:txBody>
                  <a:tcPr anchor="ctr">
                    <a:lnL>
                      <a:noFill/>
                    </a:lnL>
                    <a:lnR>
                      <a:noFill/>
                    </a:lnR>
                    <a:lnT>
                      <a:noFill/>
                    </a:lnT>
                    <a:lnB>
                      <a:noFill/>
                    </a:lnB>
                  </a:tcPr>
                </a:tc>
                <a:tc>
                  <a:txBody>
                    <a:bodyPr/>
                    <a:lstStyle/>
                    <a:p>
                      <a:r>
                        <a:rPr lang="cs-CZ" i="1"/>
                        <a:t>O4</a:t>
                      </a:r>
                      <a:r>
                        <a:rPr lang="cs-CZ"/>
                        <a:t> </a:t>
                      </a:r>
                    </a:p>
                  </a:txBody>
                  <a:tcPr anchor="ctr">
                    <a:lnL>
                      <a:noFill/>
                    </a:lnL>
                    <a:lnR>
                      <a:noFill/>
                    </a:lnR>
                    <a:lnT>
                      <a:noFill/>
                    </a:lnT>
                    <a:lnB>
                      <a:noFill/>
                    </a:lnB>
                  </a:tcPr>
                </a:tc>
                <a:extLst>
                  <a:ext uri="{0D108BD9-81ED-4DB2-BD59-A6C34878D82A}">
                    <a16:rowId xmlns:a16="http://schemas.microsoft.com/office/drawing/2014/main" val="932124911"/>
                  </a:ext>
                </a:extLst>
              </a:tr>
              <a:tr h="432048">
                <a:tc>
                  <a:txBody>
                    <a:bodyPr/>
                    <a:lstStyle/>
                    <a:p>
                      <a:endParaRPr lang="cs-CZ"/>
                    </a:p>
                  </a:txBody>
                  <a:tcPr anchor="ctr">
                    <a:lnL>
                      <a:noFill/>
                    </a:lnL>
                    <a:lnR>
                      <a:noFill/>
                    </a:lnR>
                    <a:lnT>
                      <a:noFill/>
                    </a:lnT>
                    <a:lnB>
                      <a:noFill/>
                    </a:lnB>
                  </a:tcPr>
                </a:tc>
                <a:tc>
                  <a:txBody>
                    <a:bodyPr/>
                    <a:lstStyle/>
                    <a:p>
                      <a:r>
                        <a:rPr lang="cs-CZ" i="1"/>
                        <a:t>X</a:t>
                      </a:r>
                      <a:r>
                        <a:rPr lang="cs-CZ"/>
                        <a:t> </a:t>
                      </a:r>
                    </a:p>
                  </a:txBody>
                  <a:tcPr anchor="ctr">
                    <a:lnL>
                      <a:noFill/>
                    </a:lnL>
                    <a:lnR>
                      <a:noFill/>
                    </a:lnR>
                    <a:lnT>
                      <a:noFill/>
                    </a:lnT>
                    <a:lnB>
                      <a:noFill/>
                    </a:lnB>
                  </a:tcPr>
                </a:tc>
                <a:tc>
                  <a:txBody>
                    <a:bodyPr/>
                    <a:lstStyle/>
                    <a:p>
                      <a:r>
                        <a:rPr lang="cs-CZ" i="1"/>
                        <a:t>O5</a:t>
                      </a:r>
                      <a:r>
                        <a:rPr lang="cs-CZ"/>
                        <a:t> </a:t>
                      </a:r>
                    </a:p>
                  </a:txBody>
                  <a:tcPr anchor="ctr">
                    <a:lnL>
                      <a:noFill/>
                    </a:lnL>
                    <a:lnR>
                      <a:noFill/>
                    </a:lnR>
                    <a:lnT>
                      <a:noFill/>
                    </a:lnT>
                    <a:lnB>
                      <a:noFill/>
                    </a:lnB>
                  </a:tcPr>
                </a:tc>
                <a:extLst>
                  <a:ext uri="{0D108BD9-81ED-4DB2-BD59-A6C34878D82A}">
                    <a16:rowId xmlns:a16="http://schemas.microsoft.com/office/drawing/2014/main" val="3930666501"/>
                  </a:ext>
                </a:extLst>
              </a:tr>
              <a:tr h="432048">
                <a:tc>
                  <a:txBody>
                    <a:bodyPr/>
                    <a:lstStyle/>
                    <a:p>
                      <a:endParaRPr lang="cs-CZ"/>
                    </a:p>
                  </a:txBody>
                  <a:tcPr anchor="ctr">
                    <a:lnL>
                      <a:noFill/>
                    </a:lnL>
                    <a:lnR>
                      <a:noFill/>
                    </a:lnR>
                    <a:lnT>
                      <a:noFill/>
                    </a:lnT>
                    <a:lnB>
                      <a:noFill/>
                    </a:lnB>
                  </a:tcPr>
                </a:tc>
                <a:tc>
                  <a:txBody>
                    <a:bodyPr/>
                    <a:lstStyle/>
                    <a:p>
                      <a:endParaRPr lang="cs-CZ"/>
                    </a:p>
                  </a:txBody>
                  <a:tcPr anchor="ctr">
                    <a:lnL>
                      <a:noFill/>
                    </a:lnL>
                    <a:lnR>
                      <a:noFill/>
                    </a:lnR>
                    <a:lnT>
                      <a:noFill/>
                    </a:lnT>
                    <a:lnB>
                      <a:noFill/>
                    </a:lnB>
                  </a:tcPr>
                </a:tc>
                <a:tc>
                  <a:txBody>
                    <a:bodyPr/>
                    <a:lstStyle/>
                    <a:p>
                      <a:r>
                        <a:rPr lang="cs-CZ" i="1" dirty="0"/>
                        <a:t>O6</a:t>
                      </a:r>
                      <a:r>
                        <a:rPr lang="cs-CZ" dirty="0"/>
                        <a:t> </a:t>
                      </a:r>
                    </a:p>
                  </a:txBody>
                  <a:tcPr anchor="ctr">
                    <a:lnL>
                      <a:noFill/>
                    </a:lnL>
                    <a:lnR>
                      <a:noFill/>
                    </a:lnR>
                    <a:lnT>
                      <a:noFill/>
                    </a:lnT>
                    <a:lnB>
                      <a:noFill/>
                    </a:lnB>
                  </a:tcPr>
                </a:tc>
                <a:extLst>
                  <a:ext uri="{0D108BD9-81ED-4DB2-BD59-A6C34878D82A}">
                    <a16:rowId xmlns:a16="http://schemas.microsoft.com/office/drawing/2014/main" val="1065195395"/>
                  </a:ext>
                </a:extLst>
              </a:tr>
            </a:tbl>
          </a:graphicData>
        </a:graphic>
      </p:graphicFrame>
      <p:sp>
        <p:nvSpPr>
          <p:cNvPr id="5" name="Rectangle 1"/>
          <p:cNvSpPr>
            <a:spLocks noChangeArrowheads="1"/>
          </p:cNvSpPr>
          <p:nvPr/>
        </p:nvSpPr>
        <p:spPr bwMode="auto">
          <a:xfrm>
            <a:off x="693812" y="3861048"/>
            <a:ext cx="1022513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1" u="none" strike="noStrike" cap="none" normalizeH="0" baseline="0" dirty="0">
                <a:ln>
                  <a:noFill/>
                </a:ln>
                <a:solidFill>
                  <a:schemeClr val="tx1"/>
                </a:solidFill>
                <a:effectLst/>
                <a:latin typeface="Arial" panose="020B0604020202020204" pitchFamily="34" charset="0"/>
              </a:rPr>
              <a:t>c)</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1" u="none" strike="noStrike" cap="none" normalizeH="0" baseline="0" dirty="0" err="1">
                <a:ln>
                  <a:noFill/>
                </a:ln>
                <a:solidFill>
                  <a:schemeClr val="tx1"/>
                </a:solidFill>
                <a:effectLst/>
                <a:latin typeface="Arial" panose="020B0604020202020204" pitchFamily="34" charset="0"/>
              </a:rPr>
              <a:t>Solomonův</a:t>
            </a:r>
            <a:r>
              <a:rPr kumimoji="0" lang="cs-CZ" altLang="cs-CZ" sz="1800" b="0" i="0" u="none" strike="noStrike" cap="none" normalizeH="0" baseline="0" dirty="0">
                <a:ln>
                  <a:noFill/>
                </a:ln>
                <a:solidFill>
                  <a:schemeClr val="tx1"/>
                </a:solidFill>
                <a:effectLst/>
                <a:latin typeface="Arial" panose="020B0604020202020204" pitchFamily="34" charset="0"/>
              </a:rPr>
              <a:t> experiment na 4 skupinách – používá 2 experimentální a 2 kontrolní skupiny a je vlastně kombinací klasického experimentu a následného pozorování na dvou skupinách: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panose="020B0604020202020204" pitchFamily="34" charset="0"/>
              </a:rPr>
              <a:t>Tento </a:t>
            </a:r>
            <a:r>
              <a:rPr kumimoji="0" lang="cs-CZ" altLang="cs-CZ" sz="1800" b="0" i="1" u="none" strike="noStrike" cap="none" normalizeH="0" baseline="0" dirty="0">
                <a:ln>
                  <a:noFill/>
                </a:ln>
                <a:solidFill>
                  <a:schemeClr val="tx1"/>
                </a:solidFill>
                <a:effectLst/>
                <a:latin typeface="Arial" panose="020B0604020202020204" pitchFamily="34" charset="0"/>
              </a:rPr>
              <a:t>e.</a:t>
            </a:r>
            <a:r>
              <a:rPr kumimoji="0" lang="cs-CZ" altLang="cs-CZ" sz="1800" b="0" i="0" u="none" strike="noStrike" cap="none" normalizeH="0" baseline="0" dirty="0">
                <a:ln>
                  <a:noFill/>
                </a:ln>
                <a:solidFill>
                  <a:schemeClr val="tx1"/>
                </a:solidFill>
                <a:effectLst/>
                <a:latin typeface="Arial" panose="020B0604020202020204" pitchFamily="34" charset="0"/>
              </a:rPr>
              <a:t> může rozlišit mezi některými typy zkreslení diskutovanými dále; rozdíl mezi zkreslením způsobeným „historií“, která vyvolá změnu ve všech následných pozorováních (</a:t>
            </a:r>
            <a:r>
              <a:rPr kumimoji="0" lang="cs-CZ" altLang="cs-CZ" sz="1800" b="0" i="1" u="none" strike="noStrike" cap="none" normalizeH="0" baseline="0" dirty="0">
                <a:ln>
                  <a:noFill/>
                </a:ln>
                <a:solidFill>
                  <a:schemeClr val="tx1"/>
                </a:solidFill>
                <a:effectLst/>
                <a:latin typeface="Arial" panose="020B0604020202020204" pitchFamily="34" charset="0"/>
              </a:rPr>
              <a:t>O2</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1" u="none" strike="noStrike" cap="none" normalizeH="0" baseline="0" dirty="0">
                <a:ln>
                  <a:noFill/>
                </a:ln>
                <a:solidFill>
                  <a:schemeClr val="tx1"/>
                </a:solidFill>
                <a:effectLst/>
                <a:latin typeface="Arial" panose="020B0604020202020204" pitchFamily="34" charset="0"/>
              </a:rPr>
              <a:t>O4</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1" u="none" strike="noStrike" cap="none" normalizeH="0" baseline="0" dirty="0">
                <a:ln>
                  <a:noFill/>
                </a:ln>
                <a:solidFill>
                  <a:schemeClr val="tx1"/>
                </a:solidFill>
                <a:effectLst/>
                <a:latin typeface="Arial" panose="020B0604020202020204" pitchFamily="34" charset="0"/>
              </a:rPr>
              <a:t>O5</a:t>
            </a:r>
            <a:r>
              <a:rPr kumimoji="0" lang="cs-CZ" altLang="cs-CZ" sz="1800" b="0" i="0" u="none" strike="noStrike" cap="none" normalizeH="0" baseline="0" dirty="0">
                <a:ln>
                  <a:noFill/>
                </a:ln>
                <a:solidFill>
                  <a:schemeClr val="tx1"/>
                </a:solidFill>
                <a:effectLst/>
                <a:latin typeface="Arial" panose="020B0604020202020204" pitchFamily="34" charset="0"/>
              </a:rPr>
              <a:t> a </a:t>
            </a:r>
            <a:r>
              <a:rPr kumimoji="0" lang="cs-CZ" altLang="cs-CZ" sz="1800" b="0" i="1" u="none" strike="noStrike" cap="none" normalizeH="0" baseline="0" dirty="0">
                <a:ln>
                  <a:noFill/>
                </a:ln>
                <a:solidFill>
                  <a:schemeClr val="tx1"/>
                </a:solidFill>
                <a:effectLst/>
                <a:latin typeface="Arial" panose="020B0604020202020204" pitchFamily="34" charset="0"/>
              </a:rPr>
              <a:t>O6</a:t>
            </a:r>
            <a:r>
              <a:rPr kumimoji="0" lang="cs-CZ" altLang="cs-CZ" sz="1800" b="0" i="0" u="none" strike="noStrike" cap="none" normalizeH="0" baseline="0" dirty="0">
                <a:ln>
                  <a:noFill/>
                </a:ln>
                <a:solidFill>
                  <a:schemeClr val="tx1"/>
                </a:solidFill>
                <a:effectLst/>
                <a:latin typeface="Arial" panose="020B0604020202020204" pitchFamily="34" charset="0"/>
              </a:rPr>
              <a:t>), „testováním“, vyvolávajícím změnu jen v pozorováních skupin, které byly podrobeny předběžnému měření (</a:t>
            </a:r>
            <a:r>
              <a:rPr kumimoji="0" lang="cs-CZ" altLang="cs-CZ" sz="1800" b="0" i="1" u="none" strike="noStrike" cap="none" normalizeH="0" baseline="0" dirty="0">
                <a:ln>
                  <a:noFill/>
                </a:ln>
                <a:solidFill>
                  <a:schemeClr val="tx1"/>
                </a:solidFill>
                <a:effectLst/>
                <a:latin typeface="Arial" panose="020B0604020202020204" pitchFamily="34" charset="0"/>
              </a:rPr>
              <a:t>O2</a:t>
            </a:r>
            <a:r>
              <a:rPr kumimoji="0" lang="cs-CZ" altLang="cs-CZ" sz="1800" b="0" i="0" u="none" strike="noStrike" cap="none" normalizeH="0" baseline="0" dirty="0">
                <a:ln>
                  <a:noFill/>
                </a:ln>
                <a:solidFill>
                  <a:schemeClr val="tx1"/>
                </a:solidFill>
                <a:effectLst/>
                <a:latin typeface="Arial" panose="020B0604020202020204" pitchFamily="34" charset="0"/>
              </a:rPr>
              <a:t> a </a:t>
            </a:r>
            <a:r>
              <a:rPr kumimoji="0" lang="cs-CZ" altLang="cs-CZ" sz="1800" b="0" i="1" u="none" strike="noStrike" cap="none" normalizeH="0" baseline="0" dirty="0">
                <a:ln>
                  <a:noFill/>
                </a:ln>
                <a:solidFill>
                  <a:schemeClr val="tx1"/>
                </a:solidFill>
                <a:effectLst/>
                <a:latin typeface="Arial" panose="020B0604020202020204" pitchFamily="34" charset="0"/>
              </a:rPr>
              <a:t>O4</a:t>
            </a:r>
            <a:r>
              <a:rPr kumimoji="0" lang="cs-CZ" altLang="cs-CZ"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96302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eaLnBrk="1" hangingPunct="1"/>
            <a:r>
              <a:rPr lang="cs-CZ" altLang="cs-CZ"/>
              <a:t>Vzorek a populace</a:t>
            </a:r>
          </a:p>
        </p:txBody>
      </p:sp>
      <p:sp>
        <p:nvSpPr>
          <p:cNvPr id="7171" name="Zástupný symbol pro obsah 2"/>
          <p:cNvSpPr>
            <a:spLocks noGrp="1"/>
          </p:cNvSpPr>
          <p:nvPr>
            <p:ph idx="1"/>
          </p:nvPr>
        </p:nvSpPr>
        <p:spPr>
          <a:xfrm>
            <a:off x="981844" y="1916832"/>
            <a:ext cx="8143875" cy="3876675"/>
          </a:xfrm>
        </p:spPr>
        <p:txBody>
          <a:bodyPr>
            <a:normAutofit fontScale="85000" lnSpcReduction="20000"/>
          </a:bodyPr>
          <a:lstStyle/>
          <a:p>
            <a:pPr algn="l" eaLnBrk="1" hangingPunct="1"/>
            <a:r>
              <a:rPr lang="cs-CZ" altLang="cs-CZ" sz="1800" dirty="0"/>
              <a:t>Kolik jednotek musíme pozorovat, abychom o nich mohli formulovat závěry?</a:t>
            </a:r>
          </a:p>
          <a:p>
            <a:pPr algn="l" eaLnBrk="1" hangingPunct="1"/>
            <a:endParaRPr lang="cs-CZ" altLang="cs-CZ" sz="1800" dirty="0"/>
          </a:p>
          <a:p>
            <a:pPr algn="l" eaLnBrk="1" hangingPunct="1"/>
            <a:r>
              <a:rPr lang="cs-CZ" altLang="cs-CZ" sz="1800" dirty="0"/>
              <a:t>Celou cílovou skupinu zkoumáme jen výjimečně – redukujeme počet – závěry budou aplikovatelné i na nezkoumané objekty.</a:t>
            </a:r>
          </a:p>
          <a:p>
            <a:pPr algn="l" eaLnBrk="1" hangingPunct="1"/>
            <a:endParaRPr lang="cs-CZ" altLang="cs-CZ" sz="1800" dirty="0"/>
          </a:p>
          <a:p>
            <a:pPr algn="l" eaLnBrk="1" hangingPunct="1"/>
            <a:r>
              <a:rPr lang="cs-CZ" altLang="cs-CZ" sz="1800" dirty="0"/>
              <a:t>Úkolem je najít postup, aby výsledky, které získáme na vzorku, byly co nejvíce podobné těm, které bychom získali na celé populaci.</a:t>
            </a:r>
          </a:p>
          <a:p>
            <a:pPr eaLnBrk="1" hangingPunct="1">
              <a:buFont typeface="Wingdings" panose="05000000000000000000" pitchFamily="2" charset="2"/>
              <a:buChar char="v"/>
            </a:pPr>
            <a:endParaRPr lang="cs-CZ" altLang="cs-CZ" sz="1800" dirty="0"/>
          </a:p>
          <a:p>
            <a:pPr algn="l" eaLnBrk="1" hangingPunct="1">
              <a:buFont typeface="Wingdings" panose="05000000000000000000" pitchFamily="2" charset="2"/>
              <a:buChar char="v"/>
            </a:pPr>
            <a:r>
              <a:rPr lang="cs-CZ" altLang="cs-CZ" sz="1800" dirty="0"/>
              <a:t>Populace = neboli základní soubor, je soubor jednotek, o kterém předpokládáme, že jsou pro ně naše závěry platné.</a:t>
            </a:r>
          </a:p>
          <a:p>
            <a:pPr algn="l" eaLnBrk="1" hangingPunct="1">
              <a:buFont typeface="Wingdings" panose="05000000000000000000" pitchFamily="2" charset="2"/>
              <a:buChar char="v"/>
            </a:pPr>
            <a:r>
              <a:rPr lang="cs-CZ" altLang="cs-CZ" sz="1800" dirty="0"/>
              <a:t>Vzorek = skupina jednotek, které skutečně pozorujeme</a:t>
            </a:r>
          </a:p>
          <a:p>
            <a:pPr algn="l" eaLnBrk="1" hangingPunct="1"/>
            <a:endParaRPr lang="cs-CZ" altLang="cs-CZ" sz="1800" dirty="0"/>
          </a:p>
          <a:p>
            <a:pPr algn="l" eaLnBrk="1" hangingPunct="1"/>
            <a:endParaRPr lang="cs-CZ" altLang="cs-CZ" sz="1800" dirty="0"/>
          </a:p>
        </p:txBody>
      </p:sp>
    </p:spTree>
    <p:extLst>
      <p:ext uri="{BB962C8B-B14F-4D97-AF65-F5344CB8AC3E}">
        <p14:creationId xmlns:p14="http://schemas.microsoft.com/office/powerpoint/2010/main" val="160028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hangingPunct="1"/>
            <a:r>
              <a:rPr lang="cs-CZ" altLang="cs-CZ" sz="3200"/>
              <a:t>Vzorek a populace</a:t>
            </a:r>
          </a:p>
        </p:txBody>
      </p:sp>
      <p:sp>
        <p:nvSpPr>
          <p:cNvPr id="8195" name="Zástupný symbol pro obsah 2"/>
          <p:cNvSpPr>
            <a:spLocks noGrp="1"/>
          </p:cNvSpPr>
          <p:nvPr>
            <p:ph idx="1"/>
          </p:nvPr>
        </p:nvSpPr>
        <p:spPr>
          <a:xfrm>
            <a:off x="837828" y="1772816"/>
            <a:ext cx="8634412" cy="4500563"/>
          </a:xfrm>
        </p:spPr>
        <p:txBody>
          <a:bodyPr>
            <a:normAutofit lnSpcReduction="10000"/>
          </a:bodyPr>
          <a:lstStyle/>
          <a:p>
            <a:pPr algn="l" eaLnBrk="1" hangingPunct="1">
              <a:lnSpc>
                <a:spcPct val="80000"/>
              </a:lnSpc>
            </a:pPr>
            <a:r>
              <a:rPr lang="cs-CZ" altLang="cs-CZ" sz="1800" dirty="0">
                <a:latin typeface="Garamond" panose="02020404030301010803" pitchFamily="18" charset="0"/>
              </a:rPr>
              <a:t>empirický výzkum v sociálních vědách je velmi často založen na tom, že získává údaje jenom o části subjektů, tyto údaje analyzuje a poté je generalizuje (zobecňuje) na příslušnou populaci z níž byly tyto subjekty vybrány. Hovoříme-li o generalizaci, musíme v zásadě rozlišit dva hlavní způsoby: generalizaci statistickou a teoretickou. (de </a:t>
            </a:r>
            <a:r>
              <a:rPr lang="cs-CZ" altLang="cs-CZ" sz="1800" dirty="0" err="1">
                <a:latin typeface="Garamond" panose="02020404030301010803" pitchFamily="18" charset="0"/>
              </a:rPr>
              <a:t>Vaus</a:t>
            </a:r>
            <a:r>
              <a:rPr lang="cs-CZ" altLang="cs-CZ" sz="1800" dirty="0">
                <a:latin typeface="Garamond" panose="02020404030301010803" pitchFamily="18" charset="0"/>
              </a:rPr>
              <a:t>, 2002) </a:t>
            </a:r>
          </a:p>
          <a:p>
            <a:pPr algn="l" eaLnBrk="1" hangingPunct="1">
              <a:lnSpc>
                <a:spcPct val="80000"/>
              </a:lnSpc>
            </a:pPr>
            <a:endParaRPr lang="cs-CZ" altLang="cs-CZ" sz="1800" dirty="0">
              <a:latin typeface="Garamond" panose="02020404030301010803" pitchFamily="18" charset="0"/>
            </a:endParaRPr>
          </a:p>
          <a:p>
            <a:pPr algn="l" eaLnBrk="1" hangingPunct="1">
              <a:lnSpc>
                <a:spcPct val="80000"/>
              </a:lnSpc>
              <a:buFont typeface="Wingdings" panose="05000000000000000000" pitchFamily="2" charset="2"/>
              <a:buChar char="v"/>
            </a:pPr>
            <a:r>
              <a:rPr lang="cs-CZ" altLang="cs-CZ" sz="1800" b="1" dirty="0">
                <a:latin typeface="Garamond" panose="02020404030301010803" pitchFamily="18" charset="0"/>
              </a:rPr>
              <a:t>Teoretická generalizace</a:t>
            </a:r>
            <a:br>
              <a:rPr lang="cs-CZ" altLang="cs-CZ" sz="1800" dirty="0">
                <a:latin typeface="Garamond" panose="02020404030301010803" pitchFamily="18" charset="0"/>
              </a:rPr>
            </a:br>
            <a:r>
              <a:rPr lang="cs-CZ" altLang="cs-CZ" sz="1800" dirty="0">
                <a:latin typeface="Garamond" panose="02020404030301010803" pitchFamily="18" charset="0"/>
              </a:rPr>
              <a:t>Teoretická generalizace je založena hlavně na replikaci (opakování) – nalezneme-li stejné výsledky, kdykoliv je experiment opakován, naše důvěra v jeho výsledky se stále zvyšuje. </a:t>
            </a:r>
          </a:p>
          <a:p>
            <a:pPr algn="l" eaLnBrk="1" hangingPunct="1">
              <a:lnSpc>
                <a:spcPct val="80000"/>
              </a:lnSpc>
              <a:buFont typeface="Wingdings" panose="05000000000000000000" pitchFamily="2" charset="2"/>
              <a:buChar char="v"/>
            </a:pPr>
            <a:endParaRPr lang="cs-CZ" altLang="cs-CZ" sz="1800" dirty="0">
              <a:latin typeface="Garamond" panose="02020404030301010803" pitchFamily="18" charset="0"/>
            </a:endParaRPr>
          </a:p>
          <a:p>
            <a:pPr algn="l" eaLnBrk="1" hangingPunct="1">
              <a:lnSpc>
                <a:spcPct val="80000"/>
              </a:lnSpc>
              <a:buFont typeface="Wingdings" panose="05000000000000000000" pitchFamily="2" charset="2"/>
              <a:buChar char="v"/>
            </a:pPr>
            <a:r>
              <a:rPr lang="cs-CZ" altLang="cs-CZ" sz="1800" b="1" dirty="0">
                <a:latin typeface="Garamond" panose="02020404030301010803" pitchFamily="18" charset="0"/>
              </a:rPr>
              <a:t>Statistická generalizace</a:t>
            </a:r>
            <a:br>
              <a:rPr lang="cs-CZ" altLang="cs-CZ" sz="1800" dirty="0">
                <a:latin typeface="Garamond" panose="02020404030301010803" pitchFamily="18" charset="0"/>
              </a:rPr>
            </a:br>
            <a:r>
              <a:rPr lang="cs-CZ" altLang="cs-CZ" sz="1800" dirty="0">
                <a:latin typeface="Garamond" panose="02020404030301010803" pitchFamily="18" charset="0"/>
              </a:rPr>
              <a:t>Znamená zobecňování výsledků z výběrového souboru (vzorku) na soubor základní (populaci). Říká se jí také statistická inference (statistické usuzování). Součástí statistické generalizace je zjišťování, s jakou pravděpodobností výběrové výsledky odrážejí skutečné vlastnosti základního souboru. </a:t>
            </a:r>
            <a:br>
              <a:rPr lang="cs-CZ" altLang="cs-CZ" sz="1800" dirty="0">
                <a:latin typeface="Garamond" panose="02020404030301010803" pitchFamily="18" charset="0"/>
              </a:rPr>
            </a:br>
            <a:r>
              <a:rPr lang="cs-CZ" altLang="cs-CZ" sz="1800" dirty="0">
                <a:latin typeface="Garamond" panose="02020404030301010803" pitchFamily="18" charset="0"/>
              </a:rPr>
              <a:t>Existují dva typy:  - intervalové odhady</a:t>
            </a:r>
            <a:br>
              <a:rPr lang="cs-CZ" altLang="cs-CZ" sz="1800" dirty="0">
                <a:latin typeface="Garamond" panose="02020404030301010803" pitchFamily="18" charset="0"/>
              </a:rPr>
            </a:br>
            <a:r>
              <a:rPr lang="cs-CZ" altLang="cs-CZ" sz="1800" dirty="0">
                <a:latin typeface="Garamond" panose="02020404030301010803" pitchFamily="18" charset="0"/>
              </a:rPr>
              <a:t>                             - testy statistické významnosti</a:t>
            </a:r>
          </a:p>
        </p:txBody>
      </p:sp>
    </p:spTree>
    <p:extLst>
      <p:ext uri="{BB962C8B-B14F-4D97-AF65-F5344CB8AC3E}">
        <p14:creationId xmlns:p14="http://schemas.microsoft.com/office/powerpoint/2010/main" val="108828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053852" y="1196752"/>
            <a:ext cx="7272338" cy="4536504"/>
          </a:xfrm>
        </p:spPr>
        <p:txBody>
          <a:bodyPr>
            <a:normAutofit fontScale="92500" lnSpcReduction="10000"/>
          </a:bodyPr>
          <a:lstStyle/>
          <a:p>
            <a:pPr algn="l" eaLnBrk="1" hangingPunct="1">
              <a:lnSpc>
                <a:spcPct val="80000"/>
              </a:lnSpc>
            </a:pPr>
            <a:r>
              <a:rPr lang="cs-CZ" altLang="cs-CZ" sz="2000" dirty="0">
                <a:latin typeface="Garamond" panose="02020404030301010803" pitchFamily="18" charset="0"/>
              </a:rPr>
              <a:t>Struktura vzorku by měla co nejpřesněji  imitovat složení populace.</a:t>
            </a:r>
          </a:p>
          <a:p>
            <a:pPr algn="l" eaLnBrk="1" hangingPunct="1">
              <a:lnSpc>
                <a:spcPct val="80000"/>
              </a:lnSpc>
            </a:pPr>
            <a:endParaRPr lang="cs-CZ" altLang="cs-CZ" sz="2000" dirty="0">
              <a:latin typeface="Garamond" panose="02020404030301010803" pitchFamily="18" charset="0"/>
            </a:endParaRPr>
          </a:p>
          <a:p>
            <a:pPr algn="l" eaLnBrk="1" hangingPunct="1">
              <a:lnSpc>
                <a:spcPct val="80000"/>
              </a:lnSpc>
              <a:buFont typeface="Wingdings" panose="05000000000000000000" pitchFamily="2" charset="2"/>
              <a:buChar char="v"/>
            </a:pPr>
            <a:r>
              <a:rPr lang="cs-CZ" altLang="cs-CZ" sz="2000" b="1" dirty="0">
                <a:latin typeface="Garamond" panose="02020404030301010803" pitchFamily="18" charset="0"/>
              </a:rPr>
              <a:t>Kvótní výběr</a:t>
            </a:r>
          </a:p>
          <a:p>
            <a:pPr algn="l" eaLnBrk="1" hangingPunct="1">
              <a:lnSpc>
                <a:spcPct val="80000"/>
              </a:lnSpc>
            </a:pPr>
            <a:endParaRPr lang="cs-CZ" altLang="cs-CZ" sz="2000" b="1" dirty="0">
              <a:latin typeface="Garamond" panose="02020404030301010803" pitchFamily="18" charset="0"/>
            </a:endParaRPr>
          </a:p>
          <a:p>
            <a:pPr algn="l" eaLnBrk="1" hangingPunct="1">
              <a:lnSpc>
                <a:spcPct val="80000"/>
              </a:lnSpc>
            </a:pPr>
            <a:r>
              <a:rPr lang="cs-CZ" altLang="cs-CZ" sz="2000" dirty="0">
                <a:latin typeface="Garamond" panose="02020404030301010803" pitchFamily="18" charset="0"/>
              </a:rPr>
              <a:t>Kvótní výběr imituje ve struktuře vzorku </a:t>
            </a:r>
            <a:r>
              <a:rPr lang="cs-CZ" altLang="cs-CZ" sz="2000" b="1" dirty="0">
                <a:latin typeface="Garamond" panose="02020404030301010803" pitchFamily="18" charset="0"/>
              </a:rPr>
              <a:t>známé</a:t>
            </a:r>
            <a:r>
              <a:rPr lang="cs-CZ" altLang="cs-CZ" sz="2000" dirty="0">
                <a:latin typeface="Garamond" panose="02020404030301010803" pitchFamily="18" charset="0"/>
              </a:rPr>
              <a:t> vlastnosti populace</a:t>
            </a:r>
            <a:r>
              <a:rPr lang="cs-CZ" altLang="cs-CZ" sz="2000" b="1" dirty="0">
                <a:latin typeface="Garamond" panose="02020404030301010803" pitchFamily="18" charset="0"/>
              </a:rPr>
              <a:t>.</a:t>
            </a:r>
            <a:br>
              <a:rPr lang="cs-CZ" altLang="cs-CZ" sz="2000" b="1" dirty="0">
                <a:latin typeface="Garamond" panose="02020404030301010803" pitchFamily="18" charset="0"/>
              </a:rPr>
            </a:br>
            <a:endParaRPr lang="cs-CZ" altLang="cs-CZ" sz="2000" b="1" dirty="0">
              <a:latin typeface="Garamond" panose="02020404030301010803" pitchFamily="18" charset="0"/>
            </a:endParaRPr>
          </a:p>
          <a:p>
            <a:pPr algn="l" eaLnBrk="1" hangingPunct="1">
              <a:lnSpc>
                <a:spcPct val="80000"/>
              </a:lnSpc>
              <a:buFont typeface="Wingdings" panose="05000000000000000000" pitchFamily="2" charset="2"/>
              <a:buNone/>
            </a:pPr>
            <a:r>
              <a:rPr lang="cs-CZ" altLang="cs-CZ" sz="2000" dirty="0">
                <a:latin typeface="Garamond" panose="02020404030301010803" pitchFamily="18" charset="0"/>
              </a:rPr>
              <a:t>	Pohlaví, věk, vzdělání, povolání</a:t>
            </a:r>
            <a:r>
              <a:rPr lang="cs-CZ" altLang="cs-CZ" sz="2000" b="1" dirty="0">
                <a:latin typeface="Garamond" panose="02020404030301010803" pitchFamily="18" charset="0"/>
              </a:rPr>
              <a:t> , …</a:t>
            </a:r>
          </a:p>
          <a:p>
            <a:pPr algn="l" eaLnBrk="1" hangingPunct="1">
              <a:lnSpc>
                <a:spcPct val="80000"/>
              </a:lnSpc>
              <a:buFont typeface="Wingdings" panose="05000000000000000000" pitchFamily="2" charset="2"/>
              <a:buNone/>
            </a:pPr>
            <a:r>
              <a:rPr lang="cs-CZ" altLang="cs-CZ" sz="2000" dirty="0">
                <a:latin typeface="Garamond" panose="02020404030301010803" pitchFamily="18" charset="0"/>
              </a:rPr>
              <a:t>	Další proměnné je to horší. Kvótní výběr může být použit jen na populaci, o které jsme dobře informováni, a to zdaleka není každá populace. Problémem je i výběr respondentů</a:t>
            </a:r>
            <a:r>
              <a:rPr lang="cs-CZ" altLang="cs-CZ" sz="1800" dirty="0">
                <a:latin typeface="Garamond" panose="02020404030301010803" pitchFamily="18" charset="0"/>
              </a:rPr>
              <a:t>.</a:t>
            </a:r>
          </a:p>
          <a:p>
            <a:pPr algn="l" eaLnBrk="1" hangingPunct="1">
              <a:lnSpc>
                <a:spcPct val="80000"/>
              </a:lnSpc>
              <a:buFont typeface="Wingdings" panose="05000000000000000000" pitchFamily="2" charset="2"/>
              <a:buNone/>
            </a:pPr>
            <a:endParaRPr lang="cs-CZ" altLang="cs-CZ" sz="1800" dirty="0">
              <a:latin typeface="Garamond" panose="02020404030301010803" pitchFamily="18" charset="0"/>
            </a:endParaRPr>
          </a:p>
          <a:p>
            <a:pPr algn="l" eaLnBrk="1" hangingPunct="1">
              <a:lnSpc>
                <a:spcPct val="80000"/>
              </a:lnSpc>
              <a:buFont typeface="Wingdings" panose="05000000000000000000" pitchFamily="2" charset="2"/>
              <a:buChar char="v"/>
            </a:pPr>
            <a:r>
              <a:rPr lang="cs-CZ" altLang="cs-CZ" sz="1800" b="1" dirty="0">
                <a:latin typeface="Garamond" panose="02020404030301010803" pitchFamily="18" charset="0"/>
              </a:rPr>
              <a:t>Pravděpodobnostní výběr</a:t>
            </a:r>
          </a:p>
          <a:p>
            <a:pPr algn="l" eaLnBrk="1" hangingPunct="1">
              <a:lnSpc>
                <a:spcPct val="80000"/>
              </a:lnSpc>
            </a:pPr>
            <a:endParaRPr lang="cs-CZ" altLang="cs-CZ" sz="2000" b="1" dirty="0">
              <a:latin typeface="Garamond" panose="02020404030301010803" pitchFamily="18" charset="0"/>
            </a:endParaRPr>
          </a:p>
        </p:txBody>
      </p:sp>
    </p:spTree>
    <p:extLst>
      <p:ext uri="{BB962C8B-B14F-4D97-AF65-F5344CB8AC3E}">
        <p14:creationId xmlns:p14="http://schemas.microsoft.com/office/powerpoint/2010/main" val="27559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eaLnBrk="1" hangingPunct="1"/>
            <a:r>
              <a:rPr lang="cs-CZ" altLang="cs-CZ" sz="3200"/>
              <a:t>Pravděpodobnostní výběr</a:t>
            </a:r>
          </a:p>
        </p:txBody>
      </p:sp>
      <p:sp>
        <p:nvSpPr>
          <p:cNvPr id="10243" name="Zástupný symbol pro obsah 2"/>
          <p:cNvSpPr>
            <a:spLocks noGrp="1"/>
          </p:cNvSpPr>
          <p:nvPr>
            <p:ph idx="1"/>
          </p:nvPr>
        </p:nvSpPr>
        <p:spPr>
          <a:xfrm>
            <a:off x="693812" y="1700808"/>
            <a:ext cx="8634412" cy="4500563"/>
          </a:xfrm>
        </p:spPr>
        <p:txBody>
          <a:bodyPr>
            <a:normAutofit fontScale="92500" lnSpcReduction="20000"/>
          </a:bodyPr>
          <a:lstStyle/>
          <a:p>
            <a:pPr algn="l" eaLnBrk="1" hangingPunct="1">
              <a:lnSpc>
                <a:spcPct val="80000"/>
              </a:lnSpc>
            </a:pPr>
            <a:r>
              <a:rPr lang="cs-CZ" altLang="cs-CZ" dirty="0"/>
              <a:t>S rostoucí velikostí vzorku se rozdíl mezi strukturou populace a vzorku zmenšuje.</a:t>
            </a:r>
          </a:p>
          <a:p>
            <a:pPr algn="l" eaLnBrk="1" hangingPunct="1">
              <a:lnSpc>
                <a:spcPct val="80000"/>
              </a:lnSpc>
            </a:pPr>
            <a:endParaRPr lang="cs-CZ" altLang="cs-CZ" dirty="0"/>
          </a:p>
          <a:p>
            <a:pPr algn="l" eaLnBrk="1" hangingPunct="1">
              <a:lnSpc>
                <a:spcPct val="80000"/>
              </a:lnSpc>
            </a:pPr>
            <a:r>
              <a:rPr lang="cs-CZ" altLang="cs-CZ" dirty="0"/>
              <a:t>Náhodný (pravděpodobnostní) výběr je takový výběr, ve kterém má každý element populace stejnou pravděpodobnost, že bude vybrán do vzorku.</a:t>
            </a:r>
          </a:p>
          <a:p>
            <a:pPr algn="l" eaLnBrk="1" hangingPunct="1">
              <a:lnSpc>
                <a:spcPct val="80000"/>
              </a:lnSpc>
            </a:pPr>
            <a:endParaRPr lang="cs-CZ" altLang="cs-CZ" dirty="0"/>
          </a:p>
          <a:p>
            <a:pPr algn="l" eaLnBrk="1" hangingPunct="1">
              <a:lnSpc>
                <a:spcPct val="80000"/>
              </a:lnSpc>
            </a:pPr>
            <a:r>
              <a:rPr lang="cs-CZ" altLang="cs-CZ" dirty="0"/>
              <a:t>Náhodný vzorek reprezentuje všechny známé i neznámé vlastnosti populace.</a:t>
            </a:r>
          </a:p>
          <a:p>
            <a:pPr algn="l" eaLnBrk="1" hangingPunct="1">
              <a:lnSpc>
                <a:spcPct val="80000"/>
              </a:lnSpc>
            </a:pPr>
            <a:endParaRPr lang="cs-CZ" altLang="cs-CZ" dirty="0"/>
          </a:p>
          <a:p>
            <a:pPr algn="l" eaLnBrk="1" hangingPunct="1">
              <a:lnSpc>
                <a:spcPct val="80000"/>
              </a:lnSpc>
            </a:pPr>
            <a:r>
              <a:rPr lang="cs-CZ" altLang="cs-CZ" dirty="0"/>
              <a:t>U náhodného vzorku jsme schopni odhadnout, jak se vzorek liší od populace. </a:t>
            </a:r>
            <a:br>
              <a:rPr lang="cs-CZ" altLang="cs-CZ" dirty="0"/>
            </a:br>
            <a:r>
              <a:rPr lang="cs-CZ" altLang="cs-CZ" dirty="0"/>
              <a:t>(směrodatné odchylky, hladina významnosti)</a:t>
            </a:r>
          </a:p>
        </p:txBody>
      </p:sp>
    </p:spTree>
    <p:extLst>
      <p:ext uri="{BB962C8B-B14F-4D97-AF65-F5344CB8AC3E}">
        <p14:creationId xmlns:p14="http://schemas.microsoft.com/office/powerpoint/2010/main" val="283400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cs-CZ" altLang="cs-CZ" sz="3200"/>
              <a:t>Pravděpodobnostní výběr</a:t>
            </a:r>
          </a:p>
        </p:txBody>
      </p:sp>
      <p:sp>
        <p:nvSpPr>
          <p:cNvPr id="11267" name="Zástupný symbol pro obsah 2"/>
          <p:cNvSpPr>
            <a:spLocks noGrp="1"/>
          </p:cNvSpPr>
          <p:nvPr>
            <p:ph idx="1"/>
          </p:nvPr>
        </p:nvSpPr>
        <p:spPr>
          <a:xfrm>
            <a:off x="1104673" y="1772816"/>
            <a:ext cx="8634412" cy="4500563"/>
          </a:xfrm>
        </p:spPr>
        <p:txBody>
          <a:bodyPr/>
          <a:lstStyle/>
          <a:p>
            <a:pPr algn="l" eaLnBrk="1" hangingPunct="1">
              <a:buFont typeface="Wingdings" panose="05000000000000000000" pitchFamily="2" charset="2"/>
              <a:buChar char="Ø"/>
            </a:pPr>
            <a:r>
              <a:rPr lang="cs-CZ" altLang="cs-CZ" dirty="0">
                <a:latin typeface="Garamond" panose="02020404030301010803" pitchFamily="18" charset="0"/>
              </a:rPr>
              <a:t>Prostý náhodný výběr. </a:t>
            </a:r>
          </a:p>
          <a:p>
            <a:pPr algn="l" eaLnBrk="1" hangingPunct="1">
              <a:buFont typeface="Wingdings" panose="05000000000000000000" pitchFamily="2" charset="2"/>
              <a:buChar char="Ø"/>
            </a:pPr>
            <a:endParaRPr lang="cs-CZ" altLang="cs-CZ" dirty="0">
              <a:latin typeface="Garamond" panose="02020404030301010803" pitchFamily="18" charset="0"/>
            </a:endParaRPr>
          </a:p>
          <a:p>
            <a:pPr algn="l" eaLnBrk="1" hangingPunct="1">
              <a:buFont typeface="Wingdings" panose="05000000000000000000" pitchFamily="2" charset="2"/>
              <a:buChar char="Ø"/>
            </a:pPr>
            <a:r>
              <a:rPr lang="cs-CZ" altLang="cs-CZ" dirty="0">
                <a:latin typeface="Garamond" panose="02020404030301010803" pitchFamily="18" charset="0"/>
              </a:rPr>
              <a:t>Systematický náhodný výběr</a:t>
            </a:r>
          </a:p>
          <a:p>
            <a:pPr algn="l" eaLnBrk="1" hangingPunct="1">
              <a:buFont typeface="Wingdings" panose="05000000000000000000" pitchFamily="2" charset="2"/>
              <a:buChar char="Ø"/>
            </a:pPr>
            <a:endParaRPr lang="cs-CZ" altLang="cs-CZ" dirty="0">
              <a:latin typeface="Garamond" panose="02020404030301010803" pitchFamily="18" charset="0"/>
            </a:endParaRPr>
          </a:p>
          <a:p>
            <a:pPr algn="l" eaLnBrk="1" hangingPunct="1">
              <a:buFont typeface="Wingdings" panose="05000000000000000000" pitchFamily="2" charset="2"/>
              <a:buChar char="Ø"/>
            </a:pPr>
            <a:r>
              <a:rPr lang="cs-CZ" altLang="cs-CZ" dirty="0">
                <a:latin typeface="Garamond" panose="02020404030301010803" pitchFamily="18" charset="0"/>
              </a:rPr>
              <a:t>Stratifikovaný náhodný výběr </a:t>
            </a:r>
            <a:br>
              <a:rPr lang="cs-CZ" altLang="cs-CZ" dirty="0">
                <a:latin typeface="Garamond" panose="02020404030301010803" pitchFamily="18" charset="0"/>
              </a:rPr>
            </a:br>
            <a:r>
              <a:rPr lang="cs-CZ" altLang="cs-CZ" dirty="0">
                <a:latin typeface="Garamond" panose="02020404030301010803" pitchFamily="18" charset="0"/>
              </a:rPr>
              <a:t>(výběr je podle badatele rozdělen na skupiny podle předem stanovených kritérií, z nichž se pak dělá náhodný výběr)</a:t>
            </a:r>
          </a:p>
        </p:txBody>
      </p:sp>
    </p:spTree>
    <p:extLst>
      <p:ext uri="{BB962C8B-B14F-4D97-AF65-F5344CB8AC3E}">
        <p14:creationId xmlns:p14="http://schemas.microsoft.com/office/powerpoint/2010/main" val="335089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altLang="cs-CZ" sz="3200"/>
              <a:t>Velikost výběru</a:t>
            </a:r>
          </a:p>
        </p:txBody>
      </p:sp>
      <p:sp>
        <p:nvSpPr>
          <p:cNvPr id="12291" name="Zástupný symbol pro obsah 2"/>
          <p:cNvSpPr>
            <a:spLocks noGrp="1"/>
          </p:cNvSpPr>
          <p:nvPr>
            <p:ph idx="1"/>
          </p:nvPr>
        </p:nvSpPr>
        <p:spPr>
          <a:xfrm>
            <a:off x="1053852" y="1772816"/>
            <a:ext cx="8634412" cy="4500563"/>
          </a:xfrm>
        </p:spPr>
        <p:txBody>
          <a:bodyPr/>
          <a:lstStyle/>
          <a:p>
            <a:pPr algn="l" eaLnBrk="1" hangingPunct="1">
              <a:lnSpc>
                <a:spcPct val="90000"/>
              </a:lnSpc>
            </a:pPr>
            <a:r>
              <a:rPr lang="cs-CZ" altLang="cs-CZ" dirty="0">
                <a:latin typeface="Garamond" panose="02020404030301010803" pitchFamily="18" charset="0"/>
              </a:rPr>
              <a:t>Existuje jednoduchá, ale poněkud vágní odpověď: čím větší, tím lepší. </a:t>
            </a:r>
            <a:br>
              <a:rPr lang="cs-CZ" altLang="cs-CZ" dirty="0">
                <a:latin typeface="Garamond" panose="02020404030301010803" pitchFamily="18" charset="0"/>
              </a:rPr>
            </a:br>
            <a:br>
              <a:rPr lang="cs-CZ" altLang="cs-CZ" dirty="0">
                <a:latin typeface="Garamond" panose="02020404030301010803" pitchFamily="18" charset="0"/>
              </a:rPr>
            </a:br>
            <a:r>
              <a:rPr lang="cs-CZ" altLang="cs-CZ" dirty="0">
                <a:latin typeface="Garamond" panose="02020404030301010803" pitchFamily="18" charset="0"/>
              </a:rPr>
              <a:t>Ale „čím více“ má  své jasné praktické limity. Přesnost odhadu se nezvyšuje lineárně. Zpočátku se velmi zvyšuje, od určité velikosti výběru však roste již jen zvolna a v jistém bodě nastává moment, kdy náklady spojené se zvyšováním velikosti výběru jsou již vyšší než výnosy – to je zvyšování přesnosti odhadu populačních parametrů. </a:t>
            </a:r>
          </a:p>
        </p:txBody>
      </p:sp>
    </p:spTree>
    <p:extLst>
      <p:ext uri="{BB962C8B-B14F-4D97-AF65-F5344CB8AC3E}">
        <p14:creationId xmlns:p14="http://schemas.microsoft.com/office/powerpoint/2010/main" val="327830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altLang="cs-CZ" sz="3200"/>
              <a:t>Velikost výběru</a:t>
            </a:r>
          </a:p>
        </p:txBody>
      </p:sp>
      <p:sp>
        <p:nvSpPr>
          <p:cNvPr id="13315" name="Zástupný symbol pro obsah 2"/>
          <p:cNvSpPr>
            <a:spLocks noGrp="1"/>
          </p:cNvSpPr>
          <p:nvPr>
            <p:ph idx="1"/>
          </p:nvPr>
        </p:nvSpPr>
        <p:spPr>
          <a:xfrm>
            <a:off x="1053852" y="1772816"/>
            <a:ext cx="8634412" cy="4500563"/>
          </a:xfrm>
        </p:spPr>
        <p:txBody>
          <a:bodyPr>
            <a:normAutofit fontScale="92500" lnSpcReduction="10000"/>
          </a:bodyPr>
          <a:lstStyle/>
          <a:p>
            <a:pPr algn="l" eaLnBrk="1" hangingPunct="1">
              <a:lnSpc>
                <a:spcPct val="90000"/>
              </a:lnSpc>
            </a:pPr>
            <a:r>
              <a:rPr lang="cs-CZ" altLang="cs-CZ" sz="2000" dirty="0">
                <a:latin typeface="Garamond" panose="02020404030301010803" pitchFamily="18" charset="0"/>
              </a:rPr>
              <a:t>Velikost </a:t>
            </a:r>
            <a:r>
              <a:rPr lang="cs-CZ" altLang="cs-CZ" sz="2000" dirty="0" err="1">
                <a:latin typeface="Garamond" panose="02020404030301010803" pitchFamily="18" charset="0"/>
              </a:rPr>
              <a:t>vorku</a:t>
            </a:r>
            <a:r>
              <a:rPr lang="cs-CZ" altLang="cs-CZ" sz="2000" dirty="0">
                <a:latin typeface="Garamond" panose="02020404030301010803" pitchFamily="18" charset="0"/>
              </a:rPr>
              <a:t> závisí také na postupech analýz a na typu dat, s nimiž pracujeme. </a:t>
            </a:r>
          </a:p>
          <a:p>
            <a:pPr algn="l" eaLnBrk="1" hangingPunct="1">
              <a:lnSpc>
                <a:spcPct val="90000"/>
              </a:lnSpc>
            </a:pPr>
            <a:r>
              <a:rPr lang="cs-CZ" altLang="cs-CZ" sz="2000" dirty="0">
                <a:latin typeface="Garamond" panose="02020404030301010803" pitchFamily="18" charset="0"/>
              </a:rPr>
              <a:t>Obecně platí, že nominální data vyžadují větší soubory než data ordinální a že data kardinální potřebují menší soubory než data ostatní. </a:t>
            </a:r>
          </a:p>
          <a:p>
            <a:pPr algn="l" eaLnBrk="1" hangingPunct="1">
              <a:lnSpc>
                <a:spcPct val="90000"/>
              </a:lnSpc>
            </a:pPr>
            <a:endParaRPr lang="cs-CZ" altLang="cs-CZ" sz="2000" dirty="0">
              <a:latin typeface="Garamond" panose="02020404030301010803" pitchFamily="18" charset="0"/>
            </a:endParaRPr>
          </a:p>
          <a:p>
            <a:pPr algn="l" eaLnBrk="1" hangingPunct="1">
              <a:lnSpc>
                <a:spcPct val="90000"/>
              </a:lnSpc>
            </a:pPr>
            <a:r>
              <a:rPr lang="cs-CZ" altLang="cs-CZ" sz="2000" dirty="0">
                <a:latin typeface="Garamond" panose="02020404030301010803" pitchFamily="18" charset="0"/>
              </a:rPr>
              <a:t>Obecné pravidlo říká, že při analýze nominálních dat, kdy hlavním způsobem práce jsou třídění, by v políčku tabulky mělo být v průměru 10 případů. </a:t>
            </a:r>
          </a:p>
          <a:p>
            <a:pPr algn="l" eaLnBrk="1" hangingPunct="1">
              <a:lnSpc>
                <a:spcPct val="90000"/>
              </a:lnSpc>
            </a:pPr>
            <a:r>
              <a:rPr lang="cs-CZ" altLang="cs-CZ" sz="2000" dirty="0">
                <a:latin typeface="Garamond" panose="02020404030301010803" pitchFamily="18" charset="0"/>
              </a:rPr>
              <a:t>Pak velikost z tohoto technického hlediska se dá odhadnout tak, že vezmeme v úvahu dvě proměnné s nejvyšším počtem kategorií. Např. pokud máme v datech proměnnou s šesti kategoriemi a proměnnou s pěti kategoriemi, je počet polí v tabulce vytvořené z těchto dvou znaků 30 (5 x 6) a velikost souboru by měla být 300 (5 x 6 x 10).</a:t>
            </a:r>
          </a:p>
          <a:p>
            <a:pPr algn="l" eaLnBrk="1" hangingPunct="1">
              <a:lnSpc>
                <a:spcPct val="90000"/>
              </a:lnSpc>
            </a:pPr>
            <a:r>
              <a:rPr lang="cs-CZ" altLang="cs-CZ" sz="2000" dirty="0">
                <a:latin typeface="Garamond" panose="02020404030301010803" pitchFamily="18" charset="0"/>
              </a:rPr>
              <a:t> Pokud předpokládáme třídění  třetího stupně (to je tabulku se třemi proměnnými), tento počet musí být dále násoben počtem kategorií třetí proměnné. Pokud ta má, řekněme, také pět kategorií, měla by být velikost souboru 1500. </a:t>
            </a:r>
          </a:p>
        </p:txBody>
      </p:sp>
    </p:spTree>
    <p:extLst>
      <p:ext uri="{BB962C8B-B14F-4D97-AF65-F5344CB8AC3E}">
        <p14:creationId xmlns:p14="http://schemas.microsoft.com/office/powerpoint/2010/main" val="160405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7309" y="76200"/>
            <a:ext cx="10157354" cy="976536"/>
          </a:xfrm>
        </p:spPr>
        <p:txBody>
          <a:bodyPr>
            <a:normAutofit fontScale="90000"/>
          </a:bodyPr>
          <a:lstStyle/>
          <a:p>
            <a:r>
              <a:rPr lang="cs-CZ" sz="3600" dirty="0"/>
              <a:t>Korelační šetření </a:t>
            </a:r>
            <a:br>
              <a:rPr lang="cs-CZ" sz="3200" dirty="0"/>
            </a:br>
            <a:endParaRPr lang="cs-CZ" sz="3200" dirty="0"/>
          </a:p>
        </p:txBody>
      </p:sp>
      <p:sp>
        <p:nvSpPr>
          <p:cNvPr id="3" name="Zástupný symbol pro obsah 2"/>
          <p:cNvSpPr>
            <a:spLocks noGrp="1"/>
          </p:cNvSpPr>
          <p:nvPr>
            <p:ph idx="1"/>
          </p:nvPr>
        </p:nvSpPr>
        <p:spPr>
          <a:xfrm>
            <a:off x="1117309" y="1484784"/>
            <a:ext cx="10157354" cy="4687416"/>
          </a:xfrm>
        </p:spPr>
        <p:txBody>
          <a:bodyPr/>
          <a:lstStyle/>
          <a:p>
            <a:r>
              <a:rPr lang="cs-CZ" dirty="0"/>
              <a:t>korelační výzkumy se pokouší ověřit vztah mezi nějakými jevy</a:t>
            </a:r>
          </a:p>
          <a:p>
            <a:r>
              <a:rPr lang="cs-CZ" dirty="0"/>
              <a:t>název korelační studie může být trochu zavádějící, neboť analýzy v těchto výzkumech nejsou obvykle založeny pouze na jednoduchých korelacích či kovariancích dvou proměnných</a:t>
            </a:r>
          </a:p>
          <a:p>
            <a:r>
              <a:rPr lang="cs-CZ" dirty="0"/>
              <a:t>klíčovou fází těchto výzkumů je konceptualizace konstruktů mezi  kterými se předpokládá nějaká forma souvislosti</a:t>
            </a:r>
            <a:br>
              <a:rPr lang="cs-CZ" dirty="0"/>
            </a:br>
            <a:br>
              <a:rPr lang="cs-CZ" dirty="0"/>
            </a:br>
            <a:r>
              <a:rPr lang="cs-CZ" dirty="0"/>
              <a:t>Konceptualizace má několik rovin:</a:t>
            </a:r>
            <a:br>
              <a:rPr lang="cs-CZ" dirty="0"/>
            </a:br>
            <a:r>
              <a:rPr lang="cs-CZ" dirty="0"/>
              <a:t>	- teoretické ukotvení souvislostí</a:t>
            </a:r>
            <a:br>
              <a:rPr lang="cs-CZ" dirty="0"/>
            </a:br>
            <a:r>
              <a:rPr lang="cs-CZ" dirty="0"/>
              <a:t>	-  měření konstruktů</a:t>
            </a:r>
          </a:p>
        </p:txBody>
      </p:sp>
    </p:spTree>
    <p:extLst>
      <p:ext uri="{BB962C8B-B14F-4D97-AF65-F5344CB8AC3E}">
        <p14:creationId xmlns:p14="http://schemas.microsoft.com/office/powerpoint/2010/main" val="5428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nihy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3_TF02787940_TF02787940.potx" id="{797243EA-CA29-42BD-A803-C2ABD6CA0C6F}" vid="{0EF93BC0-5E53-47B3-A615-5E299545B8EC}"/>
    </a:ext>
  </a:extLst>
</a:theme>
</file>

<file path=ppt/theme/theme2.xml><?xml version="1.0" encoding="utf-8"?>
<a:theme xmlns:a="http://schemas.openxmlformats.org/drawingml/2006/main" name="Motiv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Motiv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Modrá prezentace se stohem knih (širokoúhlá)</Template>
  <TotalTime>0</TotalTime>
  <Words>1095</Words>
  <Application>Microsoft Office PowerPoint</Application>
  <PresentationFormat>Vlastní</PresentationFormat>
  <Paragraphs>86</Paragraphs>
  <Slides>14</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Century Gothic</vt:lpstr>
      <vt:lpstr>Garamond</vt:lpstr>
      <vt:lpstr>Wingdings</vt:lpstr>
      <vt:lpstr>Knihy 16:9</vt:lpstr>
      <vt:lpstr>Design výzkumu, populace a vzorek hypotézy</vt:lpstr>
      <vt:lpstr>Vzorek a populace</vt:lpstr>
      <vt:lpstr>Vzorek a populace</vt:lpstr>
      <vt:lpstr>Prezentace aplikace PowerPoint</vt:lpstr>
      <vt:lpstr>Pravděpodobnostní výběr</vt:lpstr>
      <vt:lpstr>Pravděpodobnostní výběr</vt:lpstr>
      <vt:lpstr>Velikost výběru</vt:lpstr>
      <vt:lpstr>Velikost výběru</vt:lpstr>
      <vt:lpstr>Korelační šetření  </vt:lpstr>
      <vt:lpstr>Korelační šetření  </vt:lpstr>
      <vt:lpstr>Experiment </vt:lpstr>
      <vt:lpstr>Zkreslení experimentu</vt:lpstr>
      <vt:lpstr>Prezentace aplikace PowerPoint</vt:lpstr>
      <vt:lpstr>Prezentace aplikace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2020-02-21T09:54:48Z</dcterms:created>
  <dcterms:modified xsi:type="dcterms:W3CDTF">2021-03-12T11:44:55Z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