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e.soc.cas.cz/w/P%C5%99edsude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147313"/>
            <a:ext cx="9448800" cy="2481188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/>
              <a:t>Konceptuální rámec </a:t>
            </a:r>
            <a:br>
              <a:rPr lang="cs-CZ" smtClean="0"/>
            </a:br>
            <a:r>
              <a:rPr lang="en-GB" smtClean="0"/>
              <a:t>&amp;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hypotézy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65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hypotézy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3600">
                <a:latin typeface="Garamond" panose="02020404030301010803" pitchFamily="18" charset="0"/>
              </a:rPr>
              <a:t>Je vyjádřena v podobě podmíněného výroku o vztazích mezi dvěma proměnnými.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3600" b="1">
                <a:latin typeface="Garamond" panose="02020404030301010803" pitchFamily="18" charset="0"/>
              </a:rPr>
              <a:t> Musí být testovatelná! </a:t>
            </a:r>
            <a:r>
              <a:rPr lang="cs-CZ" altLang="cs-CZ" sz="3600">
                <a:latin typeface="Garamond" panose="02020404030301010803" pitchFamily="18" charset="0"/>
              </a:rPr>
              <a:t>(jednotlivé proměnné musí být měřitelné, příslušná souvislost PROKÁZANÁ…)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cs-CZ" altLang="cs-CZ" sz="360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cs-CZ" altLang="cs-CZ" sz="360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3600">
                <a:latin typeface="Garamond" panose="02020404030301010803" pitchFamily="18" charset="0"/>
              </a:rPr>
              <a:t>Hypotéza je formulována pokud možno </a:t>
            </a:r>
            <a:r>
              <a:rPr lang="cs-CZ" altLang="cs-CZ" sz="3600" b="1">
                <a:latin typeface="Garamond" panose="02020404030301010803" pitchFamily="18" charset="0"/>
              </a:rPr>
              <a:t>stručně</a:t>
            </a:r>
            <a:r>
              <a:rPr lang="cs-CZ" altLang="cs-CZ" sz="3600">
                <a:latin typeface="Garamond" panose="02020404030301010803" pitchFamily="18" charset="0"/>
              </a:rPr>
              <a:t>, </a:t>
            </a:r>
            <a:r>
              <a:rPr lang="cs-CZ" altLang="cs-CZ" sz="3600" b="1">
                <a:latin typeface="Garamond" panose="02020404030301010803" pitchFamily="18" charset="0"/>
              </a:rPr>
              <a:t>jasně</a:t>
            </a:r>
            <a:r>
              <a:rPr lang="cs-CZ" altLang="cs-CZ" sz="3600">
                <a:latin typeface="Garamond" panose="02020404030301010803" pitchFamily="18" charset="0"/>
              </a:rPr>
              <a:t>, </a:t>
            </a:r>
            <a:r>
              <a:rPr lang="cs-CZ" altLang="cs-CZ" sz="3600" b="1">
                <a:latin typeface="Garamond" panose="02020404030301010803" pitchFamily="18" charset="0"/>
              </a:rPr>
              <a:t>nedvojznačně</a:t>
            </a:r>
            <a:r>
              <a:rPr lang="cs-CZ" altLang="cs-CZ" sz="3600">
                <a:latin typeface="Garamond" panose="02020404030301010803" pitchFamily="18" charset="0"/>
              </a:rPr>
              <a:t> a neobsahuje v sobě dvě nebo více alternativ.</a:t>
            </a:r>
          </a:p>
          <a:p>
            <a:endParaRPr lang="cs-CZ" altLang="cs-CZ" sz="3600">
              <a:latin typeface="Garamond" panose="02020404030301010803" pitchFamily="18" charset="0"/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59458"/>
            <a:ext cx="10820400" cy="4959228"/>
          </a:xfrm>
        </p:spPr>
        <p:txBody>
          <a:bodyPr>
            <a:noAutofit/>
          </a:bodyPr>
          <a:lstStyle/>
          <a:p>
            <a:r>
              <a:rPr lang="cs-CZ" sz="3200" smtClean="0"/>
              <a:t>Téma (nápad – jeden centrální jev): </a:t>
            </a:r>
            <a:br>
              <a:rPr lang="cs-CZ" sz="3200" smtClean="0"/>
            </a:br>
            <a:r>
              <a:rPr lang="cs-CZ" sz="3200" smtClean="0"/>
              <a:t>postoje </a:t>
            </a:r>
            <a:r>
              <a:rPr lang="cs-CZ" sz="3200"/>
              <a:t>středoškolských studentů </a:t>
            </a:r>
            <a:r>
              <a:rPr lang="cs-CZ" sz="3200" smtClean="0"/>
              <a:t>k romské měnšině </a:t>
            </a:r>
          </a:p>
          <a:p>
            <a:pPr marL="0" indent="0">
              <a:buNone/>
            </a:pP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/>
            </a:r>
            <a:br>
              <a:rPr lang="cs-CZ" sz="3200" smtClean="0"/>
            </a:br>
            <a:endParaRPr lang="cs-CZ" sz="3200"/>
          </a:p>
          <a:p>
            <a:r>
              <a:rPr lang="cs-CZ" sz="3200" smtClean="0"/>
              <a:t>Výzkumný problém:</a:t>
            </a:r>
            <a:br>
              <a:rPr lang="cs-CZ" sz="3200" smtClean="0"/>
            </a:br>
            <a:r>
              <a:rPr lang="cs-CZ" sz="3200" smtClean="0"/>
              <a:t>Faktory vysvětlující postoje středoškolských studentů </a:t>
            </a:r>
            <a:r>
              <a:rPr lang="cs-CZ" sz="3200"/>
              <a:t>k romské měnšině </a:t>
            </a:r>
          </a:p>
        </p:txBody>
      </p:sp>
    </p:spTree>
    <p:extLst>
      <p:ext uri="{BB962C8B-B14F-4D97-AF65-F5344CB8AC3E}">
        <p14:creationId xmlns:p14="http://schemas.microsoft.com/office/powerpoint/2010/main" val="19375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000664"/>
            <a:ext cx="10820400" cy="5218021"/>
          </a:xfrm>
        </p:spPr>
        <p:txBody>
          <a:bodyPr/>
          <a:lstStyle/>
          <a:p>
            <a:r>
              <a:rPr lang="cs-CZ" smtClean="0"/>
              <a:t>Postoje k romské menšině:</a:t>
            </a:r>
          </a:p>
          <a:p>
            <a:pPr lvl="1"/>
            <a:r>
              <a:rPr lang="cs-CZ" smtClean="0"/>
              <a:t>Nominální </a:t>
            </a:r>
            <a:r>
              <a:rPr lang="cs-CZ"/>
              <a:t>def.: Postoje vyjadřují vztah člověka k nějakému objektu – jevu, předmětu </a:t>
            </a:r>
            <a:r>
              <a:rPr lang="cs-CZ"/>
              <a:t>či </a:t>
            </a:r>
            <a:r>
              <a:rPr lang="cs-CZ" smtClean="0"/>
              <a:t>jin. Všechny </a:t>
            </a:r>
            <a:r>
              <a:rPr lang="cs-CZ"/>
              <a:t>postoje jsou relativně trvalé, přičemž v sobě obsahují </a:t>
            </a:r>
            <a:r>
              <a:rPr lang="cs-CZ"/>
              <a:t>následující </a:t>
            </a:r>
            <a:r>
              <a:rPr lang="cs-CZ" smtClean="0"/>
              <a:t>složky:</a:t>
            </a:r>
          </a:p>
          <a:p>
            <a:pPr lvl="2"/>
            <a:r>
              <a:rPr lang="cs-CZ" b="1" smtClean="0"/>
              <a:t>kognitivní</a:t>
            </a:r>
            <a:r>
              <a:rPr lang="cs-CZ" smtClean="0"/>
              <a:t> </a:t>
            </a:r>
            <a:r>
              <a:rPr lang="cs-CZ"/>
              <a:t>(názor na objekt), která je </a:t>
            </a:r>
            <a:r>
              <a:rPr lang="cs-CZ"/>
              <a:t>postavena </a:t>
            </a:r>
            <a:r>
              <a:rPr lang="cs-CZ" smtClean="0"/>
              <a:t>na </a:t>
            </a:r>
            <a:r>
              <a:rPr lang="cs-CZ"/>
              <a:t>na rozumových úvahách o </a:t>
            </a:r>
            <a:r>
              <a:rPr lang="cs-CZ"/>
              <a:t>věci </a:t>
            </a:r>
            <a:r>
              <a:rPr lang="cs-CZ" smtClean="0"/>
              <a:t>(odmítnutí předsudků; vzdělávací nerovnosti;…)</a:t>
            </a:r>
          </a:p>
          <a:p>
            <a:pPr lvl="2"/>
            <a:r>
              <a:rPr lang="cs-CZ" b="1" smtClean="0"/>
              <a:t>emocionální</a:t>
            </a:r>
            <a:r>
              <a:rPr lang="cs-CZ" smtClean="0"/>
              <a:t> (citový vztah k objektu), radost, přátelství, či naopak nechuť či nenávist </a:t>
            </a:r>
            <a:br>
              <a:rPr lang="cs-CZ" smtClean="0"/>
            </a:br>
            <a:r>
              <a:rPr lang="cs-CZ" smtClean="0"/>
              <a:t>(líbí se mi hudba, soused má špatné zkušenosti)</a:t>
            </a:r>
          </a:p>
          <a:p>
            <a:pPr lvl="2"/>
            <a:r>
              <a:rPr lang="cs-CZ" b="1" smtClean="0"/>
              <a:t>konativní</a:t>
            </a:r>
            <a:r>
              <a:rPr lang="cs-CZ" smtClean="0"/>
              <a:t> </a:t>
            </a:r>
            <a:r>
              <a:rPr lang="cs-CZ"/>
              <a:t>(chování vůči objektu), snaha jednat ve prospěch objektu nebo </a:t>
            </a:r>
            <a:r>
              <a:rPr lang="cs-CZ"/>
              <a:t>proti </a:t>
            </a:r>
            <a:r>
              <a:rPr lang="cs-CZ" smtClean="0"/>
              <a:t>němu</a:t>
            </a:r>
          </a:p>
          <a:p>
            <a:pPr lvl="2"/>
            <a:endParaRPr lang="cs-CZ" smtClean="0"/>
          </a:p>
          <a:p>
            <a:pPr lvl="2"/>
            <a:endParaRPr lang="cs-CZ"/>
          </a:p>
          <a:p>
            <a:r>
              <a:rPr lang="cs-CZ" smtClean="0"/>
              <a:t>Faktory vysvětlující postoje:</a:t>
            </a:r>
          </a:p>
          <a:p>
            <a:pPr lvl="1"/>
            <a:r>
              <a:rPr lang="cs-CZ" smtClean="0"/>
              <a:t>M. A. Luke (2003): ideologie 		hodnoty 		postoje</a:t>
            </a:r>
          </a:p>
          <a:p>
            <a:pPr lvl="1"/>
            <a:r>
              <a:rPr lang="cs-CZ" smtClean="0"/>
              <a:t>změna postojů: hlavní prostředek změny persvaze (přesvědčování): </a:t>
            </a:r>
            <a:br>
              <a:rPr lang="cs-CZ" smtClean="0"/>
            </a:br>
            <a:r>
              <a:rPr lang="cs-CZ" smtClean="0"/>
              <a:t>zdroj; obsah; osobnostní vlastnosti příjemce; ….	</a:t>
            </a:r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5149969" y="4845170"/>
            <a:ext cx="650605" cy="146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617094" y="4845170"/>
            <a:ext cx="650605" cy="123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4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hodnoty: </a:t>
            </a:r>
            <a:br>
              <a:rPr lang="cs-CZ" smtClean="0"/>
            </a:br>
            <a:r>
              <a:rPr lang="cs-CZ" smtClean="0"/>
              <a:t>- konzervatismus/ liberalismus</a:t>
            </a:r>
            <a:br>
              <a:rPr lang="cs-CZ" smtClean="0"/>
            </a:br>
            <a:r>
              <a:rPr lang="cs-CZ" smtClean="0"/>
              <a:t>- socioekonomický stautus rodiny</a:t>
            </a:r>
          </a:p>
          <a:p>
            <a:endParaRPr lang="cs-CZ" smtClean="0"/>
          </a:p>
          <a:p>
            <a:r>
              <a:rPr lang="cs-CZ" smtClean="0"/>
              <a:t>osobnostní dizpozice </a:t>
            </a:r>
            <a:br>
              <a:rPr lang="cs-CZ" smtClean="0"/>
            </a:br>
            <a:r>
              <a:rPr lang="cs-CZ" smtClean="0"/>
              <a:t>nom def.: </a:t>
            </a:r>
            <a:r>
              <a:rPr lang="cs-CZ" i="1"/>
              <a:t>„…organizovaný, dynamický a interindividuálně odlišný celek psychofyzických dispozic, determinující průběh a projevy psychických procesů (reakcí).“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Operacionální vymezení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Afektivní složka postoje k romské měnšině:</a:t>
            </a:r>
          </a:p>
          <a:p>
            <a:pPr lvl="1"/>
            <a:r>
              <a:rPr lang="cs-CZ"/>
              <a:t>jako míra sociální distance: míra vzájemného porozumění či neporozumění mezi dvěma osobami, osobou a skupinou nebo skupinami, navzájem projevovaná v podobě </a:t>
            </a:r>
            <a:r>
              <a:rPr lang="cs-CZ">
                <a:hlinkClick r:id="rId2" tooltip="Předsudek"/>
              </a:rPr>
              <a:t>předsudků</a:t>
            </a:r>
            <a:r>
              <a:rPr lang="cs-CZ"/>
              <a:t> (nebo jejich absence) a v dalších různých konkrétních </a:t>
            </a:r>
            <a:r>
              <a:rPr lang="cs-CZ"/>
              <a:t>formách </a:t>
            </a:r>
            <a:r>
              <a:rPr lang="cs-CZ"/>
              <a:t>chování</a:t>
            </a:r>
            <a:r>
              <a:rPr lang="cs-CZ"/>
              <a:t>.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Znaky </a:t>
            </a:r>
            <a:r>
              <a:rPr lang="cs-CZ"/>
              <a:t>přijetí/odmítnustí</a:t>
            </a:r>
            <a:r>
              <a:rPr lang="cs-CZ"/>
              <a:t>: </a:t>
            </a:r>
            <a:r>
              <a:rPr lang="cs-CZ" smtClean="0"/>
              <a:t> </a:t>
            </a:r>
            <a:r>
              <a:rPr lang="cs-CZ"/>
              <a:t>„vstoupiti do manželského svazku“, „pracovati na jednom pracovišti“ až po „fyzické </a:t>
            </a:r>
            <a:r>
              <a:rPr lang="cs-CZ"/>
              <a:t>vyhnání</a:t>
            </a:r>
            <a:r>
              <a:rPr lang="cs-CZ" smtClean="0"/>
              <a:t>“</a:t>
            </a:r>
          </a:p>
          <a:p>
            <a:pPr lvl="1"/>
            <a:endParaRPr lang="cs-CZ"/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r>
              <a:rPr lang="cs-CZ"/>
              <a:t/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Operacionální vymezení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Otevřenost </a:t>
            </a:r>
            <a:r>
              <a:rPr lang="cs-CZ"/>
              <a:t>vůči </a:t>
            </a:r>
            <a:r>
              <a:rPr lang="cs-CZ" smtClean="0"/>
              <a:t>zkušenostem = </a:t>
            </a:r>
            <a:br>
              <a:rPr lang="cs-CZ" smtClean="0"/>
            </a:br>
            <a:r>
              <a:rPr lang="cs-CZ" b="1" smtClean="0"/>
              <a:t>zahrnuje</a:t>
            </a:r>
            <a:r>
              <a:rPr lang="cs-CZ" smtClean="0"/>
              <a:t>: chytrost</a:t>
            </a:r>
            <a:r>
              <a:rPr lang="cs-CZ"/>
              <a:t>, bystrost</a:t>
            </a:r>
            <a:r>
              <a:rPr lang="cs-CZ"/>
              <a:t>, </a:t>
            </a:r>
            <a:r>
              <a:rPr lang="cs-CZ" smtClean="0"/>
              <a:t>nadání</a:t>
            </a:r>
            <a:r>
              <a:rPr lang="cs-CZ"/>
              <a:t>, tvořivost, originalitu, obrazotvornost, vnímavost, zvídavost</a:t>
            </a:r>
            <a:r>
              <a:rPr lang="cs-CZ"/>
              <a:t>, </a:t>
            </a:r>
            <a:r>
              <a:rPr lang="cs-CZ" smtClean="0"/>
              <a:t>přemýšlivost, </a:t>
            </a:r>
            <a:r>
              <a:rPr lang="cs-CZ"/>
              <a:t>všestrannost, otevřenou mysl, zájem o umění, </a:t>
            </a:r>
            <a:r>
              <a:rPr lang="cs-CZ"/>
              <a:t>estetično</a:t>
            </a:r>
            <a:r>
              <a:rPr lang="cs-CZ" smtClean="0"/>
              <a:t>, </a:t>
            </a:r>
            <a:r>
              <a:rPr lang="cs-CZ"/>
              <a:t>aktivní vyhledávání nových zážitků a </a:t>
            </a:r>
            <a:r>
              <a:rPr lang="cs-CZ"/>
              <a:t>objevování </a:t>
            </a:r>
            <a:r>
              <a:rPr lang="cs-CZ" smtClean="0"/>
              <a:t>neznámého.</a:t>
            </a:r>
          </a:p>
          <a:p>
            <a:endParaRPr lang="cs-CZ"/>
          </a:p>
          <a:p>
            <a:r>
              <a:rPr lang="cs-CZ" smtClean="0"/>
              <a:t>Přívětivost:</a:t>
            </a:r>
            <a:br>
              <a:rPr lang="cs-CZ" smtClean="0"/>
            </a:br>
            <a:r>
              <a:rPr lang="cs-CZ" b="1" smtClean="0"/>
              <a:t>zahrnuje</a:t>
            </a:r>
            <a:r>
              <a:rPr lang="cs-CZ" smtClean="0"/>
              <a:t>: </a:t>
            </a:r>
            <a:r>
              <a:rPr lang="cs-CZ"/>
              <a:t>příjemnost, laskavost, zdvořilost, snášenlivost, dobrosrdečnost, dobrotivost, neagresivnost, smířlivost, skromnost, upřímnost, důvěryhodnost, toleranci, snášenlivost, soucitnost, důvěřivost, nesobeckost, altruismus, schopnost spolupráce a tendenci k pomáhání druhým oproti </a:t>
            </a:r>
            <a:r>
              <a:rPr lang="cs-CZ"/>
              <a:t/>
            </a:r>
            <a:br>
              <a:rPr lang="cs-CZ"/>
            </a:br>
            <a:endParaRPr lang="cs-CZ" smtClean="0"/>
          </a:p>
          <a:p>
            <a:pPr marL="457200" lvl="1" indent="0">
              <a:buNone/>
            </a:pPr>
            <a:r>
              <a:rPr lang="cs-CZ"/>
              <a:t/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Operacionální vymezení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Konzervatismus/liberalismus: venkov/město</a:t>
            </a:r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endParaRPr lang="cs-CZ"/>
          </a:p>
          <a:p>
            <a:r>
              <a:rPr lang="cs-CZ"/>
              <a:t>Osobnost: model „big 5</a:t>
            </a:r>
            <a:r>
              <a:rPr lang="cs-CZ"/>
              <a:t>“: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- </a:t>
            </a:r>
            <a:r>
              <a:rPr lang="cs-CZ"/>
              <a:t>Neuroticismus</a:t>
            </a:r>
            <a:br>
              <a:rPr lang="cs-CZ"/>
            </a:br>
            <a:r>
              <a:rPr lang="cs-CZ"/>
              <a:t>- Extraverze</a:t>
            </a:r>
            <a:br>
              <a:rPr lang="cs-CZ"/>
            </a:br>
            <a:r>
              <a:rPr lang="cs-CZ"/>
              <a:t>- Otevřenost vůči zkušenostem</a:t>
            </a:r>
            <a:br>
              <a:rPr lang="cs-CZ"/>
            </a:br>
            <a:r>
              <a:rPr lang="cs-CZ"/>
              <a:t>- Přívětivost </a:t>
            </a:r>
            <a:br>
              <a:rPr lang="cs-CZ"/>
            </a:br>
            <a:r>
              <a:rPr lang="cs-CZ"/>
              <a:t>- Svědomitost</a:t>
            </a:r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r>
              <a:rPr lang="cs-CZ"/>
              <a:t/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hypotézy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>
                <a:latin typeface="Garamond" panose="02020404030301010803" pitchFamily="18" charset="0"/>
              </a:rPr>
              <a:t>předběžné názory na vazby mezi jednotlivými proměnnými, ukazuje na možná řešení zkoumaného problému – tím, že specifikuje jaký je vztah mezi proměnnými;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55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hypotézy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600" smtClean="0">
                <a:latin typeface="Garamond" panose="02020404030301010803" pitchFamily="18" charset="0"/>
              </a:rPr>
              <a:t>Míra sociální distance souvisí s místem bydliště středoškolského studenta, studenti bydlící na venkově budou vykazovat statisticky významně vyšší míru na škále sociální distance.</a:t>
            </a:r>
          </a:p>
          <a:p>
            <a:endParaRPr lang="cs-CZ" altLang="cs-CZ" sz="3600" smtClean="0">
              <a:latin typeface="Garamond" panose="02020404030301010803" pitchFamily="18" charset="0"/>
            </a:endParaRPr>
          </a:p>
          <a:p>
            <a:r>
              <a:rPr lang="cs-CZ" altLang="cs-CZ" sz="3600">
                <a:latin typeface="Garamond" panose="02020404030301010803" pitchFamily="18" charset="0"/>
              </a:rPr>
              <a:t>Míra sociální distance souvisí </a:t>
            </a:r>
            <a:r>
              <a:rPr lang="cs-CZ" altLang="cs-CZ" sz="3600">
                <a:latin typeface="Garamond" panose="02020404030301010803" pitchFamily="18" charset="0"/>
              </a:rPr>
              <a:t>s </a:t>
            </a:r>
            <a:r>
              <a:rPr lang="cs-CZ" altLang="cs-CZ" sz="3600" smtClean="0">
                <a:latin typeface="Garamond" panose="02020404030301010803" pitchFamily="18" charset="0"/>
              </a:rPr>
              <a:t>osobnostním rysem (osou) otevřenost novým rysem, vyšší míra osobní otevřenosti indikuje nižší míru sociální distance. </a:t>
            </a:r>
            <a:endParaRPr lang="cs-CZ" altLang="cs-CZ" sz="3600">
              <a:latin typeface="Garamond" panose="02020404030301010803" pitchFamily="18" charset="0"/>
            </a:endParaRPr>
          </a:p>
          <a:p>
            <a:endParaRPr lang="cs-CZ" altLang="cs-CZ" sz="3600">
              <a:latin typeface="Garamond" panose="02020404030301010803" pitchFamily="18" charset="0"/>
            </a:endParaRPr>
          </a:p>
          <a:p>
            <a:endParaRPr lang="cs-CZ" altLang="cs-CZ" sz="3600">
              <a:latin typeface="Garamond" panose="02020404030301010803" pitchFamily="18" charset="0"/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43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64</TotalTime>
  <Words>259</Words>
  <Application>Microsoft Office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Wingdings</vt:lpstr>
      <vt:lpstr>Kondenzační stopa</vt:lpstr>
      <vt:lpstr>Konceptuální rámec  &amp;  hypotézy</vt:lpstr>
      <vt:lpstr>Prezentace aplikace PowerPoint</vt:lpstr>
      <vt:lpstr>Prezentace aplikace PowerPoint</vt:lpstr>
      <vt:lpstr>Prezentace aplikace PowerPoint</vt:lpstr>
      <vt:lpstr>Operacionální vymezení</vt:lpstr>
      <vt:lpstr>Operacionální vymezení</vt:lpstr>
      <vt:lpstr>Operacionální vymezení</vt:lpstr>
      <vt:lpstr>hypotézy</vt:lpstr>
      <vt:lpstr>hypotézy</vt:lpstr>
      <vt:lpstr>hypotézy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Konceptuální rámec  &amp;  hypotézy</dc:title>
  <dc:creator>user</dc:creator>
  <cp:lastModifiedBy>user</cp:lastModifiedBy>
  <cp:revision>8</cp:revision>
  <dcterms:created xsi:type="dcterms:W3CDTF">2020-11-04T07:36:46Z</dcterms:created>
  <dcterms:modified xsi:type="dcterms:W3CDTF">2020-11-04T08:41:11Z</dcterms:modified>
</cp:coreProperties>
</file>