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322" r:id="rId4"/>
    <p:sldId id="323" r:id="rId5"/>
    <p:sldId id="325" r:id="rId6"/>
    <p:sldId id="326" r:id="rId7"/>
    <p:sldId id="327" r:id="rId8"/>
    <p:sldId id="328" r:id="rId9"/>
    <p:sldId id="329" r:id="rId10"/>
    <p:sldId id="333" r:id="rId11"/>
    <p:sldId id="330" r:id="rId12"/>
    <p:sldId id="334" r:id="rId13"/>
    <p:sldId id="335" r:id="rId14"/>
    <p:sldId id="336" r:id="rId15"/>
    <p:sldId id="337" r:id="rId16"/>
    <p:sldId id="340" r:id="rId17"/>
    <p:sldId id="338" r:id="rId18"/>
    <p:sldId id="339" r:id="rId19"/>
    <p:sldId id="341" r:id="rId20"/>
    <p:sldId id="342" r:id="rId21"/>
    <p:sldId id="343" r:id="rId22"/>
    <p:sldId id="344" r:id="rId23"/>
    <p:sldId id="34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  <a:srgbClr val="766F54"/>
    <a:srgbClr val="845848"/>
    <a:srgbClr val="FFFFFF"/>
    <a:srgbClr val="70433C"/>
    <a:srgbClr val="A55235"/>
    <a:srgbClr val="847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49" d="100"/>
          <a:sy n="49" d="100"/>
        </p:scale>
        <p:origin x="54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A66E01-9754-439B-9284-27B538BBDD5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56F2EF-2DED-4BA6-BE6E-F7474D4F63C5}">
      <dgm:prSet/>
      <dgm:spPr/>
      <dgm:t>
        <a:bodyPr/>
        <a:lstStyle/>
        <a:p>
          <a:r>
            <a:rPr lang="cs-CZ" dirty="0">
              <a:solidFill>
                <a:srgbClr val="A53010"/>
              </a:solidFill>
            </a:rPr>
            <a:t>I. Bacon</a:t>
          </a:r>
          <a:endParaRPr lang="en-US" dirty="0">
            <a:solidFill>
              <a:srgbClr val="A53010"/>
            </a:solidFill>
          </a:endParaRPr>
        </a:p>
      </dgm:t>
    </dgm:pt>
    <dgm:pt modelId="{B9B8064F-96E9-42EE-9DB0-FD73674FBCF3}" type="parTrans" cxnId="{E1A361C3-C8E0-4C6B-8AFC-D4A257527E5E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D2EFA323-3F9C-4D03-B2F0-E01174B66980}" type="sibTrans" cxnId="{E1A361C3-C8E0-4C6B-8AFC-D4A257527E5E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17E4F57F-9C60-47C1-9227-A61867EC323F}">
      <dgm:prSet/>
      <dgm:spPr/>
      <dgm:t>
        <a:bodyPr/>
        <a:lstStyle/>
        <a:p>
          <a:r>
            <a:rPr lang="cs-CZ" b="1" dirty="0">
              <a:solidFill>
                <a:schemeClr val="tx2"/>
              </a:solidFill>
            </a:rPr>
            <a:t>III. Spinoza</a:t>
          </a:r>
          <a:endParaRPr lang="en-US" b="1" dirty="0">
            <a:solidFill>
              <a:schemeClr val="tx2"/>
            </a:solidFill>
          </a:endParaRPr>
        </a:p>
      </dgm:t>
    </dgm:pt>
    <dgm:pt modelId="{BDEC676E-107D-435A-A9A0-6DA416568C87}" type="parTrans" cxnId="{1A081927-CDAC-442C-B7CF-57B147237DFE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9C6F44EA-0354-48D4-B49B-2786EB439938}" type="sibTrans" cxnId="{1A081927-CDAC-442C-B7CF-57B147237DFE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E53B6FA3-47C2-4F43-90A7-ECAB12E7647C}">
      <dgm:prSet/>
      <dgm:spPr/>
      <dgm:t>
        <a:bodyPr/>
        <a:lstStyle/>
        <a:p>
          <a:r>
            <a:rPr lang="cs-CZ" dirty="0">
              <a:solidFill>
                <a:srgbClr val="A53010"/>
              </a:solidFill>
            </a:rPr>
            <a:t>IV. Leibniz</a:t>
          </a:r>
          <a:endParaRPr lang="en-US" dirty="0">
            <a:solidFill>
              <a:srgbClr val="A53010"/>
            </a:solidFill>
          </a:endParaRPr>
        </a:p>
      </dgm:t>
    </dgm:pt>
    <dgm:pt modelId="{F7BFC3DE-BFC1-4D2C-8007-F36401FA8A61}" type="parTrans" cxnId="{5F433812-A134-45C4-9DB1-5E1207B9E452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E1DA431B-4F6B-4681-A4AA-3D896DC27D0C}" type="sibTrans" cxnId="{5F433812-A134-45C4-9DB1-5E1207B9E452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5BDDEA5E-E44A-4192-892F-610B969C60D1}">
      <dgm:prSet/>
      <dgm:spPr/>
      <dgm:t>
        <a:bodyPr/>
        <a:lstStyle/>
        <a:p>
          <a:r>
            <a:rPr lang="cs-CZ" dirty="0">
              <a:solidFill>
                <a:srgbClr val="A53010"/>
              </a:solidFill>
            </a:rPr>
            <a:t>V. Hobbes</a:t>
          </a:r>
          <a:endParaRPr lang="en-US" dirty="0">
            <a:solidFill>
              <a:srgbClr val="A53010"/>
            </a:solidFill>
          </a:endParaRPr>
        </a:p>
      </dgm:t>
    </dgm:pt>
    <dgm:pt modelId="{33296735-BB51-4496-A05A-9B6904A1D593}" type="parTrans" cxnId="{097625EE-779C-4B22-A48C-F9E893AF2DB3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68BD5FB9-15BC-4D80-8137-EA758DA1B396}" type="sibTrans" cxnId="{097625EE-779C-4B22-A48C-F9E893AF2DB3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9D466D9F-C002-4C77-89A4-E16F1E20B595}">
      <dgm:prSet/>
      <dgm:spPr/>
      <dgm:t>
        <a:bodyPr/>
        <a:lstStyle/>
        <a:p>
          <a:r>
            <a:rPr lang="cs-CZ" dirty="0">
              <a:solidFill>
                <a:srgbClr val="A53010"/>
              </a:solidFill>
            </a:rPr>
            <a:t>VI. Locke</a:t>
          </a:r>
          <a:endParaRPr lang="en-US" dirty="0">
            <a:solidFill>
              <a:srgbClr val="A53010"/>
            </a:solidFill>
          </a:endParaRPr>
        </a:p>
      </dgm:t>
    </dgm:pt>
    <dgm:pt modelId="{A9171382-9895-43FC-AC56-31EF0E4F6BD4}" type="parTrans" cxnId="{BBF9771B-8DF9-4232-99B3-D67AF03F9E90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07EC06F5-4006-4DA7-B512-3A938CA7B354}" type="sibTrans" cxnId="{BBF9771B-8DF9-4232-99B3-D67AF03F9E90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AD7BB579-AEF0-4522-85CD-D774E2244860}">
      <dgm:prSet/>
      <dgm:spPr/>
      <dgm:t>
        <a:bodyPr/>
        <a:lstStyle/>
        <a:p>
          <a:r>
            <a:rPr lang="cs-CZ" dirty="0">
              <a:solidFill>
                <a:srgbClr val="A53010"/>
              </a:solidFill>
            </a:rPr>
            <a:t>VII. Berkeley</a:t>
          </a:r>
          <a:endParaRPr lang="en-US" dirty="0">
            <a:solidFill>
              <a:srgbClr val="A53010"/>
            </a:solidFill>
          </a:endParaRPr>
        </a:p>
      </dgm:t>
    </dgm:pt>
    <dgm:pt modelId="{FBF971E1-9D89-494F-A5C0-53BBAA9558D9}" type="parTrans" cxnId="{83F68174-6625-4D12-A968-6639E45688F3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AEA6C879-178F-48BD-A480-EB786BF9E0CE}" type="sibTrans" cxnId="{83F68174-6625-4D12-A968-6639E45688F3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6B3A8C5A-27E5-42B6-AD07-782590CCBA5D}">
      <dgm:prSet/>
      <dgm:spPr/>
      <dgm:t>
        <a:bodyPr/>
        <a:lstStyle/>
        <a:p>
          <a:r>
            <a:rPr lang="cs-CZ" dirty="0">
              <a:solidFill>
                <a:srgbClr val="A53010"/>
              </a:solidFill>
            </a:rPr>
            <a:t>VIII. </a:t>
          </a:r>
          <a:r>
            <a:rPr lang="cs-CZ" dirty="0" err="1">
              <a:solidFill>
                <a:srgbClr val="A53010"/>
              </a:solidFill>
            </a:rPr>
            <a:t>Hume</a:t>
          </a:r>
          <a:endParaRPr lang="en-US" dirty="0">
            <a:solidFill>
              <a:srgbClr val="A53010"/>
            </a:solidFill>
          </a:endParaRPr>
        </a:p>
      </dgm:t>
    </dgm:pt>
    <dgm:pt modelId="{7A78E245-D9C1-4DAE-97FE-CD333F880894}" type="parTrans" cxnId="{639DAA3E-A124-48DB-83BD-301C3A584A7E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61562B3C-A312-4AE6-A986-5CE150D9F6CC}" type="sibTrans" cxnId="{639DAA3E-A124-48DB-83BD-301C3A584A7E}">
      <dgm:prSet/>
      <dgm:spPr/>
      <dgm:t>
        <a:bodyPr/>
        <a:lstStyle/>
        <a:p>
          <a:endParaRPr lang="en-US">
            <a:solidFill>
              <a:srgbClr val="A53010"/>
            </a:solidFill>
          </a:endParaRPr>
        </a:p>
      </dgm:t>
    </dgm:pt>
    <dgm:pt modelId="{684CE699-DD44-46C9-B6E8-EC17726CD0D7}">
      <dgm:prSet/>
      <dgm:spPr/>
      <dgm:t>
        <a:bodyPr/>
        <a:lstStyle/>
        <a:p>
          <a:r>
            <a:rPr lang="cs-CZ" dirty="0">
              <a:solidFill>
                <a:srgbClr val="A53010"/>
              </a:solidFill>
            </a:rPr>
            <a:t>II. Descartes</a:t>
          </a:r>
          <a:endParaRPr lang="en-US" dirty="0">
            <a:solidFill>
              <a:srgbClr val="A53010"/>
            </a:solidFill>
          </a:endParaRPr>
        </a:p>
      </dgm:t>
    </dgm:pt>
    <dgm:pt modelId="{62F62C83-12B9-4A72-A19D-6190AFC154D2}" type="parTrans" cxnId="{CA062132-A0D2-4880-A738-8F98780F1588}">
      <dgm:prSet/>
      <dgm:spPr/>
      <dgm:t>
        <a:bodyPr/>
        <a:lstStyle/>
        <a:p>
          <a:endParaRPr lang="cs-CZ">
            <a:solidFill>
              <a:srgbClr val="A53010"/>
            </a:solidFill>
          </a:endParaRPr>
        </a:p>
      </dgm:t>
    </dgm:pt>
    <dgm:pt modelId="{D550B979-F964-4A15-BE70-3C835D912C63}" type="sibTrans" cxnId="{CA062132-A0D2-4880-A738-8F98780F1588}">
      <dgm:prSet/>
      <dgm:spPr/>
      <dgm:t>
        <a:bodyPr/>
        <a:lstStyle/>
        <a:p>
          <a:endParaRPr lang="cs-CZ">
            <a:solidFill>
              <a:srgbClr val="A53010"/>
            </a:solidFill>
          </a:endParaRPr>
        </a:p>
      </dgm:t>
    </dgm:pt>
    <dgm:pt modelId="{F67472F4-BCAE-44CA-9B82-934595138164}" type="pres">
      <dgm:prSet presAssocID="{74A66E01-9754-439B-9284-27B538BBDD5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F58D3508-DDB8-4FAB-95AD-15B361FA22D5}" type="pres">
      <dgm:prSet presAssocID="{6D56F2EF-2DED-4BA6-BE6E-F7474D4F63C5}" presName="thickLine" presStyleLbl="alignNode1" presStyleIdx="0" presStyleCnt="8"/>
      <dgm:spPr/>
    </dgm:pt>
    <dgm:pt modelId="{5CDF97A2-EBD1-4909-9EE1-A6DBAF5D612E}" type="pres">
      <dgm:prSet presAssocID="{6D56F2EF-2DED-4BA6-BE6E-F7474D4F63C5}" presName="horz1" presStyleCnt="0"/>
      <dgm:spPr/>
    </dgm:pt>
    <dgm:pt modelId="{34328E02-1035-4F35-B554-C73EDE1CBFBE}" type="pres">
      <dgm:prSet presAssocID="{6D56F2EF-2DED-4BA6-BE6E-F7474D4F63C5}" presName="tx1" presStyleLbl="revTx" presStyleIdx="0" presStyleCnt="8"/>
      <dgm:spPr/>
      <dgm:t>
        <a:bodyPr/>
        <a:lstStyle/>
        <a:p>
          <a:endParaRPr lang="cs-CZ"/>
        </a:p>
      </dgm:t>
    </dgm:pt>
    <dgm:pt modelId="{ECFFB555-C5D2-4F22-84A9-840853B51800}" type="pres">
      <dgm:prSet presAssocID="{6D56F2EF-2DED-4BA6-BE6E-F7474D4F63C5}" presName="vert1" presStyleCnt="0"/>
      <dgm:spPr/>
    </dgm:pt>
    <dgm:pt modelId="{27CFA96F-DA83-4048-BB45-E604E6CB9D8D}" type="pres">
      <dgm:prSet presAssocID="{684CE699-DD44-46C9-B6E8-EC17726CD0D7}" presName="thickLine" presStyleLbl="alignNode1" presStyleIdx="1" presStyleCnt="8"/>
      <dgm:spPr/>
    </dgm:pt>
    <dgm:pt modelId="{8351C64A-8D58-4845-BD72-B267205BB461}" type="pres">
      <dgm:prSet presAssocID="{684CE699-DD44-46C9-B6E8-EC17726CD0D7}" presName="horz1" presStyleCnt="0"/>
      <dgm:spPr/>
    </dgm:pt>
    <dgm:pt modelId="{FE681786-A2CD-4BA4-ACE9-E770334FBE75}" type="pres">
      <dgm:prSet presAssocID="{684CE699-DD44-46C9-B6E8-EC17726CD0D7}" presName="tx1" presStyleLbl="revTx" presStyleIdx="1" presStyleCnt="8"/>
      <dgm:spPr/>
      <dgm:t>
        <a:bodyPr/>
        <a:lstStyle/>
        <a:p>
          <a:endParaRPr lang="cs-CZ"/>
        </a:p>
      </dgm:t>
    </dgm:pt>
    <dgm:pt modelId="{E270C71C-387C-4A27-B774-370B96A83ABA}" type="pres">
      <dgm:prSet presAssocID="{684CE699-DD44-46C9-B6E8-EC17726CD0D7}" presName="vert1" presStyleCnt="0"/>
      <dgm:spPr/>
    </dgm:pt>
    <dgm:pt modelId="{94A29245-0EDA-4C39-857B-8ABD7EED675D}" type="pres">
      <dgm:prSet presAssocID="{17E4F57F-9C60-47C1-9227-A61867EC323F}" presName="thickLine" presStyleLbl="alignNode1" presStyleIdx="2" presStyleCnt="8"/>
      <dgm:spPr/>
    </dgm:pt>
    <dgm:pt modelId="{53CA8DA5-05EE-483C-8543-E360E6C03E36}" type="pres">
      <dgm:prSet presAssocID="{17E4F57F-9C60-47C1-9227-A61867EC323F}" presName="horz1" presStyleCnt="0"/>
      <dgm:spPr/>
    </dgm:pt>
    <dgm:pt modelId="{BBCF976E-51C5-4941-A4DB-B441F39C6767}" type="pres">
      <dgm:prSet presAssocID="{17E4F57F-9C60-47C1-9227-A61867EC323F}" presName="tx1" presStyleLbl="revTx" presStyleIdx="2" presStyleCnt="8"/>
      <dgm:spPr/>
      <dgm:t>
        <a:bodyPr/>
        <a:lstStyle/>
        <a:p>
          <a:endParaRPr lang="cs-CZ"/>
        </a:p>
      </dgm:t>
    </dgm:pt>
    <dgm:pt modelId="{D5F496FB-A391-4178-99CE-2EF43872DABF}" type="pres">
      <dgm:prSet presAssocID="{17E4F57F-9C60-47C1-9227-A61867EC323F}" presName="vert1" presStyleCnt="0"/>
      <dgm:spPr/>
    </dgm:pt>
    <dgm:pt modelId="{37191717-E65F-4FB2-9D7F-2DC420287A75}" type="pres">
      <dgm:prSet presAssocID="{E53B6FA3-47C2-4F43-90A7-ECAB12E7647C}" presName="thickLine" presStyleLbl="alignNode1" presStyleIdx="3" presStyleCnt="8"/>
      <dgm:spPr/>
    </dgm:pt>
    <dgm:pt modelId="{F9FF76A1-902D-43AF-9CA7-EC566249B802}" type="pres">
      <dgm:prSet presAssocID="{E53B6FA3-47C2-4F43-90A7-ECAB12E7647C}" presName="horz1" presStyleCnt="0"/>
      <dgm:spPr/>
    </dgm:pt>
    <dgm:pt modelId="{52616139-CC9B-46AA-ADD7-C21004A630D5}" type="pres">
      <dgm:prSet presAssocID="{E53B6FA3-47C2-4F43-90A7-ECAB12E7647C}" presName="tx1" presStyleLbl="revTx" presStyleIdx="3" presStyleCnt="8"/>
      <dgm:spPr/>
      <dgm:t>
        <a:bodyPr/>
        <a:lstStyle/>
        <a:p>
          <a:endParaRPr lang="cs-CZ"/>
        </a:p>
      </dgm:t>
    </dgm:pt>
    <dgm:pt modelId="{587B1647-B4F5-4A77-99AE-79870A5B97E8}" type="pres">
      <dgm:prSet presAssocID="{E53B6FA3-47C2-4F43-90A7-ECAB12E7647C}" presName="vert1" presStyleCnt="0"/>
      <dgm:spPr/>
    </dgm:pt>
    <dgm:pt modelId="{B6E2EFE6-4D50-4EC4-A22D-F65035FB678B}" type="pres">
      <dgm:prSet presAssocID="{5BDDEA5E-E44A-4192-892F-610B969C60D1}" presName="thickLine" presStyleLbl="alignNode1" presStyleIdx="4" presStyleCnt="8"/>
      <dgm:spPr/>
    </dgm:pt>
    <dgm:pt modelId="{E06507E2-08BE-473D-9F5D-0DE74A0287A8}" type="pres">
      <dgm:prSet presAssocID="{5BDDEA5E-E44A-4192-892F-610B969C60D1}" presName="horz1" presStyleCnt="0"/>
      <dgm:spPr/>
    </dgm:pt>
    <dgm:pt modelId="{2413C4AB-DDBC-4CC5-8647-63BC71B679DA}" type="pres">
      <dgm:prSet presAssocID="{5BDDEA5E-E44A-4192-892F-610B969C60D1}" presName="tx1" presStyleLbl="revTx" presStyleIdx="4" presStyleCnt="8"/>
      <dgm:spPr/>
      <dgm:t>
        <a:bodyPr/>
        <a:lstStyle/>
        <a:p>
          <a:endParaRPr lang="cs-CZ"/>
        </a:p>
      </dgm:t>
    </dgm:pt>
    <dgm:pt modelId="{CE3B5ECD-E14E-4CB0-9B43-B4B804E20001}" type="pres">
      <dgm:prSet presAssocID="{5BDDEA5E-E44A-4192-892F-610B969C60D1}" presName="vert1" presStyleCnt="0"/>
      <dgm:spPr/>
    </dgm:pt>
    <dgm:pt modelId="{E21A8270-42A0-4499-BCD6-B9B5C54F1B7F}" type="pres">
      <dgm:prSet presAssocID="{9D466D9F-C002-4C77-89A4-E16F1E20B595}" presName="thickLine" presStyleLbl="alignNode1" presStyleIdx="5" presStyleCnt="8"/>
      <dgm:spPr/>
    </dgm:pt>
    <dgm:pt modelId="{32B12B0C-74DB-4FAA-9E81-3AC95151027B}" type="pres">
      <dgm:prSet presAssocID="{9D466D9F-C002-4C77-89A4-E16F1E20B595}" presName="horz1" presStyleCnt="0"/>
      <dgm:spPr/>
    </dgm:pt>
    <dgm:pt modelId="{AFBE1CC9-1FBC-48FB-8182-B2B8F138D02E}" type="pres">
      <dgm:prSet presAssocID="{9D466D9F-C002-4C77-89A4-E16F1E20B595}" presName="tx1" presStyleLbl="revTx" presStyleIdx="5" presStyleCnt="8"/>
      <dgm:spPr/>
      <dgm:t>
        <a:bodyPr/>
        <a:lstStyle/>
        <a:p>
          <a:endParaRPr lang="cs-CZ"/>
        </a:p>
      </dgm:t>
    </dgm:pt>
    <dgm:pt modelId="{74CF3D1F-CEF5-41E0-80B6-A5FFCF3C309D}" type="pres">
      <dgm:prSet presAssocID="{9D466D9F-C002-4C77-89A4-E16F1E20B595}" presName="vert1" presStyleCnt="0"/>
      <dgm:spPr/>
    </dgm:pt>
    <dgm:pt modelId="{E09E2875-1802-40A8-92D6-5F64F30EBEDD}" type="pres">
      <dgm:prSet presAssocID="{AD7BB579-AEF0-4522-85CD-D774E2244860}" presName="thickLine" presStyleLbl="alignNode1" presStyleIdx="6" presStyleCnt="8"/>
      <dgm:spPr/>
    </dgm:pt>
    <dgm:pt modelId="{64D78441-B8A5-4C15-83A5-0A3FB0599EE5}" type="pres">
      <dgm:prSet presAssocID="{AD7BB579-AEF0-4522-85CD-D774E2244860}" presName="horz1" presStyleCnt="0"/>
      <dgm:spPr/>
    </dgm:pt>
    <dgm:pt modelId="{A83238B1-D33F-4188-A9B4-D97B9C762788}" type="pres">
      <dgm:prSet presAssocID="{AD7BB579-AEF0-4522-85CD-D774E2244860}" presName="tx1" presStyleLbl="revTx" presStyleIdx="6" presStyleCnt="8"/>
      <dgm:spPr/>
      <dgm:t>
        <a:bodyPr/>
        <a:lstStyle/>
        <a:p>
          <a:endParaRPr lang="cs-CZ"/>
        </a:p>
      </dgm:t>
    </dgm:pt>
    <dgm:pt modelId="{9A099ABF-6733-47A5-9E63-6F34753B4E0E}" type="pres">
      <dgm:prSet presAssocID="{AD7BB579-AEF0-4522-85CD-D774E2244860}" presName="vert1" presStyleCnt="0"/>
      <dgm:spPr/>
    </dgm:pt>
    <dgm:pt modelId="{F912A563-11EB-44D5-ABDE-74C1E18C3BB3}" type="pres">
      <dgm:prSet presAssocID="{6B3A8C5A-27E5-42B6-AD07-782590CCBA5D}" presName="thickLine" presStyleLbl="alignNode1" presStyleIdx="7" presStyleCnt="8"/>
      <dgm:spPr/>
    </dgm:pt>
    <dgm:pt modelId="{1B1E1451-FD48-41B4-A9B5-302788BCB185}" type="pres">
      <dgm:prSet presAssocID="{6B3A8C5A-27E5-42B6-AD07-782590CCBA5D}" presName="horz1" presStyleCnt="0"/>
      <dgm:spPr/>
    </dgm:pt>
    <dgm:pt modelId="{B0A4DFF0-3F67-4A7D-8876-E9332C98BE28}" type="pres">
      <dgm:prSet presAssocID="{6B3A8C5A-27E5-42B6-AD07-782590CCBA5D}" presName="tx1" presStyleLbl="revTx" presStyleIdx="7" presStyleCnt="8"/>
      <dgm:spPr/>
      <dgm:t>
        <a:bodyPr/>
        <a:lstStyle/>
        <a:p>
          <a:endParaRPr lang="cs-CZ"/>
        </a:p>
      </dgm:t>
    </dgm:pt>
    <dgm:pt modelId="{9F000C8E-8D2C-4009-A2E0-29415350A60A}" type="pres">
      <dgm:prSet presAssocID="{6B3A8C5A-27E5-42B6-AD07-782590CCBA5D}" presName="vert1" presStyleCnt="0"/>
      <dgm:spPr/>
    </dgm:pt>
  </dgm:ptLst>
  <dgm:cxnLst>
    <dgm:cxn modelId="{1FE92213-9EBB-4F68-A9AE-0F948D2CD0DC}" type="presOf" srcId="{74A66E01-9754-439B-9284-27B538BBDD5D}" destId="{F67472F4-BCAE-44CA-9B82-934595138164}" srcOrd="0" destOrd="0" presId="urn:microsoft.com/office/officeart/2008/layout/LinedList"/>
    <dgm:cxn modelId="{B1B6A4F6-29CE-4C9C-BC06-B6B1B22A2D1D}" type="presOf" srcId="{17E4F57F-9C60-47C1-9227-A61867EC323F}" destId="{BBCF976E-51C5-4941-A4DB-B441F39C6767}" srcOrd="0" destOrd="0" presId="urn:microsoft.com/office/officeart/2008/layout/LinedList"/>
    <dgm:cxn modelId="{097625EE-779C-4B22-A48C-F9E893AF2DB3}" srcId="{74A66E01-9754-439B-9284-27B538BBDD5D}" destId="{5BDDEA5E-E44A-4192-892F-610B969C60D1}" srcOrd="4" destOrd="0" parTransId="{33296735-BB51-4496-A05A-9B6904A1D593}" sibTransId="{68BD5FB9-15BC-4D80-8137-EA758DA1B396}"/>
    <dgm:cxn modelId="{83F68174-6625-4D12-A968-6639E45688F3}" srcId="{74A66E01-9754-439B-9284-27B538BBDD5D}" destId="{AD7BB579-AEF0-4522-85CD-D774E2244860}" srcOrd="6" destOrd="0" parTransId="{FBF971E1-9D89-494F-A5C0-53BBAA9558D9}" sibTransId="{AEA6C879-178F-48BD-A480-EB786BF9E0CE}"/>
    <dgm:cxn modelId="{E1A361C3-C8E0-4C6B-8AFC-D4A257527E5E}" srcId="{74A66E01-9754-439B-9284-27B538BBDD5D}" destId="{6D56F2EF-2DED-4BA6-BE6E-F7474D4F63C5}" srcOrd="0" destOrd="0" parTransId="{B9B8064F-96E9-42EE-9DB0-FD73674FBCF3}" sibTransId="{D2EFA323-3F9C-4D03-B2F0-E01174B66980}"/>
    <dgm:cxn modelId="{1A081927-CDAC-442C-B7CF-57B147237DFE}" srcId="{74A66E01-9754-439B-9284-27B538BBDD5D}" destId="{17E4F57F-9C60-47C1-9227-A61867EC323F}" srcOrd="2" destOrd="0" parTransId="{BDEC676E-107D-435A-A9A0-6DA416568C87}" sibTransId="{9C6F44EA-0354-48D4-B49B-2786EB439938}"/>
    <dgm:cxn modelId="{639DAA3E-A124-48DB-83BD-301C3A584A7E}" srcId="{74A66E01-9754-439B-9284-27B538BBDD5D}" destId="{6B3A8C5A-27E5-42B6-AD07-782590CCBA5D}" srcOrd="7" destOrd="0" parTransId="{7A78E245-D9C1-4DAE-97FE-CD333F880894}" sibTransId="{61562B3C-A312-4AE6-A986-5CE150D9F6CC}"/>
    <dgm:cxn modelId="{904BA2FA-F642-4BA4-8553-4415C7229DCE}" type="presOf" srcId="{5BDDEA5E-E44A-4192-892F-610B969C60D1}" destId="{2413C4AB-DDBC-4CC5-8647-63BC71B679DA}" srcOrd="0" destOrd="0" presId="urn:microsoft.com/office/officeart/2008/layout/LinedList"/>
    <dgm:cxn modelId="{72ACFAC2-0355-402E-94ED-DAE3E23A4663}" type="presOf" srcId="{6B3A8C5A-27E5-42B6-AD07-782590CCBA5D}" destId="{B0A4DFF0-3F67-4A7D-8876-E9332C98BE28}" srcOrd="0" destOrd="0" presId="urn:microsoft.com/office/officeart/2008/layout/LinedList"/>
    <dgm:cxn modelId="{97DA6AC8-A025-4F87-A8B6-1651E3D9AB86}" type="presOf" srcId="{AD7BB579-AEF0-4522-85CD-D774E2244860}" destId="{A83238B1-D33F-4188-A9B4-D97B9C762788}" srcOrd="0" destOrd="0" presId="urn:microsoft.com/office/officeart/2008/layout/LinedList"/>
    <dgm:cxn modelId="{5F433812-A134-45C4-9DB1-5E1207B9E452}" srcId="{74A66E01-9754-439B-9284-27B538BBDD5D}" destId="{E53B6FA3-47C2-4F43-90A7-ECAB12E7647C}" srcOrd="3" destOrd="0" parTransId="{F7BFC3DE-BFC1-4D2C-8007-F36401FA8A61}" sibTransId="{E1DA431B-4F6B-4681-A4AA-3D896DC27D0C}"/>
    <dgm:cxn modelId="{9CF1AEBB-F195-4FC1-866E-472508646F83}" type="presOf" srcId="{9D466D9F-C002-4C77-89A4-E16F1E20B595}" destId="{AFBE1CC9-1FBC-48FB-8182-B2B8F138D02E}" srcOrd="0" destOrd="0" presId="urn:microsoft.com/office/officeart/2008/layout/LinedList"/>
    <dgm:cxn modelId="{0FA9A74E-6418-43C1-9AC6-122F2EC30AEF}" type="presOf" srcId="{684CE699-DD44-46C9-B6E8-EC17726CD0D7}" destId="{FE681786-A2CD-4BA4-ACE9-E770334FBE75}" srcOrd="0" destOrd="0" presId="urn:microsoft.com/office/officeart/2008/layout/LinedList"/>
    <dgm:cxn modelId="{BBF9771B-8DF9-4232-99B3-D67AF03F9E90}" srcId="{74A66E01-9754-439B-9284-27B538BBDD5D}" destId="{9D466D9F-C002-4C77-89A4-E16F1E20B595}" srcOrd="5" destOrd="0" parTransId="{A9171382-9895-43FC-AC56-31EF0E4F6BD4}" sibTransId="{07EC06F5-4006-4DA7-B512-3A938CA7B354}"/>
    <dgm:cxn modelId="{FA8CFCD4-1177-454B-98B4-09DBC143BD44}" type="presOf" srcId="{E53B6FA3-47C2-4F43-90A7-ECAB12E7647C}" destId="{52616139-CC9B-46AA-ADD7-C21004A630D5}" srcOrd="0" destOrd="0" presId="urn:microsoft.com/office/officeart/2008/layout/LinedList"/>
    <dgm:cxn modelId="{8E25C2C7-A4BC-4372-ACD6-4FBB739321ED}" type="presOf" srcId="{6D56F2EF-2DED-4BA6-BE6E-F7474D4F63C5}" destId="{34328E02-1035-4F35-B554-C73EDE1CBFBE}" srcOrd="0" destOrd="0" presId="urn:microsoft.com/office/officeart/2008/layout/LinedList"/>
    <dgm:cxn modelId="{CA062132-A0D2-4880-A738-8F98780F1588}" srcId="{74A66E01-9754-439B-9284-27B538BBDD5D}" destId="{684CE699-DD44-46C9-B6E8-EC17726CD0D7}" srcOrd="1" destOrd="0" parTransId="{62F62C83-12B9-4A72-A19D-6190AFC154D2}" sibTransId="{D550B979-F964-4A15-BE70-3C835D912C63}"/>
    <dgm:cxn modelId="{BC4AC81C-BF57-494E-A202-381920B4E459}" type="presParOf" srcId="{F67472F4-BCAE-44CA-9B82-934595138164}" destId="{F58D3508-DDB8-4FAB-95AD-15B361FA22D5}" srcOrd="0" destOrd="0" presId="urn:microsoft.com/office/officeart/2008/layout/LinedList"/>
    <dgm:cxn modelId="{2D04186F-1B7C-4E6B-8A78-EFAC233CCE0E}" type="presParOf" srcId="{F67472F4-BCAE-44CA-9B82-934595138164}" destId="{5CDF97A2-EBD1-4909-9EE1-A6DBAF5D612E}" srcOrd="1" destOrd="0" presId="urn:microsoft.com/office/officeart/2008/layout/LinedList"/>
    <dgm:cxn modelId="{B5FE6A4F-01D3-4674-BFA8-198EE629C803}" type="presParOf" srcId="{5CDF97A2-EBD1-4909-9EE1-A6DBAF5D612E}" destId="{34328E02-1035-4F35-B554-C73EDE1CBFBE}" srcOrd="0" destOrd="0" presId="urn:microsoft.com/office/officeart/2008/layout/LinedList"/>
    <dgm:cxn modelId="{9212F6E7-F2E3-42BC-9D76-593991308823}" type="presParOf" srcId="{5CDF97A2-EBD1-4909-9EE1-A6DBAF5D612E}" destId="{ECFFB555-C5D2-4F22-84A9-840853B51800}" srcOrd="1" destOrd="0" presId="urn:microsoft.com/office/officeart/2008/layout/LinedList"/>
    <dgm:cxn modelId="{1BE86451-5FDC-4832-9727-EA101F97BFA4}" type="presParOf" srcId="{F67472F4-BCAE-44CA-9B82-934595138164}" destId="{27CFA96F-DA83-4048-BB45-E604E6CB9D8D}" srcOrd="2" destOrd="0" presId="urn:microsoft.com/office/officeart/2008/layout/LinedList"/>
    <dgm:cxn modelId="{DC8AD378-5E81-4E95-AF88-EA4E52CC1ABF}" type="presParOf" srcId="{F67472F4-BCAE-44CA-9B82-934595138164}" destId="{8351C64A-8D58-4845-BD72-B267205BB461}" srcOrd="3" destOrd="0" presId="urn:microsoft.com/office/officeart/2008/layout/LinedList"/>
    <dgm:cxn modelId="{50B525F1-55E8-4263-AD82-D9E08DE13593}" type="presParOf" srcId="{8351C64A-8D58-4845-BD72-B267205BB461}" destId="{FE681786-A2CD-4BA4-ACE9-E770334FBE75}" srcOrd="0" destOrd="0" presId="urn:microsoft.com/office/officeart/2008/layout/LinedList"/>
    <dgm:cxn modelId="{B991D7B8-BD95-4EFC-B0F0-F628A78B0C2A}" type="presParOf" srcId="{8351C64A-8D58-4845-BD72-B267205BB461}" destId="{E270C71C-387C-4A27-B774-370B96A83ABA}" srcOrd="1" destOrd="0" presId="urn:microsoft.com/office/officeart/2008/layout/LinedList"/>
    <dgm:cxn modelId="{44107742-7B06-4F6B-AE3D-1A40D0B90287}" type="presParOf" srcId="{F67472F4-BCAE-44CA-9B82-934595138164}" destId="{94A29245-0EDA-4C39-857B-8ABD7EED675D}" srcOrd="4" destOrd="0" presId="urn:microsoft.com/office/officeart/2008/layout/LinedList"/>
    <dgm:cxn modelId="{52427387-F3BF-46A0-987F-B8AE735D0D9C}" type="presParOf" srcId="{F67472F4-BCAE-44CA-9B82-934595138164}" destId="{53CA8DA5-05EE-483C-8543-E360E6C03E36}" srcOrd="5" destOrd="0" presId="urn:microsoft.com/office/officeart/2008/layout/LinedList"/>
    <dgm:cxn modelId="{2A00F09B-B07D-4FA5-A46A-D259C18C1E52}" type="presParOf" srcId="{53CA8DA5-05EE-483C-8543-E360E6C03E36}" destId="{BBCF976E-51C5-4941-A4DB-B441F39C6767}" srcOrd="0" destOrd="0" presId="urn:microsoft.com/office/officeart/2008/layout/LinedList"/>
    <dgm:cxn modelId="{09C09FC1-F16A-4C86-BF3F-833D58E7D188}" type="presParOf" srcId="{53CA8DA5-05EE-483C-8543-E360E6C03E36}" destId="{D5F496FB-A391-4178-99CE-2EF43872DABF}" srcOrd="1" destOrd="0" presId="urn:microsoft.com/office/officeart/2008/layout/LinedList"/>
    <dgm:cxn modelId="{7938E064-94A7-4640-B54D-FBD9044B3B4F}" type="presParOf" srcId="{F67472F4-BCAE-44CA-9B82-934595138164}" destId="{37191717-E65F-4FB2-9D7F-2DC420287A75}" srcOrd="6" destOrd="0" presId="urn:microsoft.com/office/officeart/2008/layout/LinedList"/>
    <dgm:cxn modelId="{9EC4AEB5-6489-4062-AB3F-A2EE4DA3B196}" type="presParOf" srcId="{F67472F4-BCAE-44CA-9B82-934595138164}" destId="{F9FF76A1-902D-43AF-9CA7-EC566249B802}" srcOrd="7" destOrd="0" presId="urn:microsoft.com/office/officeart/2008/layout/LinedList"/>
    <dgm:cxn modelId="{6BE4CEB3-9EDB-48B8-B539-85A8087B0F2C}" type="presParOf" srcId="{F9FF76A1-902D-43AF-9CA7-EC566249B802}" destId="{52616139-CC9B-46AA-ADD7-C21004A630D5}" srcOrd="0" destOrd="0" presId="urn:microsoft.com/office/officeart/2008/layout/LinedList"/>
    <dgm:cxn modelId="{87782BF5-3F9B-4CDB-B272-99A22E133AF5}" type="presParOf" srcId="{F9FF76A1-902D-43AF-9CA7-EC566249B802}" destId="{587B1647-B4F5-4A77-99AE-79870A5B97E8}" srcOrd="1" destOrd="0" presId="urn:microsoft.com/office/officeart/2008/layout/LinedList"/>
    <dgm:cxn modelId="{D9AA43A9-D473-453F-AFA1-D86200D556D5}" type="presParOf" srcId="{F67472F4-BCAE-44CA-9B82-934595138164}" destId="{B6E2EFE6-4D50-4EC4-A22D-F65035FB678B}" srcOrd="8" destOrd="0" presId="urn:microsoft.com/office/officeart/2008/layout/LinedList"/>
    <dgm:cxn modelId="{160FB193-AC38-4EF6-8292-C2B081543258}" type="presParOf" srcId="{F67472F4-BCAE-44CA-9B82-934595138164}" destId="{E06507E2-08BE-473D-9F5D-0DE74A0287A8}" srcOrd="9" destOrd="0" presId="urn:microsoft.com/office/officeart/2008/layout/LinedList"/>
    <dgm:cxn modelId="{7EBED037-9C20-4B47-BA1F-3D7F373AB51A}" type="presParOf" srcId="{E06507E2-08BE-473D-9F5D-0DE74A0287A8}" destId="{2413C4AB-DDBC-4CC5-8647-63BC71B679DA}" srcOrd="0" destOrd="0" presId="urn:microsoft.com/office/officeart/2008/layout/LinedList"/>
    <dgm:cxn modelId="{C97ABE22-A063-4E8B-9761-4891FB88F3F3}" type="presParOf" srcId="{E06507E2-08BE-473D-9F5D-0DE74A0287A8}" destId="{CE3B5ECD-E14E-4CB0-9B43-B4B804E20001}" srcOrd="1" destOrd="0" presId="urn:microsoft.com/office/officeart/2008/layout/LinedList"/>
    <dgm:cxn modelId="{85078944-6731-4399-AE65-16236607F98E}" type="presParOf" srcId="{F67472F4-BCAE-44CA-9B82-934595138164}" destId="{E21A8270-42A0-4499-BCD6-B9B5C54F1B7F}" srcOrd="10" destOrd="0" presId="urn:microsoft.com/office/officeart/2008/layout/LinedList"/>
    <dgm:cxn modelId="{66380DD1-B0FF-45E9-A962-981E4F9F17B7}" type="presParOf" srcId="{F67472F4-BCAE-44CA-9B82-934595138164}" destId="{32B12B0C-74DB-4FAA-9E81-3AC95151027B}" srcOrd="11" destOrd="0" presId="urn:microsoft.com/office/officeart/2008/layout/LinedList"/>
    <dgm:cxn modelId="{72D385E2-558D-43B7-8169-B72B63BA81CC}" type="presParOf" srcId="{32B12B0C-74DB-4FAA-9E81-3AC95151027B}" destId="{AFBE1CC9-1FBC-48FB-8182-B2B8F138D02E}" srcOrd="0" destOrd="0" presId="urn:microsoft.com/office/officeart/2008/layout/LinedList"/>
    <dgm:cxn modelId="{87FB862F-643D-4512-90F9-A20FD18DE1E2}" type="presParOf" srcId="{32B12B0C-74DB-4FAA-9E81-3AC95151027B}" destId="{74CF3D1F-CEF5-41E0-80B6-A5FFCF3C309D}" srcOrd="1" destOrd="0" presId="urn:microsoft.com/office/officeart/2008/layout/LinedList"/>
    <dgm:cxn modelId="{209384DB-0945-4C1A-B93A-C4FB5B22388D}" type="presParOf" srcId="{F67472F4-BCAE-44CA-9B82-934595138164}" destId="{E09E2875-1802-40A8-92D6-5F64F30EBEDD}" srcOrd="12" destOrd="0" presId="urn:microsoft.com/office/officeart/2008/layout/LinedList"/>
    <dgm:cxn modelId="{88A021AA-398D-48E7-832B-419FDFD27650}" type="presParOf" srcId="{F67472F4-BCAE-44CA-9B82-934595138164}" destId="{64D78441-B8A5-4C15-83A5-0A3FB0599EE5}" srcOrd="13" destOrd="0" presId="urn:microsoft.com/office/officeart/2008/layout/LinedList"/>
    <dgm:cxn modelId="{7DFF43AA-AF8E-45D0-9814-4373664C3E7A}" type="presParOf" srcId="{64D78441-B8A5-4C15-83A5-0A3FB0599EE5}" destId="{A83238B1-D33F-4188-A9B4-D97B9C762788}" srcOrd="0" destOrd="0" presId="urn:microsoft.com/office/officeart/2008/layout/LinedList"/>
    <dgm:cxn modelId="{5BCC5272-9BD2-4A17-87FF-F20613A34DF6}" type="presParOf" srcId="{64D78441-B8A5-4C15-83A5-0A3FB0599EE5}" destId="{9A099ABF-6733-47A5-9E63-6F34753B4E0E}" srcOrd="1" destOrd="0" presId="urn:microsoft.com/office/officeart/2008/layout/LinedList"/>
    <dgm:cxn modelId="{6882AE86-82DD-442F-866C-275745308012}" type="presParOf" srcId="{F67472F4-BCAE-44CA-9B82-934595138164}" destId="{F912A563-11EB-44D5-ABDE-74C1E18C3BB3}" srcOrd="14" destOrd="0" presId="urn:microsoft.com/office/officeart/2008/layout/LinedList"/>
    <dgm:cxn modelId="{8EB570C9-DD08-4036-A715-ACF5261A7A49}" type="presParOf" srcId="{F67472F4-BCAE-44CA-9B82-934595138164}" destId="{1B1E1451-FD48-41B4-A9B5-302788BCB185}" srcOrd="15" destOrd="0" presId="urn:microsoft.com/office/officeart/2008/layout/LinedList"/>
    <dgm:cxn modelId="{E575CFFA-4BBC-4C63-9164-FC1C883E88F6}" type="presParOf" srcId="{1B1E1451-FD48-41B4-A9B5-302788BCB185}" destId="{B0A4DFF0-3F67-4A7D-8876-E9332C98BE28}" srcOrd="0" destOrd="0" presId="urn:microsoft.com/office/officeart/2008/layout/LinedList"/>
    <dgm:cxn modelId="{C89BCA92-ED9A-42ED-8A5F-C85F2BB8E9DA}" type="presParOf" srcId="{1B1E1451-FD48-41B4-A9B5-302788BCB185}" destId="{9F000C8E-8D2C-4009-A2E0-29415350A6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D3508-DDB8-4FAB-95AD-15B361FA22D5}">
      <dsp:nvSpPr>
        <dsp:cNvPr id="0" name=""/>
        <dsp:cNvSpPr/>
      </dsp:nvSpPr>
      <dsp:spPr>
        <a:xfrm>
          <a:off x="0" y="0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28E02-1035-4F35-B554-C73EDE1CBFBE}">
      <dsp:nvSpPr>
        <dsp:cNvPr id="0" name=""/>
        <dsp:cNvSpPr/>
      </dsp:nvSpPr>
      <dsp:spPr>
        <a:xfrm>
          <a:off x="0" y="0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>
              <a:solidFill>
                <a:srgbClr val="A53010"/>
              </a:solidFill>
            </a:rPr>
            <a:t>I. Bacon</a:t>
          </a:r>
          <a:endParaRPr lang="en-US" sz="2100" kern="1200" dirty="0">
            <a:solidFill>
              <a:srgbClr val="A53010"/>
            </a:solidFill>
          </a:endParaRPr>
        </a:p>
      </dsp:txBody>
      <dsp:txXfrm>
        <a:off x="0" y="0"/>
        <a:ext cx="10529887" cy="472281"/>
      </dsp:txXfrm>
    </dsp:sp>
    <dsp:sp modelId="{27CFA96F-DA83-4048-BB45-E604E6CB9D8D}">
      <dsp:nvSpPr>
        <dsp:cNvPr id="0" name=""/>
        <dsp:cNvSpPr/>
      </dsp:nvSpPr>
      <dsp:spPr>
        <a:xfrm>
          <a:off x="0" y="472281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81786-A2CD-4BA4-ACE9-E770334FBE75}">
      <dsp:nvSpPr>
        <dsp:cNvPr id="0" name=""/>
        <dsp:cNvSpPr/>
      </dsp:nvSpPr>
      <dsp:spPr>
        <a:xfrm>
          <a:off x="0" y="472281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>
              <a:solidFill>
                <a:srgbClr val="A53010"/>
              </a:solidFill>
            </a:rPr>
            <a:t>II. Descartes</a:t>
          </a:r>
          <a:endParaRPr lang="en-US" sz="2100" kern="1200" dirty="0">
            <a:solidFill>
              <a:srgbClr val="A53010"/>
            </a:solidFill>
          </a:endParaRPr>
        </a:p>
      </dsp:txBody>
      <dsp:txXfrm>
        <a:off x="0" y="472281"/>
        <a:ext cx="10529887" cy="472281"/>
      </dsp:txXfrm>
    </dsp:sp>
    <dsp:sp modelId="{94A29245-0EDA-4C39-857B-8ABD7EED675D}">
      <dsp:nvSpPr>
        <dsp:cNvPr id="0" name=""/>
        <dsp:cNvSpPr/>
      </dsp:nvSpPr>
      <dsp:spPr>
        <a:xfrm>
          <a:off x="0" y="944562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F976E-51C5-4941-A4DB-B441F39C6767}">
      <dsp:nvSpPr>
        <dsp:cNvPr id="0" name=""/>
        <dsp:cNvSpPr/>
      </dsp:nvSpPr>
      <dsp:spPr>
        <a:xfrm>
          <a:off x="0" y="944562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1" kern="1200" dirty="0">
              <a:solidFill>
                <a:schemeClr val="tx2"/>
              </a:solidFill>
            </a:rPr>
            <a:t>III. Spinoza</a:t>
          </a:r>
          <a:endParaRPr lang="en-US" sz="2100" b="1" kern="1200" dirty="0">
            <a:solidFill>
              <a:schemeClr val="tx2"/>
            </a:solidFill>
          </a:endParaRPr>
        </a:p>
      </dsp:txBody>
      <dsp:txXfrm>
        <a:off x="0" y="944562"/>
        <a:ext cx="10529887" cy="472281"/>
      </dsp:txXfrm>
    </dsp:sp>
    <dsp:sp modelId="{37191717-E65F-4FB2-9D7F-2DC420287A75}">
      <dsp:nvSpPr>
        <dsp:cNvPr id="0" name=""/>
        <dsp:cNvSpPr/>
      </dsp:nvSpPr>
      <dsp:spPr>
        <a:xfrm>
          <a:off x="0" y="1416843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16139-CC9B-46AA-ADD7-C21004A630D5}">
      <dsp:nvSpPr>
        <dsp:cNvPr id="0" name=""/>
        <dsp:cNvSpPr/>
      </dsp:nvSpPr>
      <dsp:spPr>
        <a:xfrm>
          <a:off x="0" y="1416843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>
              <a:solidFill>
                <a:srgbClr val="A53010"/>
              </a:solidFill>
            </a:rPr>
            <a:t>IV. Leibniz</a:t>
          </a:r>
          <a:endParaRPr lang="en-US" sz="2100" kern="1200" dirty="0">
            <a:solidFill>
              <a:srgbClr val="A53010"/>
            </a:solidFill>
          </a:endParaRPr>
        </a:p>
      </dsp:txBody>
      <dsp:txXfrm>
        <a:off x="0" y="1416843"/>
        <a:ext cx="10529887" cy="472281"/>
      </dsp:txXfrm>
    </dsp:sp>
    <dsp:sp modelId="{B6E2EFE6-4D50-4EC4-A22D-F65035FB678B}">
      <dsp:nvSpPr>
        <dsp:cNvPr id="0" name=""/>
        <dsp:cNvSpPr/>
      </dsp:nvSpPr>
      <dsp:spPr>
        <a:xfrm>
          <a:off x="0" y="1889125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3C4AB-DDBC-4CC5-8647-63BC71B679DA}">
      <dsp:nvSpPr>
        <dsp:cNvPr id="0" name=""/>
        <dsp:cNvSpPr/>
      </dsp:nvSpPr>
      <dsp:spPr>
        <a:xfrm>
          <a:off x="0" y="1889125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>
              <a:solidFill>
                <a:srgbClr val="A53010"/>
              </a:solidFill>
            </a:rPr>
            <a:t>V. Hobbes</a:t>
          </a:r>
          <a:endParaRPr lang="en-US" sz="2100" kern="1200" dirty="0">
            <a:solidFill>
              <a:srgbClr val="A53010"/>
            </a:solidFill>
          </a:endParaRPr>
        </a:p>
      </dsp:txBody>
      <dsp:txXfrm>
        <a:off x="0" y="1889125"/>
        <a:ext cx="10529887" cy="472281"/>
      </dsp:txXfrm>
    </dsp:sp>
    <dsp:sp modelId="{E21A8270-42A0-4499-BCD6-B9B5C54F1B7F}">
      <dsp:nvSpPr>
        <dsp:cNvPr id="0" name=""/>
        <dsp:cNvSpPr/>
      </dsp:nvSpPr>
      <dsp:spPr>
        <a:xfrm>
          <a:off x="0" y="2361406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E1CC9-1FBC-48FB-8182-B2B8F138D02E}">
      <dsp:nvSpPr>
        <dsp:cNvPr id="0" name=""/>
        <dsp:cNvSpPr/>
      </dsp:nvSpPr>
      <dsp:spPr>
        <a:xfrm>
          <a:off x="0" y="2361406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>
              <a:solidFill>
                <a:srgbClr val="A53010"/>
              </a:solidFill>
            </a:rPr>
            <a:t>VI. Locke</a:t>
          </a:r>
          <a:endParaRPr lang="en-US" sz="2100" kern="1200" dirty="0">
            <a:solidFill>
              <a:srgbClr val="A53010"/>
            </a:solidFill>
          </a:endParaRPr>
        </a:p>
      </dsp:txBody>
      <dsp:txXfrm>
        <a:off x="0" y="2361406"/>
        <a:ext cx="10529887" cy="472281"/>
      </dsp:txXfrm>
    </dsp:sp>
    <dsp:sp modelId="{E09E2875-1802-40A8-92D6-5F64F30EBEDD}">
      <dsp:nvSpPr>
        <dsp:cNvPr id="0" name=""/>
        <dsp:cNvSpPr/>
      </dsp:nvSpPr>
      <dsp:spPr>
        <a:xfrm>
          <a:off x="0" y="2833687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238B1-D33F-4188-A9B4-D97B9C762788}">
      <dsp:nvSpPr>
        <dsp:cNvPr id="0" name=""/>
        <dsp:cNvSpPr/>
      </dsp:nvSpPr>
      <dsp:spPr>
        <a:xfrm>
          <a:off x="0" y="2833687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>
              <a:solidFill>
                <a:srgbClr val="A53010"/>
              </a:solidFill>
            </a:rPr>
            <a:t>VII. Berkeley</a:t>
          </a:r>
          <a:endParaRPr lang="en-US" sz="2100" kern="1200" dirty="0">
            <a:solidFill>
              <a:srgbClr val="A53010"/>
            </a:solidFill>
          </a:endParaRPr>
        </a:p>
      </dsp:txBody>
      <dsp:txXfrm>
        <a:off x="0" y="2833687"/>
        <a:ext cx="10529887" cy="472281"/>
      </dsp:txXfrm>
    </dsp:sp>
    <dsp:sp modelId="{F912A563-11EB-44D5-ABDE-74C1E18C3BB3}">
      <dsp:nvSpPr>
        <dsp:cNvPr id="0" name=""/>
        <dsp:cNvSpPr/>
      </dsp:nvSpPr>
      <dsp:spPr>
        <a:xfrm>
          <a:off x="0" y="3305968"/>
          <a:ext cx="105298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4DFF0-3F67-4A7D-8876-E9332C98BE28}">
      <dsp:nvSpPr>
        <dsp:cNvPr id="0" name=""/>
        <dsp:cNvSpPr/>
      </dsp:nvSpPr>
      <dsp:spPr>
        <a:xfrm>
          <a:off x="0" y="3305968"/>
          <a:ext cx="10529887" cy="472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>
              <a:solidFill>
                <a:srgbClr val="A53010"/>
              </a:solidFill>
            </a:rPr>
            <a:t>VIII. </a:t>
          </a:r>
          <a:r>
            <a:rPr lang="cs-CZ" sz="2100" kern="1200" dirty="0" err="1">
              <a:solidFill>
                <a:srgbClr val="A53010"/>
              </a:solidFill>
            </a:rPr>
            <a:t>Hume</a:t>
          </a:r>
          <a:endParaRPr lang="en-US" sz="2100" kern="1200" dirty="0">
            <a:solidFill>
              <a:srgbClr val="A53010"/>
            </a:solidFill>
          </a:endParaRPr>
        </a:p>
      </dsp:txBody>
      <dsp:txXfrm>
        <a:off x="0" y="3305968"/>
        <a:ext cx="10529887" cy="472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15592-38E2-4892-B447-50C32F4F76AB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B4E4-6D0B-4E75-9405-AE5DA23921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93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7509" y="2514600"/>
            <a:ext cx="9667103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509" y="4777379"/>
            <a:ext cx="9667103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79AF831-1A7E-4F1A-B873-A316CC2AE30E}"/>
              </a:ext>
            </a:extLst>
          </p:cNvPr>
          <p:cNvSpPr/>
          <p:nvPr userDrawn="1"/>
        </p:nvSpPr>
        <p:spPr>
          <a:xfrm>
            <a:off x="0" y="6125511"/>
            <a:ext cx="12192000" cy="778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F89EFFD7-BD92-43B2-8E1D-D37D1311E1E6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Šipka: pětiúhelník 6">
            <a:extLst>
              <a:ext uri="{FF2B5EF4-FFF2-40B4-BE49-F238E27FC236}">
                <a16:creationId xmlns:a16="http://schemas.microsoft.com/office/drawing/2014/main" id="{0C0EFC37-8C44-4DA6-831D-4C9E78D2F109}"/>
              </a:ext>
            </a:extLst>
          </p:cNvPr>
          <p:cNvSpPr/>
          <p:nvPr userDrawn="1"/>
        </p:nvSpPr>
        <p:spPr>
          <a:xfrm flipH="1">
            <a:off x="7898004" y="4335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pětiúhelník 7">
            <a:extLst>
              <a:ext uri="{FF2B5EF4-FFF2-40B4-BE49-F238E27FC236}">
                <a16:creationId xmlns:a16="http://schemas.microsoft.com/office/drawing/2014/main" id="{D2680742-7D77-4702-A821-C1FDBD9365BF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7">
            <a:extLst>
              <a:ext uri="{FF2B5EF4-FFF2-40B4-BE49-F238E27FC236}">
                <a16:creationId xmlns:a16="http://schemas.microsoft.com/office/drawing/2014/main" id="{57D18A03-3A13-4DFF-9BB6-5E392782C140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F89EFFD7-BD92-43B2-8E1D-D37D1311E1E6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7">
            <a:extLst>
              <a:ext uri="{FF2B5EF4-FFF2-40B4-BE49-F238E27FC236}">
                <a16:creationId xmlns:a16="http://schemas.microsoft.com/office/drawing/2014/main" id="{404E1B18-983F-424D-AD1D-DE7F89B23857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29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Šipka: pětiúhelník 12">
            <a:extLst>
              <a:ext uri="{FF2B5EF4-FFF2-40B4-BE49-F238E27FC236}">
                <a16:creationId xmlns:a16="http://schemas.microsoft.com/office/drawing/2014/main" id="{0948C7EE-8960-4D30-B336-086412AF9B0A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12D083C0-7B94-45FB-8113-876E7DCEADA9}"/>
              </a:ext>
            </a:extLst>
          </p:cNvPr>
          <p:cNvSpPr/>
          <p:nvPr userDrawn="1"/>
        </p:nvSpPr>
        <p:spPr>
          <a:xfrm flipH="1">
            <a:off x="7898004" y="4335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pětiúhelník 6">
            <a:extLst>
              <a:ext uri="{FF2B5EF4-FFF2-40B4-BE49-F238E27FC236}">
                <a16:creationId xmlns:a16="http://schemas.microsoft.com/office/drawing/2014/main" id="{4D73B429-F3F1-4FB5-8ECC-A814961AC885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4C6F69CF-F7DE-41C2-8443-47A12FC44F75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Šipka: pětiúhelník 12">
            <a:extLst>
              <a:ext uri="{FF2B5EF4-FFF2-40B4-BE49-F238E27FC236}">
                <a16:creationId xmlns:a16="http://schemas.microsoft.com/office/drawing/2014/main" id="{0948C7EE-8960-4D30-B336-086412AF9B0A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7">
            <a:extLst>
              <a:ext uri="{FF2B5EF4-FFF2-40B4-BE49-F238E27FC236}">
                <a16:creationId xmlns:a16="http://schemas.microsoft.com/office/drawing/2014/main" id="{F79BB166-F5B9-481D-8E15-0487C8229401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66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F444B88C-14AA-4AB6-8E73-6C3B4C2222A2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163" y="437380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124" y="437380"/>
            <a:ext cx="6201092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163" y="1589905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Šipka: pětiúhelník 8">
            <a:extLst>
              <a:ext uri="{FF2B5EF4-FFF2-40B4-BE49-F238E27FC236}">
                <a16:creationId xmlns:a16="http://schemas.microsoft.com/office/drawing/2014/main" id="{785DE7E4-775F-45FD-80AD-E043CE6157BD}"/>
              </a:ext>
            </a:extLst>
          </p:cNvPr>
          <p:cNvSpPr/>
          <p:nvPr userDrawn="1"/>
        </p:nvSpPr>
        <p:spPr>
          <a:xfrm flipH="1">
            <a:off x="7898004" y="7888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CBFD88B0-8ABE-444D-8D21-68272D4D8A52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EA640224-BA24-4A51-9C50-369FD9FDE4E8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F444B88C-14AA-4AB6-8E73-6C3B4C2222A2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163" y="437380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124" y="437380"/>
            <a:ext cx="6201092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163" y="1589905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27C24D5-9F0A-427F-A117-1A1585BBC1D3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2" y="4800600"/>
            <a:ext cx="980644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98171" y="634965"/>
            <a:ext cx="980644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8172" y="5367338"/>
            <a:ext cx="980644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F6B4DA13-A5E3-473C-9D36-4CCB4F244570}"/>
              </a:ext>
            </a:extLst>
          </p:cNvPr>
          <p:cNvSpPr/>
          <p:nvPr userDrawn="1"/>
        </p:nvSpPr>
        <p:spPr>
          <a:xfrm flipH="1">
            <a:off x="7898004" y="7888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B4E3E3C-0424-49F1-AFEA-82E101F94E06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D50DC9D0-69B1-4CF1-82F1-85DAAE16EA8E}"/>
              </a:ext>
            </a:extLst>
          </p:cNvPr>
          <p:cNvSpPr txBox="1">
            <a:spLocks/>
          </p:cNvSpPr>
          <p:nvPr userDrawn="1"/>
        </p:nvSpPr>
        <p:spPr>
          <a:xfrm>
            <a:off x="687387" y="4982810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2" y="4800600"/>
            <a:ext cx="980644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98171" y="634965"/>
            <a:ext cx="980644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8172" y="5367338"/>
            <a:ext cx="980644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0986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046" y="609600"/>
            <a:ext cx="9832566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046" y="4354046"/>
            <a:ext cx="9832566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Šipka: pětiúhelník 7">
            <a:extLst>
              <a:ext uri="{FF2B5EF4-FFF2-40B4-BE49-F238E27FC236}">
                <a16:creationId xmlns:a16="http://schemas.microsoft.com/office/drawing/2014/main" id="{6C7A325E-5729-4E69-A359-2034B07CA471}"/>
              </a:ext>
            </a:extLst>
          </p:cNvPr>
          <p:cNvSpPr/>
          <p:nvPr userDrawn="1"/>
        </p:nvSpPr>
        <p:spPr>
          <a:xfrm flipH="1">
            <a:off x="7898004" y="4335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D7B44290-F79D-41B6-AA95-9DA75628B6B7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5FB282AB-0428-4D98-B66E-F8127DC74798}"/>
              </a:ext>
            </a:extLst>
          </p:cNvPr>
          <p:cNvSpPr txBox="1">
            <a:spLocks/>
          </p:cNvSpPr>
          <p:nvPr userDrawn="1"/>
        </p:nvSpPr>
        <p:spPr>
          <a:xfrm>
            <a:off x="614625" y="3246437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046" y="609600"/>
            <a:ext cx="9832566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046" y="4354046"/>
            <a:ext cx="9832566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F5486E9F-B2F6-4854-8406-047FFB2FCF75}"/>
              </a:ext>
            </a:extLst>
          </p:cNvPr>
          <p:cNvSpPr txBox="1">
            <a:spLocks/>
          </p:cNvSpPr>
          <p:nvPr userDrawn="1"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494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Šipka: pětiúhelník 20">
            <a:extLst>
              <a:ext uri="{FF2B5EF4-FFF2-40B4-BE49-F238E27FC236}">
                <a16:creationId xmlns:a16="http://schemas.microsoft.com/office/drawing/2014/main" id="{E64E548E-ACD8-4C0D-AA74-56151A504B84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133600"/>
            <a:ext cx="10529252" cy="3777622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1F56A891-FBBA-47F1-B76E-E2686D49BE6F}"/>
              </a:ext>
            </a:extLst>
          </p:cNvPr>
          <p:cNvSpPr/>
          <p:nvPr/>
        </p:nvSpPr>
        <p:spPr>
          <a:xfrm flipH="1">
            <a:off x="7898004" y="0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FC3B41-53C6-4AF5-89D1-24EEFEB8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Šipka: pětiúhelník 8">
            <a:extLst>
              <a:ext uri="{FF2B5EF4-FFF2-40B4-BE49-F238E27FC236}">
                <a16:creationId xmlns:a16="http://schemas.microsoft.com/office/drawing/2014/main" id="{8578901E-A085-4C1B-8784-E62B0D5DA83B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09B1D4B8-9C02-41EA-A588-F17634491112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D7F9070B-FC7F-4E35-8A9F-F7C8A879C66E}"/>
              </a:ext>
            </a:extLst>
          </p:cNvPr>
          <p:cNvSpPr/>
          <p:nvPr userDrawn="1"/>
        </p:nvSpPr>
        <p:spPr>
          <a:xfrm flipH="1">
            <a:off x="7898004" y="7888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DE9A7684-C26A-45C7-BA27-287330645DFB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AA746BCC-03D5-402C-AA6D-F19C6E5DD996}"/>
              </a:ext>
            </a:extLst>
          </p:cNvPr>
          <p:cNvSpPr txBox="1">
            <a:spLocks/>
          </p:cNvSpPr>
          <p:nvPr userDrawn="1"/>
        </p:nvSpPr>
        <p:spPr>
          <a:xfrm>
            <a:off x="612509" y="3246437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010B4-BA21-4FC5-8731-99E4D3EBD145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2991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Šipka: pětiúhelník 7">
            <a:extLst>
              <a:ext uri="{FF2B5EF4-FFF2-40B4-BE49-F238E27FC236}">
                <a16:creationId xmlns:a16="http://schemas.microsoft.com/office/drawing/2014/main" id="{A385B890-A37F-4B93-BEE5-8B3A8B34BCED}"/>
              </a:ext>
            </a:extLst>
          </p:cNvPr>
          <p:cNvSpPr/>
          <p:nvPr userDrawn="1"/>
        </p:nvSpPr>
        <p:spPr>
          <a:xfrm flipH="1">
            <a:off x="7898004" y="7888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98D4B3D0-8C3B-4089-A14C-7B6DCB8057CB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966C03B0-E72C-4D23-BEB4-095DBEB3CC8A}"/>
              </a:ext>
            </a:extLst>
          </p:cNvPr>
          <p:cNvSpPr txBox="1">
            <a:spLocks/>
          </p:cNvSpPr>
          <p:nvPr userDrawn="1"/>
        </p:nvSpPr>
        <p:spPr>
          <a:xfrm>
            <a:off x="513805" y="4999037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3" name="Šipka: pětiúhelník 12">
            <a:extLst>
              <a:ext uri="{FF2B5EF4-FFF2-40B4-BE49-F238E27FC236}">
                <a16:creationId xmlns:a16="http://schemas.microsoft.com/office/drawing/2014/main" id="{3CF1876F-3606-44ED-A785-5B5EF53A97E1}"/>
              </a:ext>
            </a:extLst>
          </p:cNvPr>
          <p:cNvSpPr/>
          <p:nvPr userDrawn="1"/>
        </p:nvSpPr>
        <p:spPr>
          <a:xfrm flipH="1">
            <a:off x="7898004" y="7888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102E114F-5DEA-489D-A60E-36188D95E4FC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číslo snímku 7">
            <a:extLst>
              <a:ext uri="{FF2B5EF4-FFF2-40B4-BE49-F238E27FC236}">
                <a16:creationId xmlns:a16="http://schemas.microsoft.com/office/drawing/2014/main" id="{2979BB0F-9BA6-49E3-8C5D-FFFF78C013FA}"/>
              </a:ext>
            </a:extLst>
          </p:cNvPr>
          <p:cNvSpPr txBox="1">
            <a:spLocks/>
          </p:cNvSpPr>
          <p:nvPr userDrawn="1"/>
        </p:nvSpPr>
        <p:spPr>
          <a:xfrm>
            <a:off x="513805" y="4999037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9033226A-E27D-49A3-9035-4D720AA93E81}"/>
              </a:ext>
            </a:extLst>
          </p:cNvPr>
          <p:cNvSpPr/>
          <p:nvPr userDrawn="1"/>
        </p:nvSpPr>
        <p:spPr>
          <a:xfrm flipH="1">
            <a:off x="7898004" y="7888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CADFE171-7A7F-4A10-8CD7-3D53830AAECD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F112A7DE-65A1-4640-8306-983464DCA2AE}"/>
              </a:ext>
            </a:extLst>
          </p:cNvPr>
          <p:cNvSpPr txBox="1">
            <a:spLocks/>
          </p:cNvSpPr>
          <p:nvPr userDrawn="1"/>
        </p:nvSpPr>
        <p:spPr>
          <a:xfrm>
            <a:off x="513805" y="4982810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Šipka: pětiúhelník 20">
            <a:extLst>
              <a:ext uri="{FF2B5EF4-FFF2-40B4-BE49-F238E27FC236}">
                <a16:creationId xmlns:a16="http://schemas.microsoft.com/office/drawing/2014/main" id="{E64E548E-ACD8-4C0D-AA74-56151A504B84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133600"/>
            <a:ext cx="10529252" cy="3777622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FC3B41-53C6-4AF5-89D1-24EEFEB8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Zástupný symbol pro číslo snímku 7">
            <a:extLst>
              <a:ext uri="{FF2B5EF4-FFF2-40B4-BE49-F238E27FC236}">
                <a16:creationId xmlns:a16="http://schemas.microsoft.com/office/drawing/2014/main" id="{23BA37AE-6F17-42D1-9775-D9D6DEEB306A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298" y="2058750"/>
            <a:ext cx="9780314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298" y="3530129"/>
            <a:ext cx="9780314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Šipka: pětiúhelník 7">
            <a:extLst>
              <a:ext uri="{FF2B5EF4-FFF2-40B4-BE49-F238E27FC236}">
                <a16:creationId xmlns:a16="http://schemas.microsoft.com/office/drawing/2014/main" id="{35C7692A-1277-44A4-9802-99877B0B4142}"/>
              </a:ext>
            </a:extLst>
          </p:cNvPr>
          <p:cNvSpPr/>
          <p:nvPr userDrawn="1"/>
        </p:nvSpPr>
        <p:spPr>
          <a:xfrm flipH="1">
            <a:off x="7898004" y="0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60631AB3-2122-4D62-A4DE-D469AA9B2489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298" y="2058750"/>
            <a:ext cx="9780314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298" y="3530129"/>
            <a:ext cx="9780314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441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B2F918AD-183E-4159-A17A-4CC517685F15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871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924E09-79A9-4E64-B0BD-591BC0AA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Šipka: pětiúhelník 8">
            <a:extLst>
              <a:ext uri="{FF2B5EF4-FFF2-40B4-BE49-F238E27FC236}">
                <a16:creationId xmlns:a16="http://schemas.microsoft.com/office/drawing/2014/main" id="{CA10F6EC-910B-4F5A-ACD8-CFB01C698177}"/>
              </a:ext>
            </a:extLst>
          </p:cNvPr>
          <p:cNvSpPr/>
          <p:nvPr userDrawn="1"/>
        </p:nvSpPr>
        <p:spPr>
          <a:xfrm flipH="1">
            <a:off x="7898004" y="0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C39BE5C5-0056-408C-B22B-443E6702CCB2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44B6A21E-6825-4CA4-A9F1-B069CD7812E3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B2F918AD-183E-4159-A17A-4CC517685F15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871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924E09-79A9-4E64-B0BD-591BC0AA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F940D3C-2724-46A5-9284-5C99F1E422D7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0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Šipka: pětiúhelník 17">
            <a:extLst>
              <a:ext uri="{FF2B5EF4-FFF2-40B4-BE49-F238E27FC236}">
                <a16:creationId xmlns:a16="http://schemas.microsoft.com/office/drawing/2014/main" id="{91AE274A-FDF5-4E01-8E48-8F31FCAC8DC4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1999229"/>
            <a:ext cx="50133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1" y="2575490"/>
            <a:ext cx="5013370" cy="3372147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999230"/>
            <a:ext cx="5407592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42" y="2575491"/>
            <a:ext cx="5407593" cy="3372148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299CBF-DFEB-430A-8893-24B7BBC9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F781559E-99E1-4889-ABD7-76DF461E7B20}"/>
              </a:ext>
            </a:extLst>
          </p:cNvPr>
          <p:cNvSpPr/>
          <p:nvPr userDrawn="1"/>
        </p:nvSpPr>
        <p:spPr>
          <a:xfrm flipH="1">
            <a:off x="7898004" y="4335"/>
            <a:ext cx="4293996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4B15B284-4689-45AF-86C2-C6B64E30E8C2}"/>
              </a:ext>
            </a:extLst>
          </p:cNvPr>
          <p:cNvSpPr/>
          <p:nvPr userDrawn="1"/>
        </p:nvSpPr>
        <p:spPr>
          <a:xfrm>
            <a:off x="0" y="2513"/>
            <a:ext cx="2490651" cy="50729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5F6C254A-05AA-49CE-B3EC-FA42D55E41DB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Šipka: pětiúhelník 17">
            <a:extLst>
              <a:ext uri="{FF2B5EF4-FFF2-40B4-BE49-F238E27FC236}">
                <a16:creationId xmlns:a16="http://schemas.microsoft.com/office/drawing/2014/main" id="{91AE274A-FDF5-4E01-8E48-8F31FCAC8DC4}"/>
              </a:ext>
            </a:extLst>
          </p:cNvPr>
          <p:cNvSpPr/>
          <p:nvPr userDrawn="1"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1999229"/>
            <a:ext cx="50133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1" y="2575490"/>
            <a:ext cx="5013370" cy="3372147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999230"/>
            <a:ext cx="5407592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42" y="2575491"/>
            <a:ext cx="5407593" cy="3372148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299CBF-DFEB-430A-8893-24B7BBC9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Zástupný symbol pro číslo snímku 7">
            <a:extLst>
              <a:ext uri="{FF2B5EF4-FFF2-40B4-BE49-F238E27FC236}">
                <a16:creationId xmlns:a16="http://schemas.microsoft.com/office/drawing/2014/main" id="{3CA3BDA9-7D7E-4CF5-AD0C-FE23489087D5}"/>
              </a:ext>
            </a:extLst>
          </p:cNvPr>
          <p:cNvSpPr txBox="1">
            <a:spLocks/>
          </p:cNvSpPr>
          <p:nvPr userDrawn="1"/>
        </p:nvSpPr>
        <p:spPr>
          <a:xfrm>
            <a:off x="21772" y="732548"/>
            <a:ext cx="731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DF212D-9439-4D85-A1EC-20C88059AA62}" type="slidenum">
              <a:rPr lang="cs-CZ" smtClean="0">
                <a:solidFill>
                  <a:schemeClr val="bg1"/>
                </a:solidFill>
              </a:rPr>
              <a:t>‹#›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1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l="-2000" t="-6000" r="-7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3337" y="449319"/>
            <a:ext cx="984127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9236" y="1846217"/>
            <a:ext cx="9845376" cy="417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1" r:id="rId4"/>
    <p:sldLayoutId id="2147483669" r:id="rId5"/>
    <p:sldLayoutId id="2147483652" r:id="rId6"/>
    <p:sldLayoutId id="2147483670" r:id="rId7"/>
    <p:sldLayoutId id="2147483653" r:id="rId8"/>
    <p:sldLayoutId id="2147483671" r:id="rId9"/>
    <p:sldLayoutId id="2147483654" r:id="rId10"/>
    <p:sldLayoutId id="2147483668" r:id="rId11"/>
    <p:sldLayoutId id="2147483655" r:id="rId12"/>
    <p:sldLayoutId id="2147483667" r:id="rId13"/>
    <p:sldLayoutId id="2147483656" r:id="rId14"/>
    <p:sldLayoutId id="2147483665" r:id="rId15"/>
    <p:sldLayoutId id="2147483657" r:id="rId16"/>
    <p:sldLayoutId id="2147483672" r:id="rId17"/>
    <p:sldLayoutId id="2147483660" r:id="rId18"/>
    <p:sldLayoutId id="2147483675" r:id="rId19"/>
    <p:sldLayoutId id="2147483661" r:id="rId20"/>
    <p:sldLayoutId id="2147483674" r:id="rId21"/>
    <p:sldLayoutId id="2147483662" r:id="rId22"/>
    <p:sldLayoutId id="2147483663" r:id="rId23"/>
    <p:sldLayoutId id="2147483664" r:id="rId2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BC093-3B55-408C-9222-94104E39E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Dějiny filosofie IV</a:t>
            </a:r>
            <a:r>
              <a:rPr lang="cs-CZ" dirty="0"/>
              <a:t>:</a:t>
            </a:r>
            <a:br>
              <a:rPr lang="cs-CZ" dirty="0"/>
            </a:br>
            <a:r>
              <a:rPr lang="nl-NL" dirty="0"/>
              <a:t>Novověká filosofie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EBBFF5-6FA7-4CA6-A44E-F10AB3EF8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Daniel </a:t>
            </a:r>
            <a:r>
              <a:rPr lang="cs-CZ" dirty="0" err="1"/>
              <a:t>Špelda</a:t>
            </a:r>
            <a:r>
              <a:rPr lang="cs-CZ" dirty="0"/>
              <a:t>, Katedra filosofie FF MU</a:t>
            </a:r>
          </a:p>
          <a:p>
            <a:r>
              <a:rPr lang="cs-CZ" dirty="0"/>
              <a:t>Jarní semestr 2021</a:t>
            </a:r>
          </a:p>
        </p:txBody>
      </p:sp>
    </p:spTree>
    <p:extLst>
      <p:ext uri="{BB962C8B-B14F-4D97-AF65-F5344CB8AC3E}">
        <p14:creationId xmlns:p14="http://schemas.microsoft.com/office/powerpoint/2010/main" val="5033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Paralelismus atributů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D2BDEB-6D11-4DEA-AB0F-C4C8EE78B9EE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Paralelismus atributů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5393F5-83FE-4354-95C4-858F0CCE8D4E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38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Božská substance se nám jeví v modech dvou atributů (tělesa/myšlenky): mezi nimi neexistuje vzájemné ovlivňování.</a:t>
            </a:r>
          </a:p>
          <a:p>
            <a:r>
              <a:rPr lang="cs-CZ" dirty="0"/>
              <a:t>Mody obou atributů vyjadřují různým způsobem totéž – dílčí modifikace božské substance.</a:t>
            </a:r>
          </a:p>
          <a:p>
            <a:r>
              <a:rPr lang="cs-CZ" dirty="0"/>
              <a:t>Každý konkrétní projev substance je současně ideou i tělesem – každé těleso má duchovní ekvivalent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dirty="0"/>
              <a:t>„</a:t>
            </a:r>
            <a:r>
              <a:rPr lang="cs-CZ" i="1" dirty="0"/>
              <a:t>Například kruh existující v přírodě a idea existujícího kruhu, jež je rovněž v Bohu, jsou jedna a táž věc explikovaná různými atributy.</a:t>
            </a:r>
            <a:r>
              <a:rPr lang="cs-CZ" dirty="0"/>
              <a:t>“ (II, tvrz. 7)</a:t>
            </a:r>
          </a:p>
          <a:p>
            <a:r>
              <a:rPr lang="cs-CZ" dirty="0"/>
              <a:t>Každému myšlenkovému aktu odpovídá změna v chování těles. „…</a:t>
            </a:r>
            <a:r>
              <a:rPr lang="cs-CZ" i="1" dirty="0"/>
              <a:t>uspořádání a souvislost idejí je […] totožná s uspořádáním a souvislostmi věcí.</a:t>
            </a:r>
            <a:r>
              <a:rPr lang="cs-CZ" dirty="0"/>
              <a:t>“ (II, tvrz. 9)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Myšlenky a tělesa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Paralelismus atributů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9C39E694-C009-42D2-A8CB-67F8C8FC45E5}"/>
              </a:ext>
            </a:extLst>
          </p:cNvPr>
          <p:cNvSpPr/>
          <p:nvPr/>
        </p:nvSpPr>
        <p:spPr>
          <a:xfrm>
            <a:off x="910589" y="3909059"/>
            <a:ext cx="10594022" cy="649701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450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Modifikace jednoho atributu odpovídají modifikacím druhého atributu.</a:t>
            </a:r>
          </a:p>
          <a:p>
            <a:r>
              <a:rPr lang="cs-CZ" dirty="0"/>
              <a:t>Když se odehrává nějaký tělesný děj, odehrává se současně, paralelně s ním odpovídající myšlenkový proces. Každému myšlenkovému aktu odpovídá změna v chování těles.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dirty="0"/>
              <a:t>„…</a:t>
            </a:r>
            <a:r>
              <a:rPr lang="cs-CZ" i="1" dirty="0"/>
              <a:t>uspořádání a souvislost idejí je […] totožná s uspořádáním a souvislostmi věcí.</a:t>
            </a:r>
            <a:r>
              <a:rPr lang="cs-CZ" dirty="0"/>
              <a:t>“ (II, tvrz. 9)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Řešení psychofyzického problému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Paralelismus atributů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70FB55CF-4E84-476E-81AC-925E74DB125E}"/>
              </a:ext>
            </a:extLst>
          </p:cNvPr>
          <p:cNvSpPr/>
          <p:nvPr/>
        </p:nvSpPr>
        <p:spPr>
          <a:xfrm>
            <a:off x="914399" y="3218720"/>
            <a:ext cx="10332721" cy="431443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2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arenR"/>
            </a:pPr>
            <a:r>
              <a:rPr lang="cs-CZ" dirty="0"/>
              <a:t>Zajišťuje izomorfii mezi myšlením a bytím: zdůvodňuje možnost dokonalého poznání – souhlas mezi myšlenkou a hmotou.</a:t>
            </a:r>
          </a:p>
          <a:p>
            <a:pPr>
              <a:buFont typeface="+mj-lt"/>
              <a:buAutoNum type="arabicParenR"/>
            </a:pPr>
            <a:r>
              <a:rPr lang="cs-CZ" dirty="0"/>
              <a:t>Řešení psychofyzického problému: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dirty="0"/>
              <a:t>„</a:t>
            </a:r>
            <a:r>
              <a:rPr lang="cs-CZ" i="1" dirty="0"/>
              <a:t>Mysl a tělo jsou jedna a táž věc, kterou chápeme jednou ve smyslu atributu myšlení a podruhé ve smyslu atributu rozlehlosti.</a:t>
            </a:r>
            <a:r>
              <a:rPr lang="cs-CZ" dirty="0"/>
              <a:t>“ (III, tvrz. 2)</a:t>
            </a:r>
          </a:p>
          <a:p>
            <a:r>
              <a:rPr lang="cs-CZ" u="sng" dirty="0"/>
              <a:t>Pro každý tělesný stav existuje stav mentální.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paralelismu atributů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Paralelismus atributů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D552C3E-59BF-47F3-972E-70040BA719C6}"/>
              </a:ext>
            </a:extLst>
          </p:cNvPr>
          <p:cNvSpPr/>
          <p:nvPr/>
        </p:nvSpPr>
        <p:spPr>
          <a:xfrm>
            <a:off x="925829" y="3230151"/>
            <a:ext cx="10590212" cy="690339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12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33600"/>
            <a:ext cx="6567638" cy="3777622"/>
          </a:xfrm>
        </p:spPr>
        <p:txBody>
          <a:bodyPr/>
          <a:lstStyle/>
          <a:p>
            <a:r>
              <a:rPr lang="cs-CZ" dirty="0"/>
              <a:t>Dva řetězce kauzality: </a:t>
            </a:r>
          </a:p>
          <a:p>
            <a:r>
              <a:rPr lang="cs-CZ" dirty="0"/>
              <a:t>Každý </a:t>
            </a:r>
            <a:r>
              <a:rPr lang="cs-CZ" u="sng" dirty="0"/>
              <a:t>tělesný modus</a:t>
            </a:r>
            <a:r>
              <a:rPr lang="cs-CZ" dirty="0"/>
              <a:t> má příčinu v substanci a v jiném modu tělesném. </a:t>
            </a:r>
          </a:p>
          <a:p>
            <a:r>
              <a:rPr lang="cs-CZ" dirty="0"/>
              <a:t>Každý </a:t>
            </a:r>
            <a:r>
              <a:rPr lang="cs-CZ" u="sng" dirty="0"/>
              <a:t>modus myšlení</a:t>
            </a:r>
            <a:r>
              <a:rPr lang="cs-CZ" dirty="0"/>
              <a:t> zase svůj důvod v substanci a v jiném modu myšlení. </a:t>
            </a:r>
          </a:p>
          <a:p>
            <a:r>
              <a:rPr lang="cs-CZ" dirty="0"/>
              <a:t>Existuje řada kauzální a řada důvodová, které jsou paralelní. </a:t>
            </a:r>
          </a:p>
          <a:p>
            <a:r>
              <a:rPr lang="cs-CZ" dirty="0"/>
              <a:t>Neexistuje náhoda ani libovůle.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Determinismus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Paralelismus atributů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interiér, socha&#10;&#10;Popis byl vytvořen automaticky">
            <a:extLst>
              <a:ext uri="{FF2B5EF4-FFF2-40B4-BE49-F238E27FC236}">
                <a16:creationId xmlns:a16="http://schemas.microsoft.com/office/drawing/2014/main" id="{7118D982-A3A2-431B-B81C-3E3EDD06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998" y="1337310"/>
            <a:ext cx="4649002" cy="5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33600"/>
            <a:ext cx="10529252" cy="4100290"/>
          </a:xfrm>
        </p:spPr>
        <p:txBody>
          <a:bodyPr/>
          <a:lstStyle/>
          <a:p>
            <a:r>
              <a:rPr lang="cs-CZ" u="sng" dirty="0"/>
              <a:t>Bůh je svobodný</a:t>
            </a:r>
            <a:r>
              <a:rPr lang="cs-CZ" dirty="0"/>
              <a:t>, ale není </a:t>
            </a:r>
            <a:r>
              <a:rPr lang="cs-CZ"/>
              <a:t>to </a:t>
            </a:r>
            <a:r>
              <a:rPr lang="cs-CZ" smtClean="0"/>
              <a:t>libovůle</a:t>
            </a:r>
          </a:p>
          <a:p>
            <a:r>
              <a:rPr lang="cs-CZ" smtClean="0"/>
              <a:t> </a:t>
            </a:r>
            <a:r>
              <a:rPr lang="cs-CZ" b="1" dirty="0"/>
              <a:t>Svoboda</a:t>
            </a:r>
            <a:r>
              <a:rPr lang="cs-CZ" dirty="0"/>
              <a:t> = sebeurčení a autonomie: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dirty="0"/>
              <a:t>„</a:t>
            </a:r>
            <a:r>
              <a:rPr lang="cs-CZ" i="1" dirty="0"/>
              <a:t>Říkám, že nějaká věc je svobodná, jestliže existuje pouze z nutnosti své přirozenosti a je pouze sama sebou determinována ke svému jednání.</a:t>
            </a:r>
            <a:r>
              <a:rPr lang="cs-CZ" dirty="0"/>
              <a:t>“ (I, </a:t>
            </a:r>
            <a:r>
              <a:rPr lang="cs-CZ" dirty="0" err="1"/>
              <a:t>def</a:t>
            </a:r>
            <a:r>
              <a:rPr lang="cs-CZ" dirty="0"/>
              <a:t>. 7)</a:t>
            </a:r>
          </a:p>
          <a:p>
            <a:r>
              <a:rPr lang="cs-CZ" b="1" dirty="0"/>
              <a:t>Svoboda</a:t>
            </a:r>
            <a:r>
              <a:rPr lang="cs-CZ" dirty="0"/>
              <a:t> = nepřítomnost nátlaku.</a:t>
            </a:r>
          </a:p>
          <a:p>
            <a:r>
              <a:rPr lang="cs-CZ" u="sng" dirty="0"/>
              <a:t>Bůh je absolutně svobodný</a:t>
            </a:r>
            <a:r>
              <a:rPr lang="cs-CZ" dirty="0"/>
              <a:t> v tom smyslu, že cokoliv se děje, vychází nezbytně z jeho vlastní přirozenosti. Bůh nepodléhá žádnému vnějšímu působení, určuje se sám sebou, není omezován a vymezován něčím odlišným. To, co dělá, dělá nutně, a nemůže jinak. Ale je to jeho vlastní nutnost, nepochází zvnějšku.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Svoboda Boha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Paralelismus atributů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97EFE28-B0C3-4BA2-A4B7-0F9B9AB3C8D1}"/>
              </a:ext>
            </a:extLst>
          </p:cNvPr>
          <p:cNvSpPr/>
          <p:nvPr/>
        </p:nvSpPr>
        <p:spPr>
          <a:xfrm>
            <a:off x="914399" y="2537459"/>
            <a:ext cx="10590212" cy="720091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376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Nauka o afektech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D2BDEB-6D11-4DEA-AB0F-C4C8EE78B9EE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5393F5-83FE-4354-95C4-858F0CCE8D4E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46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Celý Spinozův </a:t>
            </a:r>
            <a:r>
              <a:rPr lang="cs-CZ" u="sng" dirty="0"/>
              <a:t>metafyzický systém slouží jako východisko pro etiku</a:t>
            </a:r>
            <a:r>
              <a:rPr lang="cs-CZ" dirty="0"/>
              <a:t>, která má vést člověka a) ke štěstí, b) k poznání Boha.</a:t>
            </a:r>
          </a:p>
          <a:p>
            <a:r>
              <a:rPr lang="cs-CZ" b="1" dirty="0"/>
              <a:t>Člověk</a:t>
            </a:r>
            <a:r>
              <a:rPr lang="cs-CZ" dirty="0"/>
              <a:t> = dílčí modifikace substance.</a:t>
            </a:r>
          </a:p>
          <a:p>
            <a:r>
              <a:rPr lang="cs-CZ" dirty="0"/>
              <a:t>Tělo má korelát v mysli a naopak.</a:t>
            </a:r>
          </a:p>
          <a:p>
            <a:r>
              <a:rPr lang="cs-CZ" dirty="0"/>
              <a:t>Tělesné procesy jsou podřízeny mechanickým zákonům – ideje podléhají logice.</a:t>
            </a:r>
          </a:p>
          <a:p>
            <a:r>
              <a:rPr lang="cs-CZ" dirty="0"/>
              <a:t>Lidské jsoucno je vřazeno do obecné kauzální souvislosti: je vystaveno vnějším tlakům.</a:t>
            </a:r>
          </a:p>
          <a:p>
            <a:r>
              <a:rPr lang="cs-CZ" dirty="0"/>
              <a:t>Proti afektivnímu jednání, které znamená ztrátu sebekontroly, sebeurčení a autonomie – tj. nesvobodu.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Pojetí člověka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74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Etika</a:t>
            </a:r>
            <a:r>
              <a:rPr lang="cs-CZ" dirty="0"/>
              <a:t> má napomoci člověku vyrovnat se s vnějším světem.</a:t>
            </a:r>
          </a:p>
          <a:p>
            <a:r>
              <a:rPr lang="cs-CZ" dirty="0"/>
              <a:t>Metafyzické východisko: jednotlivé věci neboli mody „</a:t>
            </a:r>
            <a:r>
              <a:rPr lang="cs-CZ" i="1" dirty="0"/>
              <a:t>snaží setrvávat ve svém bytí</a:t>
            </a:r>
            <a:r>
              <a:rPr lang="cs-CZ" dirty="0"/>
              <a:t>“. </a:t>
            </a:r>
          </a:p>
          <a:p>
            <a:r>
              <a:rPr lang="cs-CZ" dirty="0"/>
              <a:t>Snaha o sebezáchovu (</a:t>
            </a:r>
            <a:r>
              <a:rPr lang="cs-CZ" i="1" dirty="0" err="1"/>
              <a:t>conatus</a:t>
            </a:r>
            <a:r>
              <a:rPr lang="cs-CZ" dirty="0"/>
              <a:t>) patří k jejich podstatě (III, tvrz. 6 a </a:t>
            </a:r>
            <a:r>
              <a:rPr lang="cs-CZ"/>
              <a:t>7</a:t>
            </a:r>
            <a:r>
              <a:rPr lang="cs-CZ" smtClean="0"/>
              <a:t>).</a:t>
            </a:r>
          </a:p>
          <a:p>
            <a:r>
              <a:rPr lang="cs-CZ" smtClean="0"/>
              <a:t>Neexistují univerzálně platné pojmy dobra a zla – dobro je to, co prospívá sebezáchově. </a:t>
            </a:r>
            <a:endParaRPr lang="cs-CZ" dirty="0"/>
          </a:p>
          <a:p>
            <a:r>
              <a:rPr lang="cs-CZ" dirty="0"/>
              <a:t>Úsilí o sebezáchovu je úspěšné a) člověk zvyšuje vlastní schopnosti aktivně jednat; b) člověk se snaží vyhnout stavu, kdy jen pasivně reaguje na podněty něčeho vnějšího.</a:t>
            </a:r>
          </a:p>
          <a:p>
            <a:pPr marL="0" indent="0" algn="just">
              <a:buNone/>
            </a:pPr>
            <a:r>
              <a:rPr lang="cs-CZ" dirty="0"/>
              <a:t>Afekt = schopnost aktivně jednat, která se zvětšuje nebo zmenšuje: „</a:t>
            </a:r>
            <a:r>
              <a:rPr lang="cs-CZ" i="1" dirty="0"/>
              <a:t>Afektem rozumím stavy těla, jimiž se zvětšuje nebo zmenšuje jeho schopnost něco konat. Stejným termínem označuji ideje těchto stavů.</a:t>
            </a:r>
            <a:r>
              <a:rPr lang="cs-CZ" dirty="0"/>
              <a:t>“ (III, </a:t>
            </a:r>
            <a:r>
              <a:rPr lang="cs-CZ" dirty="0" err="1"/>
              <a:t>def</a:t>
            </a:r>
            <a:r>
              <a:rPr lang="cs-CZ" dirty="0"/>
              <a:t>. 3)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 etiky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52BF21-7674-4B81-8DBB-D26CC1FC4AF6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1AA59E5-3E84-48FE-BA7A-0EE78FDBFCF7}"/>
              </a:ext>
            </a:extLst>
          </p:cNvPr>
          <p:cNvSpPr/>
          <p:nvPr/>
        </p:nvSpPr>
        <p:spPr>
          <a:xfrm>
            <a:off x="914399" y="4388657"/>
            <a:ext cx="10590212" cy="953450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521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497330"/>
            <a:ext cx="6938355" cy="4413892"/>
          </a:xfrm>
        </p:spPr>
        <p:txBody>
          <a:bodyPr/>
          <a:lstStyle/>
          <a:p>
            <a:pPr>
              <a:buFont typeface="+mj-lt"/>
              <a:buAutoNum type="arabicParenR"/>
            </a:pPr>
            <a:r>
              <a:rPr lang="cs-CZ" dirty="0"/>
              <a:t>Žádost (</a:t>
            </a:r>
            <a:r>
              <a:rPr lang="cs-CZ" i="1" dirty="0" err="1"/>
              <a:t>cupiditas</a:t>
            </a:r>
            <a:r>
              <a:rPr lang="cs-CZ" dirty="0"/>
              <a:t>): </a:t>
            </a:r>
            <a:r>
              <a:rPr lang="cs-CZ" u="sng" dirty="0"/>
              <a:t>Vědomé úsilí</a:t>
            </a:r>
            <a:r>
              <a:rPr lang="cs-CZ" dirty="0"/>
              <a:t> lidské mysli o zachování vlastní existence.</a:t>
            </a:r>
          </a:p>
          <a:p>
            <a:pPr>
              <a:buFont typeface="+mj-lt"/>
              <a:buAutoNum type="arabicParenR"/>
            </a:pPr>
            <a:r>
              <a:rPr lang="cs-CZ" dirty="0"/>
              <a:t>Radost (alternativní překlad – slast): </a:t>
            </a:r>
            <a:r>
              <a:rPr lang="cs-CZ" u="sng" dirty="0"/>
              <a:t>Afekt</a:t>
            </a:r>
            <a:r>
              <a:rPr lang="cs-CZ" dirty="0"/>
              <a:t>, který vzniká, když vnější faktory podporují žádost, tj. naši schopnost aktivně konat. </a:t>
            </a:r>
          </a:p>
          <a:p>
            <a:pPr>
              <a:buFont typeface="+mj-lt"/>
              <a:buAutoNum type="arabicParenR"/>
            </a:pPr>
            <a:r>
              <a:rPr lang="cs-CZ" dirty="0"/>
              <a:t>Bolest, resp. smutek, je </a:t>
            </a:r>
            <a:r>
              <a:rPr lang="cs-CZ" u="sng" dirty="0"/>
              <a:t>afekt</a:t>
            </a:r>
            <a:r>
              <a:rPr lang="cs-CZ" dirty="0"/>
              <a:t>, který vzniká, když vnější faktory odporují naší žádosti, tj. když protiřečí lidskému úsilí po sebezáchově, tj. brání našemu aktivnímu jednání.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Tři prvotní afekty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52BF21-7674-4B81-8DBB-D26CC1FC4AF6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, interiér, květina, rostlina&#10;&#10;Popis byl vytvořen automaticky">
            <a:extLst>
              <a:ext uri="{FF2B5EF4-FFF2-40B4-BE49-F238E27FC236}">
                <a16:creationId xmlns:a16="http://schemas.microsoft.com/office/drawing/2014/main" id="{924E0588-2EC1-4711-B1DF-8508706A7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710" y="1497330"/>
            <a:ext cx="4240290" cy="53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3">
            <a:extLst>
              <a:ext uri="{FF2B5EF4-FFF2-40B4-BE49-F238E27FC236}">
                <a16:creationId xmlns:a16="http://schemas.microsoft.com/office/drawing/2014/main" id="{2ED253C9-BEAA-4E72-A1AF-97F2415B1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272561"/>
              </p:ext>
            </p:extLst>
          </p:nvPr>
        </p:nvGraphicFramePr>
        <p:xfrm>
          <a:off x="974725" y="2133600"/>
          <a:ext cx="10529888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58A2AF8A-2518-4DA1-A7BD-A30CBC67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témat</a:t>
            </a:r>
          </a:p>
        </p:txBody>
      </p:sp>
    </p:spTree>
    <p:extLst>
      <p:ext uri="{BB962C8B-B14F-4D97-AF65-F5344CB8AC3E}">
        <p14:creationId xmlns:p14="http://schemas.microsoft.com/office/powerpoint/2010/main" val="42933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Všechny další </a:t>
            </a:r>
            <a:r>
              <a:rPr lang="cs-CZ" u="sng" dirty="0"/>
              <a:t>afekty</a:t>
            </a:r>
            <a:r>
              <a:rPr lang="cs-CZ" dirty="0"/>
              <a:t> vznikají spojováním a rozšiřováním prvotních afektů.</a:t>
            </a:r>
          </a:p>
          <a:p>
            <a:r>
              <a:rPr lang="cs-CZ" dirty="0"/>
              <a:t>Další </a:t>
            </a:r>
            <a:r>
              <a:rPr lang="cs-CZ" u="sng" dirty="0"/>
              <a:t>afekty</a:t>
            </a:r>
            <a:r>
              <a:rPr lang="cs-CZ" dirty="0"/>
              <a:t>: údiv, pohrdání, láska, nenávist, náklonnost, odpor, oddanost, výsměch, naděje, strach atd. </a:t>
            </a:r>
          </a:p>
          <a:p>
            <a:r>
              <a:rPr lang="cs-CZ" dirty="0"/>
              <a:t>Všechny </a:t>
            </a:r>
            <a:r>
              <a:rPr lang="cs-CZ" u="sng" dirty="0"/>
              <a:t>afekty</a:t>
            </a:r>
            <a:r>
              <a:rPr lang="cs-CZ" dirty="0"/>
              <a:t> Spinoza definuje jako spojení některého ze základních afektů s nějakými dalšími okolnostmi.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/>
              <a:t>Naděje</a:t>
            </a:r>
            <a:r>
              <a:rPr lang="cs-CZ" dirty="0"/>
              <a:t> = „</a:t>
            </a:r>
            <a:r>
              <a:rPr lang="cs-CZ" i="1" dirty="0"/>
              <a:t>nestálá radost vzniklá z ideje věci budoucí nebo minulé, o jejímž výsledku do jisté míry pochybujeme.</a:t>
            </a:r>
            <a:r>
              <a:rPr lang="cs-CZ" dirty="0"/>
              <a:t>“ (III, </a:t>
            </a:r>
            <a:r>
              <a:rPr lang="cs-CZ" dirty="0" err="1"/>
              <a:t>def</a:t>
            </a:r>
            <a:r>
              <a:rPr lang="cs-CZ" dirty="0"/>
              <a:t>. afektů 12)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/>
              <a:t>Strach</a:t>
            </a:r>
            <a:r>
              <a:rPr lang="cs-CZ" dirty="0"/>
              <a:t> = „</a:t>
            </a:r>
            <a:r>
              <a:rPr lang="cs-CZ" i="1" dirty="0"/>
              <a:t>nestálý smutek vzniklý z ideje věci budoucí nebo minulé, o jejímž výsledku do jisté míry pochybujeme.</a:t>
            </a:r>
            <a:r>
              <a:rPr lang="cs-CZ" dirty="0"/>
              <a:t>“ (III, </a:t>
            </a:r>
            <a:r>
              <a:rPr lang="cs-CZ" dirty="0" err="1"/>
              <a:t>def</a:t>
            </a:r>
            <a:r>
              <a:rPr lang="cs-CZ" dirty="0"/>
              <a:t>. afektů 13)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afekty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52BF21-7674-4B81-8DBB-D26CC1FC4AF6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0CE70D73-1A4B-43C5-B2B1-6F6426A7EBAD}"/>
              </a:ext>
            </a:extLst>
          </p:cNvPr>
          <p:cNvSpPr/>
          <p:nvPr/>
        </p:nvSpPr>
        <p:spPr>
          <a:xfrm>
            <a:off x="914399" y="3878578"/>
            <a:ext cx="10590212" cy="720091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24C59B39-9730-4152-A97D-3651CB2D26D4}"/>
              </a:ext>
            </a:extLst>
          </p:cNvPr>
          <p:cNvSpPr/>
          <p:nvPr/>
        </p:nvSpPr>
        <p:spPr>
          <a:xfrm>
            <a:off x="914399" y="4747259"/>
            <a:ext cx="10590212" cy="720091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503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33600"/>
            <a:ext cx="7597140" cy="3777622"/>
          </a:xfrm>
        </p:spPr>
        <p:txBody>
          <a:bodyPr/>
          <a:lstStyle/>
          <a:p>
            <a:r>
              <a:rPr lang="cs-CZ" u="sng" dirty="0"/>
              <a:t>Aktivní afekty</a:t>
            </a:r>
            <a:r>
              <a:rPr lang="cs-CZ" dirty="0"/>
              <a:t> – zvýšení schopnosti aktivně jednat.</a:t>
            </a:r>
          </a:p>
          <a:p>
            <a:r>
              <a:rPr lang="cs-CZ" u="sng" dirty="0"/>
              <a:t>Pasivní afekty</a:t>
            </a:r>
            <a:r>
              <a:rPr lang="cs-CZ" dirty="0"/>
              <a:t> nebo také vášně – tj. </a:t>
            </a:r>
            <a:r>
              <a:rPr lang="cs-CZ" i="1" dirty="0"/>
              <a:t> </a:t>
            </a:r>
            <a:r>
              <a:rPr lang="cs-CZ" dirty="0"/>
              <a:t> (z lat. </a:t>
            </a:r>
            <a:r>
              <a:rPr lang="cs-CZ" i="1" dirty="0" err="1"/>
              <a:t>passio</a:t>
            </a:r>
            <a:r>
              <a:rPr lang="cs-CZ" dirty="0"/>
              <a:t>, tj. trpět, snášet). </a:t>
            </a:r>
          </a:p>
          <a:p>
            <a:pPr marL="0" indent="0" algn="just">
              <a:buNone/>
            </a:pPr>
            <a:r>
              <a:rPr lang="cs-CZ" dirty="0"/>
              <a:t>Když se nás zmocní vášně tak„…</a:t>
            </a:r>
            <a:r>
              <a:rPr lang="cs-CZ" i="1" dirty="0"/>
              <a:t>nás vnější příčiny ženou mnoha směry a že se zmítáme jako mořské vlny hnané protichůdnými větry a nejsme si vědomi svého konce a osudu</a:t>
            </a:r>
            <a:r>
              <a:rPr lang="cs-CZ" dirty="0"/>
              <a:t>.“ (III, tvrz. 59)</a:t>
            </a:r>
          </a:p>
          <a:p>
            <a:r>
              <a:rPr lang="cs-CZ" u="sng" dirty="0"/>
              <a:t>Aktivní afekty</a:t>
            </a:r>
            <a:r>
              <a:rPr lang="cs-CZ" dirty="0"/>
              <a:t> = statečnost, rozhodnost, šlechetnost, rozvážnost, střízlivost a duchapřítomnost. (III, tvrz. 59)</a:t>
            </a:r>
          </a:p>
          <a:p>
            <a:r>
              <a:rPr lang="cs-CZ" dirty="0"/>
              <a:t>Rozum nemůže pasivní afekty potlačit ani zkrotit.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Aktivní a pasivní afekty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52BF21-7674-4B81-8DBB-D26CC1FC4AF6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, muž, osoba&#10;&#10;Popis byl vytvořen automaticky">
            <a:extLst>
              <a:ext uri="{FF2B5EF4-FFF2-40B4-BE49-F238E27FC236}">
                <a16:creationId xmlns:a16="http://schemas.microsoft.com/office/drawing/2014/main" id="{0FDADD64-B910-4ECA-934F-4DB419A94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043" y="502920"/>
            <a:ext cx="3463957" cy="4171950"/>
          </a:xfrm>
          <a:prstGeom prst="rect">
            <a:avLst/>
          </a:prstGeo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D565EFA4-CC4B-45D3-BECC-861D4F2AC0E4}"/>
              </a:ext>
            </a:extLst>
          </p:cNvPr>
          <p:cNvSpPr/>
          <p:nvPr/>
        </p:nvSpPr>
        <p:spPr>
          <a:xfrm>
            <a:off x="891539" y="3200399"/>
            <a:ext cx="7722203" cy="948691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760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Rozum dokáže proměnit pasivní afekty v aktivní prostřednictvím poznání. </a:t>
            </a:r>
          </a:p>
          <a:p>
            <a:r>
              <a:rPr lang="cs-CZ" dirty="0"/>
              <a:t>„</a:t>
            </a:r>
            <a:r>
              <a:rPr lang="cs-CZ" i="1" dirty="0"/>
              <a:t>Afekt je tedy tím více v naší moci a mysl je při něm tím méně trpná, čím lépe tento afekt známe.</a:t>
            </a:r>
            <a:r>
              <a:rPr lang="cs-CZ" dirty="0"/>
              <a:t>“ (V, tvrz. 3, důsledek)</a:t>
            </a:r>
          </a:p>
          <a:p>
            <a:r>
              <a:rPr lang="cs-CZ" dirty="0"/>
              <a:t>Mysl, která nechápe původ a vznik svých afektů, je pouze trpí (</a:t>
            </a:r>
            <a:r>
              <a:rPr lang="cs-CZ" i="1" dirty="0" err="1"/>
              <a:t>passio</a:t>
            </a:r>
            <a:r>
              <a:rPr lang="cs-CZ" dirty="0"/>
              <a:t>) a je jim zcela </a:t>
            </a:r>
            <a:r>
              <a:rPr lang="cs-CZ"/>
              <a:t>vydaná</a:t>
            </a:r>
            <a:r>
              <a:rPr lang="cs-CZ" smtClean="0"/>
              <a:t>.</a:t>
            </a:r>
          </a:p>
          <a:p>
            <a:r>
              <a:rPr lang="cs-CZ"/>
              <a:t>Nad vášněmi vítězíme poznáním nutnosti, s níž se odehrává </a:t>
            </a:r>
            <a:r>
              <a:rPr lang="cs-CZ"/>
              <a:t>veškeré </a:t>
            </a:r>
            <a:r>
              <a:rPr lang="cs-CZ" smtClean="0"/>
              <a:t>dění.</a:t>
            </a:r>
            <a:endParaRPr lang="cs-CZ" dirty="0"/>
          </a:p>
          <a:p>
            <a:r>
              <a:rPr lang="cs-CZ" dirty="0"/>
              <a:t>Spinoza například uvádí, že se okamžitě zmírní smutek člověka, který ztratil něco dobrého, jakmile si uvědomí, že to, co ztratil, nebylo možné žádným způsobem zachránit (V, tvrz. 6, poznámka).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Racionální přeměna afektů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52BF21-7674-4B81-8DBB-D26CC1FC4AF6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86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009" y="1332269"/>
            <a:ext cx="5709602" cy="4646667"/>
          </a:xfrm>
        </p:spPr>
        <p:txBody>
          <a:bodyPr/>
          <a:lstStyle/>
          <a:p>
            <a:r>
              <a:rPr lang="cs-CZ" dirty="0"/>
              <a:t>Nad vášněmi zvítězíme tak, že nahradíme pouhý pasivní afekt adekvátním poznáním celé situace. </a:t>
            </a:r>
          </a:p>
          <a:p>
            <a:r>
              <a:rPr lang="cs-CZ" dirty="0"/>
              <a:t>Toto poznání spočívá v pochopení naprosté nutnosti všeho dění.</a:t>
            </a:r>
          </a:p>
          <a:p>
            <a:r>
              <a:rPr lang="cs-CZ" u="sng" dirty="0"/>
              <a:t>Člověk je svobodný</a:t>
            </a:r>
            <a:r>
              <a:rPr lang="cs-CZ" dirty="0"/>
              <a:t> tehdy, když si uvědomí, že je součástí velkého, „nelidského“ kauzálního řádu, k nimž zaujme racionální, nikoli emocionální postoj: vše se děje z nutnosti substance/Boha.</a:t>
            </a:r>
          </a:p>
          <a:p>
            <a:r>
              <a:rPr lang="cs-CZ" b="1" dirty="0"/>
              <a:t>Svoboda</a:t>
            </a:r>
            <a:r>
              <a:rPr lang="cs-CZ" dirty="0"/>
              <a:t> jako </a:t>
            </a:r>
            <a:r>
              <a:rPr lang="cs-CZ" u="sng" dirty="0"/>
              <a:t>poznaná nutnost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Vítězství nad vášněmi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52BF21-7674-4B81-8DBB-D26CC1FC4AF6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Nauka o afektech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572150B-B5CC-406F-89A5-AD58FB4E2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77" y="1332269"/>
            <a:ext cx="4528253" cy="53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8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E2937-B38E-44ED-A5A8-65C2EA0F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chemeClr val="accent1"/>
                </a:solidFill>
              </a:rPr>
              <a:t>III. </a:t>
            </a:r>
            <a:r>
              <a:rPr lang="cs-CZ" u="sng" dirty="0" err="1">
                <a:solidFill>
                  <a:schemeClr val="accent1"/>
                </a:solidFill>
              </a:rPr>
              <a:t>Benedictus</a:t>
            </a:r>
            <a:r>
              <a:rPr lang="cs-CZ" u="sng" dirty="0">
                <a:solidFill>
                  <a:schemeClr val="accent1"/>
                </a:solidFill>
              </a:rPr>
              <a:t> de Spinoza (1632-1677)</a:t>
            </a:r>
          </a:p>
        </p:txBody>
      </p:sp>
    </p:spTree>
    <p:extLst>
      <p:ext uri="{BB962C8B-B14F-4D97-AF65-F5344CB8AC3E}">
        <p14:creationId xmlns:p14="http://schemas.microsoft.com/office/powerpoint/2010/main" val="51887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" y="1262743"/>
            <a:ext cx="6617970" cy="5077097"/>
          </a:xfrm>
        </p:spPr>
        <p:txBody>
          <a:bodyPr>
            <a:normAutofit/>
          </a:bodyPr>
          <a:lstStyle/>
          <a:p>
            <a:r>
              <a:rPr lang="cs-CZ" dirty="0"/>
              <a:t>Brusič čoček, 1656 exkomunikován z židovské komunity v Amsterdamu.</a:t>
            </a:r>
          </a:p>
          <a:p>
            <a:r>
              <a:rPr lang="cs-CZ" dirty="0"/>
              <a:t>Zemřel v Haagu.</a:t>
            </a:r>
          </a:p>
          <a:p>
            <a:r>
              <a:rPr lang="cs-CZ" dirty="0"/>
              <a:t>Prvotina: výklad Descartových </a:t>
            </a:r>
            <a:r>
              <a:rPr lang="cs-CZ" i="1" dirty="0"/>
              <a:t>Principů filosofie </a:t>
            </a:r>
            <a:r>
              <a:rPr lang="cs-CZ" dirty="0"/>
              <a:t>- </a:t>
            </a:r>
            <a:r>
              <a:rPr lang="cs-CZ" i="1" dirty="0" err="1"/>
              <a:t>Renati</a:t>
            </a:r>
            <a:r>
              <a:rPr lang="cs-CZ" i="1" dirty="0"/>
              <a:t> Des </a:t>
            </a:r>
            <a:r>
              <a:rPr lang="cs-CZ" i="1" dirty="0" err="1"/>
              <a:t>Cartes</a:t>
            </a:r>
            <a:r>
              <a:rPr lang="cs-CZ" i="1" dirty="0"/>
              <a:t> </a:t>
            </a:r>
            <a:r>
              <a:rPr lang="cs-CZ" i="1" dirty="0" err="1"/>
              <a:t>Principia</a:t>
            </a:r>
            <a:r>
              <a:rPr lang="cs-CZ" i="1" dirty="0"/>
              <a:t> </a:t>
            </a:r>
            <a:r>
              <a:rPr lang="cs-CZ" i="1" dirty="0" err="1"/>
              <a:t>philosophiae</a:t>
            </a:r>
            <a:r>
              <a:rPr lang="cs-CZ" i="1" dirty="0"/>
              <a:t>  </a:t>
            </a:r>
            <a:r>
              <a:rPr lang="cs-CZ" dirty="0"/>
              <a:t>(</a:t>
            </a:r>
            <a:r>
              <a:rPr lang="cs-CZ" i="1" dirty="0"/>
              <a:t>René Descarta Principy filosofie</a:t>
            </a:r>
            <a:r>
              <a:rPr lang="cs-CZ" dirty="0"/>
              <a:t>, 1663).</a:t>
            </a:r>
          </a:p>
          <a:p>
            <a:r>
              <a:rPr lang="cs-CZ" i="1" dirty="0" err="1"/>
              <a:t>Cogitata</a:t>
            </a:r>
            <a:r>
              <a:rPr lang="cs-CZ" i="1" dirty="0"/>
              <a:t> </a:t>
            </a:r>
            <a:r>
              <a:rPr lang="cs-CZ" i="1" dirty="0" err="1"/>
              <a:t>metaphysica</a:t>
            </a:r>
            <a:r>
              <a:rPr lang="cs-CZ" dirty="0"/>
              <a:t> (</a:t>
            </a:r>
            <a:r>
              <a:rPr lang="cs-CZ" i="1" dirty="0"/>
              <a:t>Metafyzické myšlenky </a:t>
            </a:r>
            <a:r>
              <a:rPr lang="cs-CZ" dirty="0"/>
              <a:t>1663).</a:t>
            </a:r>
          </a:p>
          <a:p>
            <a:r>
              <a:rPr lang="cs-CZ" i="1" dirty="0" err="1"/>
              <a:t>Tractatus</a:t>
            </a:r>
            <a:r>
              <a:rPr lang="cs-CZ" i="1" dirty="0"/>
              <a:t> </a:t>
            </a:r>
            <a:r>
              <a:rPr lang="cs-CZ" i="1" dirty="0" err="1"/>
              <a:t>theologico-politicus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i="1" dirty="0"/>
              <a:t>Traktát teologicko-politický</a:t>
            </a:r>
            <a:r>
              <a:rPr lang="cs-CZ" dirty="0"/>
              <a:t>, 1670).</a:t>
            </a:r>
          </a:p>
          <a:p>
            <a:r>
              <a:rPr lang="cs-CZ" i="1" dirty="0" err="1"/>
              <a:t>Ethica</a:t>
            </a:r>
            <a:r>
              <a:rPr lang="cs-CZ" i="1" dirty="0"/>
              <a:t> </a:t>
            </a:r>
            <a:r>
              <a:rPr lang="cs-CZ" i="1" dirty="0" err="1"/>
              <a:t>ordine</a:t>
            </a:r>
            <a:r>
              <a:rPr lang="cs-CZ" i="1" dirty="0"/>
              <a:t> </a:t>
            </a:r>
            <a:r>
              <a:rPr lang="cs-CZ" i="1" dirty="0" err="1"/>
              <a:t>geometrico</a:t>
            </a:r>
            <a:r>
              <a:rPr lang="cs-CZ" i="1" dirty="0"/>
              <a:t> </a:t>
            </a:r>
            <a:r>
              <a:rPr lang="cs-CZ" i="1" dirty="0" err="1"/>
              <a:t>demonstrata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i="1" dirty="0"/>
              <a:t>Etika vyložená způsobem užívaným v geometrii</a:t>
            </a:r>
            <a:r>
              <a:rPr lang="cs-CZ" dirty="0"/>
              <a:t>, 1677).</a:t>
            </a:r>
          </a:p>
          <a:p>
            <a:r>
              <a:rPr lang="cs-CZ" dirty="0"/>
              <a:t>Česky – vše, jen překlad </a:t>
            </a:r>
            <a:r>
              <a:rPr lang="cs-CZ" i="1" dirty="0"/>
              <a:t>Traktátu</a:t>
            </a:r>
            <a:r>
              <a:rPr lang="cs-CZ" dirty="0"/>
              <a:t> je z r. 1922.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 a dílo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2DEFCC1-B13D-4708-AA33-1E47CBD8139A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tmavé, oblek&#10;&#10;Popis byl vytvořen automaticky">
            <a:extLst>
              <a:ext uri="{FF2B5EF4-FFF2-40B4-BE49-F238E27FC236}">
                <a16:creationId xmlns:a16="http://schemas.microsoft.com/office/drawing/2014/main" id="{E19E0F8B-6764-41CE-B2F0-09E803DAB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9" r="6805"/>
          <a:stretch/>
        </p:blipFill>
        <p:spPr>
          <a:xfrm>
            <a:off x="7593330" y="0"/>
            <a:ext cx="4640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Substance, mody, atributy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D2BDEB-6D11-4DEA-AB0F-C4C8EE78B9EE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Substance, mody, atributy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5393F5-83FE-4354-95C4-858F0CCE8D4E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3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33600"/>
            <a:ext cx="6739891" cy="3777622"/>
          </a:xfrm>
        </p:spPr>
        <p:txBody>
          <a:bodyPr/>
          <a:lstStyle/>
          <a:p>
            <a:r>
              <a:rPr lang="cs-CZ" dirty="0"/>
              <a:t>Vzorem poznání je matematika, zejména </a:t>
            </a:r>
            <a:r>
              <a:rPr lang="cs-CZ" dirty="0" err="1"/>
              <a:t>Eukleidova</a:t>
            </a:r>
            <a:r>
              <a:rPr lang="cs-CZ" dirty="0"/>
              <a:t> axiomatizovaná geometrie.</a:t>
            </a:r>
          </a:p>
          <a:p>
            <a:r>
              <a:rPr lang="cs-CZ" dirty="0"/>
              <a:t>Etika má pět částí: v každé z nich se nachází definice – axiomy – tvrzení – poznámky.</a:t>
            </a:r>
          </a:p>
          <a:p>
            <a:r>
              <a:rPr lang="cs-CZ" dirty="0"/>
              <a:t>Axiomaticko-deduktivní stavba spisu.</a:t>
            </a:r>
          </a:p>
          <a:p>
            <a:r>
              <a:rPr lang="cs-CZ" u="sng" dirty="0"/>
              <a:t>Axiomatizace metafyziky</a:t>
            </a:r>
            <a:r>
              <a:rPr lang="cs-CZ" dirty="0"/>
              <a:t>: věty jsou odvozeny analyticky z několika výchozích pojmů a definic.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Geometrický způsob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Substance, mody, atributy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7EB9610-737B-4E0E-BD3C-271FD554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1" y="508000"/>
            <a:ext cx="447675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92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„</a:t>
            </a:r>
            <a:r>
              <a:rPr lang="cs-CZ" i="1" dirty="0"/>
              <a:t>Substancí rozumím to, co je samo v sobě a co je chápáno ze sebe sama</a:t>
            </a:r>
            <a:r>
              <a:rPr lang="cs-CZ" dirty="0"/>
              <a:t>…“ (I, </a:t>
            </a:r>
            <a:r>
              <a:rPr lang="cs-CZ" dirty="0" err="1"/>
              <a:t>def</a:t>
            </a:r>
            <a:r>
              <a:rPr lang="cs-CZ" dirty="0"/>
              <a:t>. 3)</a:t>
            </a:r>
          </a:p>
          <a:p>
            <a:r>
              <a:rPr lang="cs-CZ" u="sng" dirty="0"/>
              <a:t>Substance</a:t>
            </a:r>
            <a:r>
              <a:rPr lang="cs-CZ" dirty="0"/>
              <a:t> ke své existenci nepotřebuje nic jiného.</a:t>
            </a:r>
          </a:p>
          <a:p>
            <a:pPr>
              <a:buFont typeface="+mj-lt"/>
              <a:buAutoNum type="arabicParenR"/>
            </a:pPr>
            <a:r>
              <a:rPr lang="cs-CZ" u="sng" dirty="0"/>
              <a:t>Substance</a:t>
            </a:r>
            <a:r>
              <a:rPr lang="cs-CZ" dirty="0"/>
              <a:t> je příčinou sebe sama.</a:t>
            </a:r>
          </a:p>
          <a:p>
            <a:pPr>
              <a:buFont typeface="+mj-lt"/>
              <a:buAutoNum type="arabicParenR"/>
            </a:pPr>
            <a:r>
              <a:rPr lang="cs-CZ" dirty="0"/>
              <a:t>Je neomezená a nekonečná.</a:t>
            </a:r>
          </a:p>
          <a:p>
            <a:pPr>
              <a:buFont typeface="+mj-lt"/>
              <a:buAutoNum type="arabicParenR"/>
            </a:pPr>
            <a:r>
              <a:rPr lang="cs-CZ" dirty="0"/>
              <a:t>Je jediná.</a:t>
            </a:r>
          </a:p>
          <a:p>
            <a:pPr>
              <a:buFont typeface="+mj-lt"/>
              <a:buAutoNum type="arabicParenR"/>
            </a:pPr>
            <a:r>
              <a:rPr lang="cs-CZ" dirty="0"/>
              <a:t>Neomezená, nezávislá, nekonečná a absolutní substance je Bohem (I, tvrz. 11).</a:t>
            </a:r>
          </a:p>
          <a:p>
            <a:pPr>
              <a:buFont typeface="+mj-lt"/>
              <a:buAutoNum type="arabicParenR"/>
            </a:pPr>
            <a:r>
              <a:rPr lang="cs-CZ" dirty="0"/>
              <a:t>Bůh splývá s přírodou – </a:t>
            </a:r>
            <a:r>
              <a:rPr lang="cs-CZ" i="1" dirty="0"/>
              <a:t>deus </a:t>
            </a:r>
            <a:r>
              <a:rPr lang="cs-CZ" i="1" dirty="0" err="1"/>
              <a:t>sive</a:t>
            </a:r>
            <a:r>
              <a:rPr lang="cs-CZ" i="1" dirty="0"/>
              <a:t> natura </a:t>
            </a:r>
            <a:r>
              <a:rPr lang="cs-CZ" dirty="0"/>
              <a:t>– panteismus.</a:t>
            </a:r>
          </a:p>
          <a:p>
            <a:r>
              <a:rPr lang="cs-CZ" u="sng" dirty="0"/>
              <a:t>Substance</a:t>
            </a:r>
            <a:r>
              <a:rPr lang="cs-CZ" dirty="0"/>
              <a:t> je kategorií celku a jednoty.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substance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Substance, mody, atributy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87184218-B21C-4801-BCE2-886AEC072662}"/>
              </a:ext>
            </a:extLst>
          </p:cNvPr>
          <p:cNvSpPr/>
          <p:nvPr/>
        </p:nvSpPr>
        <p:spPr>
          <a:xfrm>
            <a:off x="914399" y="2088969"/>
            <a:ext cx="9806941" cy="459921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6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Atribut = určitý způsob vyjádření esence </a:t>
            </a:r>
            <a:r>
              <a:rPr lang="cs-CZ" u="sng" dirty="0"/>
              <a:t>substance</a:t>
            </a:r>
            <a:r>
              <a:rPr lang="cs-CZ" dirty="0"/>
              <a:t>; </a:t>
            </a:r>
          </a:p>
          <a:p>
            <a:r>
              <a:rPr lang="cs-CZ" dirty="0"/>
              <a:t>Lidé znají pouze dva atributy: </a:t>
            </a:r>
            <a:r>
              <a:rPr lang="cs-CZ" u="sng" dirty="0"/>
              <a:t>atribut rozlehlosti</a:t>
            </a:r>
            <a:r>
              <a:rPr lang="cs-CZ" dirty="0"/>
              <a:t> (</a:t>
            </a:r>
            <a:r>
              <a:rPr lang="cs-CZ" i="1" dirty="0" err="1"/>
              <a:t>extensio</a:t>
            </a:r>
            <a:r>
              <a:rPr lang="cs-CZ" dirty="0"/>
              <a:t>) a </a:t>
            </a:r>
            <a:r>
              <a:rPr lang="cs-CZ" u="sng" dirty="0"/>
              <a:t>atribut myšlení</a:t>
            </a:r>
            <a:r>
              <a:rPr lang="cs-CZ" dirty="0"/>
              <a:t> (</a:t>
            </a:r>
            <a:r>
              <a:rPr lang="cs-CZ" i="1" dirty="0" err="1"/>
              <a:t>cogitatio</a:t>
            </a:r>
            <a:r>
              <a:rPr lang="cs-CZ" dirty="0"/>
              <a:t>).</a:t>
            </a:r>
          </a:p>
          <a:p>
            <a:r>
              <a:rPr lang="cs-CZ" u="sng" dirty="0"/>
              <a:t>Substance/Bůh</a:t>
            </a:r>
            <a:r>
              <a:rPr lang="cs-CZ" dirty="0"/>
              <a:t> se lidem jeví jako myšlení a jako materiální rozlehlost. </a:t>
            </a:r>
          </a:p>
          <a:p>
            <a:r>
              <a:rPr lang="cs-CZ" u="sng" dirty="0"/>
              <a:t>Bůh je myslící i rozlehlá věc</a:t>
            </a:r>
            <a:r>
              <a:rPr lang="cs-CZ" dirty="0"/>
              <a:t> (II, tvrz. 1,2) </a:t>
            </a:r>
          </a:p>
          <a:p>
            <a:r>
              <a:rPr lang="cs-CZ" dirty="0"/>
              <a:t>Oba atributy vyjadřují totéž, božskou substanci, kterou jednou vnímáme jako myšlení a jednou jako tělesnost.</a:t>
            </a:r>
          </a:p>
          <a:p>
            <a:r>
              <a:rPr lang="cs-CZ" u="sng" dirty="0"/>
              <a:t>Bůh/substance</a:t>
            </a:r>
            <a:r>
              <a:rPr lang="cs-CZ" dirty="0"/>
              <a:t> se lidem jeví jako myšlení/myšlenka nebo těleso.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Atributy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Substance, mody, atributy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B510DAF-B386-4B6C-BD11-E1F4B798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33600"/>
            <a:ext cx="10529252" cy="4427220"/>
          </a:xfrm>
        </p:spPr>
        <p:txBody>
          <a:bodyPr>
            <a:normAutofit/>
          </a:bodyPr>
          <a:lstStyle/>
          <a:p>
            <a:r>
              <a:rPr lang="cs-CZ" dirty="0"/>
              <a:t>Mody = stavy substance – způsoby (lat. modus – způsob), jimiž se projevují atributy substance. </a:t>
            </a:r>
          </a:p>
          <a:p>
            <a:pPr marL="0" indent="0" algn="just">
              <a:buNone/>
            </a:pPr>
            <a:r>
              <a:rPr lang="cs-CZ" dirty="0"/>
              <a:t>„</a:t>
            </a:r>
            <a:r>
              <a:rPr lang="cs-CZ" i="1" dirty="0"/>
              <a:t>Jednotlivé věci nejsou nic jiného než stavy atributů Boha neboli mody vyjadřující určitým a determinovaným způsobem atributy Boha.</a:t>
            </a:r>
            <a:r>
              <a:rPr lang="cs-CZ" dirty="0"/>
              <a:t>“ (I, tvrz. 25)</a:t>
            </a:r>
          </a:p>
          <a:p>
            <a:r>
              <a:rPr lang="cs-CZ" dirty="0"/>
              <a:t>Dva druhy modů: </a:t>
            </a:r>
          </a:p>
          <a:p>
            <a:pPr>
              <a:buFont typeface="+mj-lt"/>
              <a:buAutoNum type="arabicParenR"/>
            </a:pPr>
            <a:r>
              <a:rPr lang="cs-CZ" dirty="0"/>
              <a:t>Mody, které odpovídají </a:t>
            </a:r>
            <a:r>
              <a:rPr lang="cs-CZ" u="sng" dirty="0"/>
              <a:t>atributu tělesnosti</a:t>
            </a:r>
            <a:r>
              <a:rPr lang="cs-CZ" dirty="0"/>
              <a:t>, tj. hmotné věci neboli tělesa. </a:t>
            </a:r>
          </a:p>
          <a:p>
            <a:pPr>
              <a:buFont typeface="+mj-lt"/>
              <a:buAutoNum type="arabicParenR"/>
            </a:pPr>
            <a:r>
              <a:rPr lang="cs-CZ" dirty="0"/>
              <a:t>Mody, které spadají pod </a:t>
            </a:r>
            <a:r>
              <a:rPr lang="cs-CZ" u="sng" dirty="0"/>
              <a:t>atribut myšlení</a:t>
            </a:r>
            <a:r>
              <a:rPr lang="cs-CZ" dirty="0"/>
              <a:t>, tj. ideje. </a:t>
            </a:r>
          </a:p>
          <a:p>
            <a:r>
              <a:rPr lang="cs-CZ" dirty="0"/>
              <a:t>Jednotlivá jsoucna jsou buď mody rozlehlosti (</a:t>
            </a:r>
            <a:r>
              <a:rPr lang="cs-CZ" i="1" dirty="0" err="1"/>
              <a:t>modi</a:t>
            </a:r>
            <a:r>
              <a:rPr lang="cs-CZ" i="1" dirty="0"/>
              <a:t> </a:t>
            </a:r>
            <a:r>
              <a:rPr lang="cs-CZ" i="1" dirty="0" err="1"/>
              <a:t>extensionis</a:t>
            </a:r>
            <a:r>
              <a:rPr lang="cs-CZ" dirty="0"/>
              <a:t>), nebo mody myšlení (</a:t>
            </a:r>
            <a:r>
              <a:rPr lang="cs-CZ" i="1" dirty="0" err="1"/>
              <a:t>modi</a:t>
            </a:r>
            <a:r>
              <a:rPr lang="cs-CZ" dirty="0"/>
              <a:t> </a:t>
            </a:r>
            <a:r>
              <a:rPr lang="cs-CZ" i="1" dirty="0" err="1"/>
              <a:t>cogitationis</a:t>
            </a:r>
            <a:r>
              <a:rPr lang="cs-CZ" dirty="0"/>
              <a:t>), buď tělesa (</a:t>
            </a:r>
            <a:r>
              <a:rPr lang="cs-CZ" i="1" dirty="0" err="1"/>
              <a:t>corpora</a:t>
            </a:r>
            <a:r>
              <a:rPr lang="cs-CZ" dirty="0"/>
              <a:t>), nebo ideje (</a:t>
            </a:r>
            <a:r>
              <a:rPr lang="cs-CZ" i="1" dirty="0" err="1"/>
              <a:t>ideae</a:t>
            </a:r>
            <a:r>
              <a:rPr lang="cs-CZ" dirty="0"/>
              <a:t>).</a:t>
            </a:r>
          </a:p>
          <a:p>
            <a:r>
              <a:rPr lang="cs-CZ" u="sng" dirty="0"/>
              <a:t>Mody myšlení</a:t>
            </a:r>
            <a:r>
              <a:rPr lang="cs-CZ" dirty="0"/>
              <a:t> – řetězec idejí.</a:t>
            </a:r>
          </a:p>
          <a:p>
            <a:r>
              <a:rPr lang="cs-CZ" u="sng" dirty="0"/>
              <a:t>Mody rozlehlosti</a:t>
            </a:r>
            <a:r>
              <a:rPr lang="cs-CZ" dirty="0"/>
              <a:t> – kauzální řetězce těles.</a:t>
            </a:r>
          </a:p>
          <a:p>
            <a:r>
              <a:rPr lang="cs-CZ" dirty="0"/>
              <a:t>Modální svět je světem určenosti, světem striktní determinace.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4F9D6-9401-4CBC-BAAA-6AA2308A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Modus/mody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31A872-A459-43B1-869E-0A9D6C0B27E0}"/>
              </a:ext>
            </a:extLst>
          </p:cNvPr>
          <p:cNvSpPr txBox="1"/>
          <p:nvPr/>
        </p:nvSpPr>
        <p:spPr>
          <a:xfrm>
            <a:off x="7913715" y="64825"/>
            <a:ext cx="424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tabLst>
                <a:tab pos="180340" algn="l"/>
              </a:tabLs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Substance, mody, atributy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30AF173-0021-4C18-9C86-784A14C07588}"/>
              </a:ext>
            </a:extLst>
          </p:cNvPr>
          <p:cNvSpPr txBox="1"/>
          <p:nvPr/>
        </p:nvSpPr>
        <p:spPr>
          <a:xfrm>
            <a:off x="13167" y="64825"/>
            <a:ext cx="226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Benedictus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Spinoza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E742B271-3BA8-4473-BAEC-EE4B5684A708}"/>
              </a:ext>
            </a:extLst>
          </p:cNvPr>
          <p:cNvSpPr/>
          <p:nvPr/>
        </p:nvSpPr>
        <p:spPr>
          <a:xfrm>
            <a:off x="937259" y="2788919"/>
            <a:ext cx="10567352" cy="685801"/>
          </a:xfrm>
          <a:prstGeom prst="roundRect">
            <a:avLst>
              <a:gd name="adj" fmla="val 16026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15187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Barvy">
      <a:dk1>
        <a:sysClr val="windowText" lastClr="000000"/>
      </a:dk1>
      <a:lt1>
        <a:sysClr val="window" lastClr="FFFFFF"/>
      </a:lt1>
      <a:dk2>
        <a:srgbClr val="648543"/>
      </a:dk2>
      <a:lt2>
        <a:srgbClr val="E3EACF"/>
      </a:lt2>
      <a:accent1>
        <a:srgbClr val="A53010"/>
      </a:accent1>
      <a:accent2>
        <a:srgbClr val="70433C"/>
      </a:accent2>
      <a:accent3>
        <a:srgbClr val="648543"/>
      </a:accent3>
      <a:accent4>
        <a:srgbClr val="845848"/>
      </a:accent4>
      <a:accent5>
        <a:srgbClr val="9C4924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1735</Words>
  <Application>Microsoft Office PowerPoint</Application>
  <PresentationFormat>Širokoúhlá obrazovka</PresentationFormat>
  <Paragraphs>162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Stébla</vt:lpstr>
      <vt:lpstr>Dějiny filosofie IV: Novověká filosofie</vt:lpstr>
      <vt:lpstr>Seznam témat</vt:lpstr>
      <vt:lpstr>III. Benedictus de Spinoza (1632-1677)</vt:lpstr>
      <vt:lpstr>Život a dílo</vt:lpstr>
      <vt:lpstr>1. Substance, mody, atributy</vt:lpstr>
      <vt:lpstr>Geometrický způsob</vt:lpstr>
      <vt:lpstr>Pojem substance</vt:lpstr>
      <vt:lpstr>Atributy</vt:lpstr>
      <vt:lpstr>Modus/mody </vt:lpstr>
      <vt:lpstr>2. Paralelismus atributů</vt:lpstr>
      <vt:lpstr>Myšlenky a tělesa</vt:lpstr>
      <vt:lpstr>Řešení psychofyzického problému</vt:lpstr>
      <vt:lpstr>Funkce paralelismu atributů</vt:lpstr>
      <vt:lpstr>Determinismus</vt:lpstr>
      <vt:lpstr>Svoboda Boha</vt:lpstr>
      <vt:lpstr>3. Nauka o afektech</vt:lpstr>
      <vt:lpstr>Pojetí člověka</vt:lpstr>
      <vt:lpstr>Východiska etiky</vt:lpstr>
      <vt:lpstr>Tři prvotní afekty</vt:lpstr>
      <vt:lpstr>Další afekty</vt:lpstr>
      <vt:lpstr>Aktivní a pasivní afekty </vt:lpstr>
      <vt:lpstr>Racionální přeměna afektů</vt:lpstr>
      <vt:lpstr>Vítězství nad vášněmi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filosofie IV: Novověká filosofie</dc:title>
  <dc:creator>Jakub Peloušek</dc:creator>
  <cp:lastModifiedBy>Daniel Špelda</cp:lastModifiedBy>
  <cp:revision>78</cp:revision>
  <dcterms:created xsi:type="dcterms:W3CDTF">2021-01-26T13:50:20Z</dcterms:created>
  <dcterms:modified xsi:type="dcterms:W3CDTF">2021-03-29T06:45:49Z</dcterms:modified>
</cp:coreProperties>
</file>