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20"/>
  </p:notesMasterIdLst>
  <p:handoutMasterIdLst>
    <p:handoutMasterId r:id="rId21"/>
  </p:handoutMasterIdLst>
  <p:sldIdLst>
    <p:sldId id="272" r:id="rId5"/>
    <p:sldId id="257" r:id="rId6"/>
    <p:sldId id="305" r:id="rId7"/>
    <p:sldId id="306" r:id="rId8"/>
    <p:sldId id="308" r:id="rId9"/>
    <p:sldId id="307" r:id="rId10"/>
    <p:sldId id="309" r:id="rId11"/>
    <p:sldId id="312" r:id="rId12"/>
    <p:sldId id="310" r:id="rId13"/>
    <p:sldId id="313" r:id="rId14"/>
    <p:sldId id="314" r:id="rId15"/>
    <p:sldId id="315" r:id="rId16"/>
    <p:sldId id="311" r:id="rId17"/>
    <p:sldId id="316" r:id="rId18"/>
    <p:sldId id="261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4BC8E1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259" autoAdjust="0"/>
  </p:normalViewPr>
  <p:slideViewPr>
    <p:cSldViewPr snapToGrid="0">
      <p:cViewPr varScale="1">
        <p:scale>
          <a:sx n="86" d="100"/>
          <a:sy n="86" d="100"/>
        </p:scale>
        <p:origin x="60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EAF-4B50-B437-6EBFCDFECF2C}"/>
              </c:ext>
            </c:extLst>
          </c:dPt>
          <c:dPt>
            <c:idx val="1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EAF-4B50-B437-6EBFCDFECF2C}"/>
              </c:ext>
            </c:extLst>
          </c:dPt>
          <c:cat>
            <c:strRef>
              <c:f>List1!$A$2:$A$3</c:f>
              <c:strCache>
                <c:ptCount val="2"/>
                <c:pt idx="0">
                  <c:v>Přátelství</c:v>
                </c:pt>
                <c:pt idx="1">
                  <c:v>Ostatní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7E-4353-A4F4-3CD6F82E0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72A1B14-49D9-44A5-AD43-247F450A8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DAB2E-CD01-4FAF-81CE-92BC07209D65}" type="slidenum">
              <a:rPr lang="cs-CZ" altLang="cs-CZ"/>
              <a:pPr eaLnBrk="1" hangingPunct="1"/>
              <a:t>2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A980753-C9E0-4797-BB2F-BB1F45859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A703BE-3EF7-4E53-A8DF-9F7E02509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72A1B14-49D9-44A5-AD43-247F450A8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DAB2E-CD01-4FAF-81CE-92BC07209D65}" type="slidenum">
              <a:rPr lang="cs-CZ" altLang="cs-CZ"/>
              <a:pPr eaLnBrk="1" hangingPunct="1"/>
              <a:t>11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A980753-C9E0-4797-BB2F-BB1F45859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A703BE-3EF7-4E53-A8DF-9F7E02509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293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72A1B14-49D9-44A5-AD43-247F450A8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DAB2E-CD01-4FAF-81CE-92BC07209D65}" type="slidenum">
              <a:rPr lang="cs-CZ" altLang="cs-CZ"/>
              <a:pPr eaLnBrk="1" hangingPunct="1"/>
              <a:t>12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A980753-C9E0-4797-BB2F-BB1F45859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A703BE-3EF7-4E53-A8DF-9F7E02509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240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72A1B14-49D9-44A5-AD43-247F450A8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DAB2E-CD01-4FAF-81CE-92BC07209D65}" type="slidenum">
              <a:rPr lang="cs-CZ" altLang="cs-CZ"/>
              <a:pPr eaLnBrk="1" hangingPunct="1"/>
              <a:t>13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A980753-C9E0-4797-BB2F-BB1F45859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A703BE-3EF7-4E53-A8DF-9F7E02509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261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72A1B14-49D9-44A5-AD43-247F450A8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DAB2E-CD01-4FAF-81CE-92BC07209D65}" type="slidenum">
              <a:rPr lang="cs-CZ" altLang="cs-CZ"/>
              <a:pPr eaLnBrk="1" hangingPunct="1"/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A980753-C9E0-4797-BB2F-BB1F45859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A703BE-3EF7-4E53-A8DF-9F7E02509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482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72A1B14-49D9-44A5-AD43-247F450A8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DAB2E-CD01-4FAF-81CE-92BC07209D65}" type="slidenum">
              <a:rPr lang="cs-CZ" altLang="cs-CZ"/>
              <a:pPr eaLnBrk="1" hangingPunct="1"/>
              <a:t>3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A980753-C9E0-4797-BB2F-BB1F45859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A703BE-3EF7-4E53-A8DF-9F7E02509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729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72A1B14-49D9-44A5-AD43-247F450A8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DAB2E-CD01-4FAF-81CE-92BC07209D65}" type="slidenum">
              <a:rPr lang="cs-CZ" altLang="cs-CZ"/>
              <a:pPr eaLnBrk="1" hangingPunct="1"/>
              <a:t>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A980753-C9E0-4797-BB2F-BB1F45859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A703BE-3EF7-4E53-A8DF-9F7E02509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441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72A1B14-49D9-44A5-AD43-247F450A8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DAB2E-CD01-4FAF-81CE-92BC07209D65}" type="slidenum">
              <a:rPr lang="cs-CZ" altLang="cs-CZ"/>
              <a:pPr eaLnBrk="1" hangingPunct="1"/>
              <a:t>5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A980753-C9E0-4797-BB2F-BB1F45859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A703BE-3EF7-4E53-A8DF-9F7E02509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601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72A1B14-49D9-44A5-AD43-247F450A8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DAB2E-CD01-4FAF-81CE-92BC07209D65}" type="slidenum">
              <a:rPr lang="cs-CZ" altLang="cs-CZ"/>
              <a:pPr eaLnBrk="1" hangingPunct="1"/>
              <a:t>6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A980753-C9E0-4797-BB2F-BB1F45859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A703BE-3EF7-4E53-A8DF-9F7E02509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134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72A1B14-49D9-44A5-AD43-247F450A8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DAB2E-CD01-4FAF-81CE-92BC07209D65}" type="slidenum">
              <a:rPr lang="cs-CZ" altLang="cs-CZ"/>
              <a:pPr eaLnBrk="1" hangingPunct="1"/>
              <a:t>7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A980753-C9E0-4797-BB2F-BB1F45859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A703BE-3EF7-4E53-A8DF-9F7E02509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966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72A1B14-49D9-44A5-AD43-247F450A8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DAB2E-CD01-4FAF-81CE-92BC07209D65}" type="slidenum">
              <a:rPr lang="cs-CZ" altLang="cs-CZ"/>
              <a:pPr eaLnBrk="1" hangingPunct="1"/>
              <a:t>8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A980753-C9E0-4797-BB2F-BB1F45859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A703BE-3EF7-4E53-A8DF-9F7E02509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802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72A1B14-49D9-44A5-AD43-247F450A8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DAB2E-CD01-4FAF-81CE-92BC07209D65}" type="slidenum">
              <a:rPr lang="cs-CZ" altLang="cs-CZ"/>
              <a:pPr eaLnBrk="1" hangingPunct="1"/>
              <a:t>9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A980753-C9E0-4797-BB2F-BB1F45859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A703BE-3EF7-4E53-A8DF-9F7E02509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706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72A1B14-49D9-44A5-AD43-247F450A80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DAB2E-CD01-4FAF-81CE-92BC07209D65}" type="slidenum">
              <a:rPr lang="cs-CZ" altLang="cs-CZ"/>
              <a:pPr eaLnBrk="1" hangingPunct="1"/>
              <a:t>10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A980753-C9E0-4797-BB2F-BB1F45859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1A703BE-3EF7-4E53-A8DF-9F7E02509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002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484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57010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313088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16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5" name="Obdélník: s jedním zakulaceným rohem 4">
            <a:extLst>
              <a:ext uri="{FF2B5EF4-FFF2-40B4-BE49-F238E27FC236}">
                <a16:creationId xmlns:a16="http://schemas.microsoft.com/office/drawing/2014/main" id="{59437B40-B085-4E64-8166-ABE57D7E6FF4}"/>
              </a:ext>
            </a:extLst>
          </p:cNvPr>
          <p:cNvSpPr/>
          <p:nvPr userDrawn="1"/>
        </p:nvSpPr>
        <p:spPr bwMode="auto">
          <a:xfrm flipV="1">
            <a:off x="0" y="-11558"/>
            <a:ext cx="2776758" cy="616725"/>
          </a:xfrm>
          <a:prstGeom prst="round1Rect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8915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4" name="Obdélník: s jedním zakulaceným rohem 3">
            <a:extLst>
              <a:ext uri="{FF2B5EF4-FFF2-40B4-BE49-F238E27FC236}">
                <a16:creationId xmlns:a16="http://schemas.microsoft.com/office/drawing/2014/main" id="{0658EE75-BAE3-4380-BD4F-43211E7D63CA}"/>
              </a:ext>
            </a:extLst>
          </p:cNvPr>
          <p:cNvSpPr/>
          <p:nvPr userDrawn="1"/>
        </p:nvSpPr>
        <p:spPr bwMode="auto">
          <a:xfrm flipV="1">
            <a:off x="0" y="-11558"/>
            <a:ext cx="2776758" cy="616725"/>
          </a:xfrm>
          <a:prstGeom prst="round1Rect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4390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sp>
        <p:nvSpPr>
          <p:cNvPr id="4" name="Obdélník: s jedním zakulaceným rohem 3">
            <a:extLst>
              <a:ext uri="{FF2B5EF4-FFF2-40B4-BE49-F238E27FC236}">
                <a16:creationId xmlns:a16="http://schemas.microsoft.com/office/drawing/2014/main" id="{00249405-4BFC-442B-BBCE-C47D4F831CBB}"/>
              </a:ext>
            </a:extLst>
          </p:cNvPr>
          <p:cNvSpPr/>
          <p:nvPr userDrawn="1"/>
        </p:nvSpPr>
        <p:spPr bwMode="auto">
          <a:xfrm flipV="1">
            <a:off x="0" y="-11558"/>
            <a:ext cx="2776758" cy="616725"/>
          </a:xfrm>
          <a:prstGeom prst="round1Rect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2350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Obdélník: s jedním zakulaceným rohem 3">
            <a:extLst>
              <a:ext uri="{FF2B5EF4-FFF2-40B4-BE49-F238E27FC236}">
                <a16:creationId xmlns:a16="http://schemas.microsoft.com/office/drawing/2014/main" id="{39C50F79-2E23-476A-8960-FA3F3AC98829}"/>
              </a:ext>
            </a:extLst>
          </p:cNvPr>
          <p:cNvSpPr/>
          <p:nvPr userDrawn="1"/>
        </p:nvSpPr>
        <p:spPr bwMode="auto">
          <a:xfrm flipV="1">
            <a:off x="0" y="-11558"/>
            <a:ext cx="2776758" cy="616725"/>
          </a:xfrm>
          <a:prstGeom prst="round1Rect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1843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4" name="Obdélník: s jedním zakulaceným rohem 3">
            <a:extLst>
              <a:ext uri="{FF2B5EF4-FFF2-40B4-BE49-F238E27FC236}">
                <a16:creationId xmlns:a16="http://schemas.microsoft.com/office/drawing/2014/main" id="{5343E873-10FD-4C74-9B9F-11DB5C55C85B}"/>
              </a:ext>
            </a:extLst>
          </p:cNvPr>
          <p:cNvSpPr/>
          <p:nvPr userDrawn="1"/>
        </p:nvSpPr>
        <p:spPr bwMode="auto">
          <a:xfrm flipV="1">
            <a:off x="0" y="-11558"/>
            <a:ext cx="2776758" cy="616725"/>
          </a:xfrm>
          <a:prstGeom prst="round1Rect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432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158240" y="6228000"/>
            <a:ext cx="748176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476" y="720000"/>
            <a:ext cx="8812925" cy="97200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975641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10" descr="Obsah obrázku perokresba, keramické nádobí, porcelán&#10;&#10;Popis byl vytvořen automaticky">
            <a:extLst>
              <a:ext uri="{FF2B5EF4-FFF2-40B4-BE49-F238E27FC236}">
                <a16:creationId xmlns:a16="http://schemas.microsoft.com/office/drawing/2014/main" id="{2966B7D3-F441-4374-9DE2-474E014895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" y="0"/>
            <a:ext cx="1234716" cy="1234716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1DA99241-762A-44A3-A2DB-A3C5A5AD0FC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" y="5623284"/>
            <a:ext cx="1238146" cy="12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4" name="Obdélník: s jedním zakulaceným rohem 3">
            <a:extLst>
              <a:ext uri="{FF2B5EF4-FFF2-40B4-BE49-F238E27FC236}">
                <a16:creationId xmlns:a16="http://schemas.microsoft.com/office/drawing/2014/main" id="{EAF554B9-2E7E-494C-AC73-8955B0F17425}"/>
              </a:ext>
            </a:extLst>
          </p:cNvPr>
          <p:cNvSpPr/>
          <p:nvPr userDrawn="1"/>
        </p:nvSpPr>
        <p:spPr bwMode="auto">
          <a:xfrm flipV="1">
            <a:off x="0" y="-11558"/>
            <a:ext cx="2776758" cy="616725"/>
          </a:xfrm>
          <a:prstGeom prst="round1Rect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2829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1557010" cy="106560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– inverz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5877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dělovník (alternativní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58771" cy="1065600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4175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6416" y="2014200"/>
            <a:ext cx="4139168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2380F76E-5F29-4E62-930B-73479756539D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D5841D3-89DA-4C40-AD15-F86EE525A2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2" name="Obdélník: s jedním zakulaceným rohem 1">
            <a:extLst>
              <a:ext uri="{FF2B5EF4-FFF2-40B4-BE49-F238E27FC236}">
                <a16:creationId xmlns:a16="http://schemas.microsoft.com/office/drawing/2014/main" id="{580907F4-56DE-4334-A8EA-E6CAD8B2A19A}"/>
              </a:ext>
            </a:extLst>
          </p:cNvPr>
          <p:cNvSpPr/>
          <p:nvPr userDrawn="1"/>
        </p:nvSpPr>
        <p:spPr bwMode="auto">
          <a:xfrm flipV="1">
            <a:off x="0" y="-11558"/>
            <a:ext cx="2776758" cy="616725"/>
          </a:xfrm>
          <a:prstGeom prst="round1Rect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93628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Nadpis 12">
            <a:extLst>
              <a:ext uri="{FF2B5EF4-FFF2-40B4-BE49-F238E27FC236}">
                <a16:creationId xmlns:a16="http://schemas.microsoft.com/office/drawing/2014/main" id="{C7AFEBEA-5767-4590-84F6-27094408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476" y="720000"/>
            <a:ext cx="8812925" cy="57600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1" name="Obrázek 10" descr="Obsah obrázku perokresba, keramické nádobí, porcelán&#10;&#10;Popis byl vytvořen automaticky">
            <a:extLst>
              <a:ext uri="{FF2B5EF4-FFF2-40B4-BE49-F238E27FC236}">
                <a16:creationId xmlns:a16="http://schemas.microsoft.com/office/drawing/2014/main" id="{B90C68FC-B2ED-4C6A-BDE7-08B575A9C1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" y="0"/>
            <a:ext cx="1234716" cy="1234716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D4248E43-4E5E-4ABE-A89A-23E43174473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" y="5623284"/>
            <a:ext cx="1238146" cy="12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69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2" name="Obdélník: s jedním zakulaceným rohem 1">
            <a:extLst>
              <a:ext uri="{FF2B5EF4-FFF2-40B4-BE49-F238E27FC236}">
                <a16:creationId xmlns:a16="http://schemas.microsoft.com/office/drawing/2014/main" id="{240B1262-B635-4442-9B5D-FEAB05498F97}"/>
              </a:ext>
            </a:extLst>
          </p:cNvPr>
          <p:cNvSpPr/>
          <p:nvPr userDrawn="1"/>
        </p:nvSpPr>
        <p:spPr bwMode="auto">
          <a:xfrm flipV="1">
            <a:off x="0" y="-11558"/>
            <a:ext cx="2776758" cy="616725"/>
          </a:xfrm>
          <a:prstGeom prst="round1Rect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7" name="Nadpis 12">
            <a:extLst>
              <a:ext uri="{FF2B5EF4-FFF2-40B4-BE49-F238E27FC236}">
                <a16:creationId xmlns:a16="http://schemas.microsoft.com/office/drawing/2014/main" id="{412950A2-72D9-482E-8CF3-37DFDAC03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476" y="720000"/>
            <a:ext cx="8812925" cy="97200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8" name="Obrázek 17" descr="Obsah obrázku perokresba, keramické nádobí, porcelán&#10;&#10;Popis byl vytvořen automaticky">
            <a:extLst>
              <a:ext uri="{FF2B5EF4-FFF2-40B4-BE49-F238E27FC236}">
                <a16:creationId xmlns:a16="http://schemas.microsoft.com/office/drawing/2014/main" id="{56525C8F-A76E-47CB-8D9A-F2E4F945AF5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" y="0"/>
            <a:ext cx="1234716" cy="1234716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FE9D2338-22C0-42C5-B007-BC165B90105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" y="5623284"/>
            <a:ext cx="1238146" cy="12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5" name="Obdélník: s jedním zakulaceným rohem 4">
            <a:extLst>
              <a:ext uri="{FF2B5EF4-FFF2-40B4-BE49-F238E27FC236}">
                <a16:creationId xmlns:a16="http://schemas.microsoft.com/office/drawing/2014/main" id="{F207AD17-C9D3-4863-8C48-5BEEE57E0EB0}"/>
              </a:ext>
            </a:extLst>
          </p:cNvPr>
          <p:cNvSpPr/>
          <p:nvPr userDrawn="1"/>
        </p:nvSpPr>
        <p:spPr bwMode="auto">
          <a:xfrm flipV="1">
            <a:off x="0" y="-11558"/>
            <a:ext cx="2776758" cy="616725"/>
          </a:xfrm>
          <a:prstGeom prst="round1Rect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14827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8D734F1C-1F1A-4528-8A9B-7FA24DFEE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476" y="720000"/>
            <a:ext cx="8812925" cy="57051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4" name="Obrázek 13" descr="Obsah obrázku perokresba, keramické nádobí, porcelán&#10;&#10;Popis byl vytvořen automaticky">
            <a:extLst>
              <a:ext uri="{FF2B5EF4-FFF2-40B4-BE49-F238E27FC236}">
                <a16:creationId xmlns:a16="http://schemas.microsoft.com/office/drawing/2014/main" id="{E2D74D12-E33D-44F2-BEDF-C962B1704B0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" y="0"/>
            <a:ext cx="1234716" cy="1234716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3DC68CF5-FD35-44AD-BEF7-E7F1DC07BF7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" y="5623284"/>
            <a:ext cx="1238146" cy="12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4" name="Obdélník: s jedním zakulaceným rohem 3">
            <a:extLst>
              <a:ext uri="{FF2B5EF4-FFF2-40B4-BE49-F238E27FC236}">
                <a16:creationId xmlns:a16="http://schemas.microsoft.com/office/drawing/2014/main" id="{1D54B652-0A11-4E8F-BDC1-E66A28AB4BE5}"/>
              </a:ext>
            </a:extLst>
          </p:cNvPr>
          <p:cNvSpPr/>
          <p:nvPr userDrawn="1"/>
        </p:nvSpPr>
        <p:spPr bwMode="auto">
          <a:xfrm flipV="1">
            <a:off x="0" y="-11558"/>
            <a:ext cx="2776758" cy="616725"/>
          </a:xfrm>
          <a:prstGeom prst="round1Rect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425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00" y="720000"/>
            <a:ext cx="93396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  <p:sp>
        <p:nvSpPr>
          <p:cNvPr id="7" name="Obdélník: s jedním zakulaceným rohem 6">
            <a:extLst>
              <a:ext uri="{FF2B5EF4-FFF2-40B4-BE49-F238E27FC236}">
                <a16:creationId xmlns:a16="http://schemas.microsoft.com/office/drawing/2014/main" id="{2DDA92A7-84FB-4925-BD0F-44B23E58CCC2}"/>
              </a:ext>
            </a:extLst>
          </p:cNvPr>
          <p:cNvSpPr/>
          <p:nvPr/>
        </p:nvSpPr>
        <p:spPr bwMode="auto">
          <a:xfrm flipH="1" flipV="1">
            <a:off x="8839199" y="-1784"/>
            <a:ext cx="3352797" cy="662307"/>
          </a:xfrm>
          <a:prstGeom prst="round1Rect">
            <a:avLst>
              <a:gd name="adj" fmla="val 38703"/>
            </a:avLst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14F08BD-A683-422B-BBD0-8F0BB4DB1401}"/>
              </a:ext>
            </a:extLst>
          </p:cNvPr>
          <p:cNvSpPr txBox="1"/>
          <p:nvPr/>
        </p:nvSpPr>
        <p:spPr>
          <a:xfrm>
            <a:off x="8943703" y="-47361"/>
            <a:ext cx="3283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solidFill>
                  <a:schemeClr val="bg1"/>
                </a:solidFill>
              </a:rPr>
              <a:t>Úvod do Aristotelovy</a:t>
            </a:r>
            <a:br>
              <a:rPr lang="cs-CZ" sz="2000" dirty="0">
                <a:solidFill>
                  <a:schemeClr val="bg1"/>
                </a:solidFill>
              </a:rPr>
            </a:br>
            <a:r>
              <a:rPr lang="cs-CZ" sz="2000" dirty="0">
                <a:solidFill>
                  <a:schemeClr val="bg1"/>
                </a:solidFill>
              </a:rPr>
              <a:t>„druhé“ a praktické filosofie</a:t>
            </a:r>
            <a:endParaRPr lang="sk-SK" sz="2000" dirty="0">
              <a:solidFill>
                <a:schemeClr val="bg1"/>
              </a:solidFill>
            </a:endParaRPr>
          </a:p>
        </p:txBody>
      </p:sp>
      <p:sp>
        <p:nvSpPr>
          <p:cNvPr id="9" name="Obdélník: s jedním zakulaceným rohem 8">
            <a:extLst>
              <a:ext uri="{FF2B5EF4-FFF2-40B4-BE49-F238E27FC236}">
                <a16:creationId xmlns:a16="http://schemas.microsoft.com/office/drawing/2014/main" id="{F6E1766B-B15B-454C-B6D9-6994000F91A0}"/>
              </a:ext>
            </a:extLst>
          </p:cNvPr>
          <p:cNvSpPr/>
          <p:nvPr userDrawn="1"/>
        </p:nvSpPr>
        <p:spPr bwMode="auto">
          <a:xfrm flipH="1" flipV="1">
            <a:off x="10290029" y="660523"/>
            <a:ext cx="1901971" cy="289873"/>
          </a:xfrm>
          <a:prstGeom prst="round1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9" r:id="rId3"/>
    <p:sldLayoutId id="2147483700" r:id="rId4"/>
    <p:sldLayoutId id="2147483685" r:id="rId5"/>
    <p:sldLayoutId id="2147483674" r:id="rId6"/>
    <p:sldLayoutId id="2147483701" r:id="rId7"/>
    <p:sldLayoutId id="2147483688" r:id="rId8"/>
    <p:sldLayoutId id="2147483702" r:id="rId9"/>
    <p:sldLayoutId id="2147483698" r:id="rId10"/>
    <p:sldLayoutId id="2147483703" r:id="rId11"/>
    <p:sldLayoutId id="2147483673" r:id="rId12"/>
    <p:sldLayoutId id="2147483704" r:id="rId13"/>
    <p:sldLayoutId id="2147483675" r:id="rId14"/>
    <p:sldLayoutId id="2147483705" r:id="rId15"/>
    <p:sldLayoutId id="2147483695" r:id="rId16"/>
    <p:sldLayoutId id="2147483706" r:id="rId17"/>
    <p:sldLayoutId id="2147483677" r:id="rId18"/>
    <p:sldLayoutId id="2147483707" r:id="rId19"/>
    <p:sldLayoutId id="2147483686" r:id="rId20"/>
    <p:sldLayoutId id="2147483708" r:id="rId21"/>
    <p:sldLayoutId id="2147483697" r:id="rId22"/>
    <p:sldLayoutId id="2147483690" r:id="rId23"/>
    <p:sldLayoutId id="2147483696" r:id="rId24"/>
    <p:sldLayoutId id="2147483694" r:id="rId25"/>
    <p:sldLayoutId id="2147483692" r:id="rId26"/>
    <p:sldLayoutId id="2147483693" r:id="rId27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5A17719-DFAF-4CD6-AD9A-22DBD69CF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98" y="4672739"/>
            <a:ext cx="11361600" cy="1171580"/>
          </a:xfrm>
        </p:spPr>
        <p:txBody>
          <a:bodyPr/>
          <a:lstStyle/>
          <a:p>
            <a:r>
              <a:rPr lang="cs-CZ" dirty="0" err="1"/>
              <a:t>Aristotelés</a:t>
            </a:r>
            <a:r>
              <a:rPr lang="cs-CZ" dirty="0"/>
              <a:t> o přátelství</a:t>
            </a:r>
          </a:p>
        </p:txBody>
      </p:sp>
      <p:sp>
        <p:nvSpPr>
          <p:cNvPr id="8" name="Podnadpis 4">
            <a:extLst>
              <a:ext uri="{FF2B5EF4-FFF2-40B4-BE49-F238E27FC236}">
                <a16:creationId xmlns:a16="http://schemas.microsoft.com/office/drawing/2014/main" id="{E6ACE84B-1D1B-44D7-94CF-9E4DD6730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3897" y="5844319"/>
            <a:ext cx="3786205" cy="698497"/>
          </a:xfrm>
        </p:spPr>
        <p:txBody>
          <a:bodyPr/>
          <a:lstStyle/>
          <a:p>
            <a:pPr algn="r"/>
            <a:r>
              <a:rPr lang="cs-CZ" sz="1600" dirty="0"/>
              <a:t>Matěj Troup, Katedra filosofie FF MU</a:t>
            </a:r>
          </a:p>
          <a:p>
            <a:pPr algn="r"/>
            <a:r>
              <a:rPr lang="cs-CZ" sz="1600" dirty="0"/>
              <a:t>Jarní semestr 2021</a:t>
            </a:r>
          </a:p>
          <a:p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C4F729F-A68D-44A5-9983-24F7267B57D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988287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FA4611-B8DA-46AA-A62D-2F1CF8C0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7875" y="664432"/>
            <a:ext cx="8812925" cy="566057"/>
          </a:xfrm>
        </p:spPr>
        <p:txBody>
          <a:bodyPr/>
          <a:lstStyle/>
          <a:p>
            <a:r>
              <a:rPr lang="cs-CZ" altLang="cs-CZ" sz="3600" dirty="0"/>
              <a:t>V. Analýza přátelství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E9D31E-D845-423E-A84A-17BD93537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5" y="1379764"/>
            <a:ext cx="8229600" cy="5068888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799200" lvl="1" indent="-3420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Přátelství je reciproční vztah, přátelé musí svou náklonnost opětovat.</a:t>
            </a:r>
          </a:p>
          <a:p>
            <a:pPr marL="799200" lvl="1" indent="-3420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Jsou tři hlavní důvody, proč máme něco rádi: dobro, užitek a slast.</a:t>
            </a:r>
          </a:p>
          <a:p>
            <a:pPr marL="1256400" lvl="3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Z nich vyplývají tři základní druhy přátelství: pro ctnost, užitek a slast</a:t>
            </a:r>
          </a:p>
          <a:p>
            <a:pPr marL="799200" lvl="1" indent="-3420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Nejvyšší formou přátelství je přátelství pro ctnost.</a:t>
            </a:r>
          </a:p>
          <a:p>
            <a:pPr marL="1256400" lvl="3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Není nahodilé, týká se čistě </a:t>
            </a:r>
            <a:r>
              <a:rPr lang="cs-CZ" altLang="cs-CZ" b="1" dirty="0">
                <a:sym typeface="Wingdings" panose="05000000000000000000" pitchFamily="2" charset="2"/>
              </a:rPr>
              <a:t>dobrého</a:t>
            </a:r>
            <a:r>
              <a:rPr lang="cs-CZ" altLang="cs-CZ" dirty="0">
                <a:sym typeface="Wingdings" panose="05000000000000000000" pitchFamily="2" charset="2"/>
              </a:rPr>
              <a:t> charakteru člověka.</a:t>
            </a:r>
          </a:p>
          <a:p>
            <a:pPr marL="1256400" lvl="3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Díky stálosti charakteru ctnostných lidí přetrvá.</a:t>
            </a:r>
          </a:p>
          <a:p>
            <a:pPr marL="1256400" lvl="3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Dle Aristotela jde o výjimečný a elitářský vztah.</a:t>
            </a:r>
          </a:p>
          <a:p>
            <a:pPr marL="1256400" lvl="4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Avšak J. Cooper argumentuje, že </a:t>
            </a:r>
            <a:r>
              <a:rPr lang="cs-CZ" altLang="cs-CZ" dirty="0" err="1">
                <a:sym typeface="Wingdings" panose="05000000000000000000" pitchFamily="2" charset="2"/>
              </a:rPr>
              <a:t>Aristotelés</a:t>
            </a:r>
            <a:r>
              <a:rPr lang="cs-CZ" altLang="cs-CZ" dirty="0">
                <a:sym typeface="Wingdings" panose="05000000000000000000" pitchFamily="2" charset="2"/>
              </a:rPr>
              <a:t> mluví pouze o nejdokonalejší možné formě, nikoliv o jediné možné.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01322D-DF84-4119-BF20-0BDD0F357F4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337138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FA4611-B8DA-46AA-A62D-2F1CF8C0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7875" y="664432"/>
            <a:ext cx="8812925" cy="566057"/>
          </a:xfrm>
        </p:spPr>
        <p:txBody>
          <a:bodyPr/>
          <a:lstStyle/>
          <a:p>
            <a:r>
              <a:rPr lang="cs-CZ" altLang="cs-CZ" sz="3600" dirty="0"/>
              <a:t>V. Analýza přátelství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E9D31E-D845-423E-A84A-17BD93537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5" y="1379764"/>
            <a:ext cx="8229600" cy="5068888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990600" lvl="1" indent="-3420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Přátelství pro užitek a slast jsou nižšími formami.</a:t>
            </a:r>
          </a:p>
          <a:p>
            <a:pPr marL="1401000" lvl="2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Jsou nahodilé/instrumentální, nezávisí tedy na člověku samotném.</a:t>
            </a:r>
          </a:p>
          <a:p>
            <a:pPr marL="1401000" lvl="2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Pokud zmizí užitek či slast, mizí i důvod k přátelství.</a:t>
            </a:r>
          </a:p>
          <a:p>
            <a:pPr marL="1401000" lvl="2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Mění se i potřeby užitku a slasti.</a:t>
            </a:r>
          </a:p>
          <a:p>
            <a:pPr marL="1401000" lvl="2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Cooper nicméně tvrdí, že dle definice z </a:t>
            </a:r>
            <a:r>
              <a:rPr lang="cs-CZ" altLang="cs-CZ" i="1" dirty="0">
                <a:sym typeface="Wingdings" panose="05000000000000000000" pitchFamily="2" charset="2"/>
              </a:rPr>
              <a:t>Rétoriky</a:t>
            </a:r>
            <a:r>
              <a:rPr lang="cs-CZ" altLang="cs-CZ" dirty="0">
                <a:sym typeface="Wingdings" panose="05000000000000000000" pitchFamily="2" charset="2"/>
              </a:rPr>
              <a:t> přejeme i v těchto přátelstvích našim protějškům dobro (ačkoliv spíše z důvodu vlastního profitu).</a:t>
            </a:r>
          </a:p>
          <a:p>
            <a:pPr marL="1401000" lvl="2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Přátelství pro užitek je nejméně stabilním typem.</a:t>
            </a:r>
          </a:p>
          <a:p>
            <a:pPr marL="1858200" lvl="3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Zpravidla asymetrické postavení přátel.</a:t>
            </a:r>
          </a:p>
          <a:p>
            <a:pPr marL="1401000" lvl="2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Přátelství pro slast je stabilnější a spíše vede ke sblížení charakterů.</a:t>
            </a:r>
          </a:p>
          <a:p>
            <a:pPr marL="990600" lvl="1" indent="-3420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Hybridní formy přátelství</a:t>
            </a:r>
          </a:p>
          <a:p>
            <a:pPr marL="1401000" lvl="2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Potřeba vyvažovat deficit, pokud jsem podřízená strana.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01322D-DF84-4119-BF20-0BDD0F357F4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626167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FA4611-B8DA-46AA-A62D-2F1CF8C0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7875" y="664432"/>
            <a:ext cx="8812925" cy="566057"/>
          </a:xfrm>
        </p:spPr>
        <p:txBody>
          <a:bodyPr/>
          <a:lstStyle/>
          <a:p>
            <a:r>
              <a:rPr lang="cs-CZ" altLang="cs-CZ" sz="3600" dirty="0"/>
              <a:t>V. Analýza přátelství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E9D31E-D845-423E-A84A-17BD93537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5" y="1379764"/>
            <a:ext cx="8229600" cy="5068888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990600" lvl="1" indent="-3420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Přítel je mé „druhé já“.</a:t>
            </a:r>
          </a:p>
          <a:p>
            <a:pPr marL="1401000" lvl="2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Především u ctnostného typu přátelství.</a:t>
            </a:r>
          </a:p>
          <a:p>
            <a:pPr marL="1401000" lvl="2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Analogie k sebelásce – altruistický přístup k druhému.</a:t>
            </a:r>
          </a:p>
          <a:p>
            <a:pPr marL="1858200" lvl="3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Člověk je však sám sobě největším přítelem.</a:t>
            </a:r>
          </a:p>
          <a:p>
            <a:pPr marL="1401000" lvl="2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Díky tomuto vztahu se mohou přátelé vzájemně motivovat ke zdokonalení charakteru, ale také k degradaci (u morálně špatných jedinců).</a:t>
            </a:r>
          </a:p>
          <a:p>
            <a:pPr marL="990600" lvl="1" indent="-3420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Není možné mít mnoho přátel.</a:t>
            </a:r>
          </a:p>
          <a:p>
            <a:pPr marL="1858200" lvl="3" indent="-3420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Časově, ekonomicky i sociálně problematické.</a:t>
            </a:r>
          </a:p>
          <a:p>
            <a:pPr marL="981075" lvl="3">
              <a:spcBef>
                <a:spcPts val="600"/>
              </a:spcBef>
              <a:buClr>
                <a:schemeClr val="tx2"/>
              </a:buClr>
            </a:pPr>
            <a:r>
              <a:rPr lang="cs-CZ" i="1" dirty="0"/>
              <a:t>„Ti, kteří mají mnoho přátel a kteří se ke všem hned důvěrně chovají, nejsou patrně přítelem nikomu […]“</a:t>
            </a:r>
            <a:r>
              <a:rPr lang="cs-CZ" dirty="0"/>
              <a:t> (</a:t>
            </a:r>
            <a:r>
              <a:rPr lang="cs-CZ" i="1" dirty="0"/>
              <a:t>EN </a:t>
            </a:r>
            <a:r>
              <a:rPr lang="cs-CZ" dirty="0"/>
              <a:t>IX 10, 1171a15–16)</a:t>
            </a:r>
            <a:endParaRPr lang="cs-CZ" altLang="cs-CZ" dirty="0">
              <a:sym typeface="Wingdings" panose="05000000000000000000" pitchFamily="2" charset="2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01322D-DF84-4119-BF20-0BDD0F357F4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1389258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FA4611-B8DA-46AA-A62D-2F1CF8C0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7875" y="664432"/>
            <a:ext cx="8812925" cy="566057"/>
          </a:xfrm>
        </p:spPr>
        <p:txBody>
          <a:bodyPr/>
          <a:lstStyle/>
          <a:p>
            <a:r>
              <a:rPr lang="cs-CZ" altLang="cs-CZ" sz="3600" dirty="0"/>
              <a:t>VI. </a:t>
            </a:r>
            <a:r>
              <a:rPr lang="cs-CZ" altLang="cs-CZ" sz="3600" dirty="0" err="1"/>
              <a:t>Aristotelés</a:t>
            </a:r>
            <a:r>
              <a:rPr lang="cs-CZ" altLang="cs-CZ" sz="3600" dirty="0"/>
              <a:t> a současnost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E9D31E-D845-423E-A84A-17BD93537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5" y="1379764"/>
            <a:ext cx="8229600" cy="5068888"/>
          </a:xfrm>
        </p:spPr>
        <p:txBody>
          <a:bodyPr/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Elizabeth </a:t>
            </a:r>
            <a:r>
              <a:rPr lang="cs-CZ" altLang="cs-CZ" dirty="0" err="1">
                <a:sym typeface="Wingdings" panose="05000000000000000000" pitchFamily="2" charset="2"/>
              </a:rPr>
              <a:t>Telfer</a:t>
            </a:r>
            <a:r>
              <a:rPr lang="cs-CZ" altLang="cs-CZ" dirty="0">
                <a:sym typeface="Wingdings" panose="05000000000000000000" pitchFamily="2" charset="2"/>
              </a:rPr>
              <a:t> (1970): </a:t>
            </a:r>
            <a:r>
              <a:rPr lang="cs-CZ" altLang="cs-CZ" dirty="0" err="1">
                <a:sym typeface="Wingdings" panose="05000000000000000000" pitchFamily="2" charset="2"/>
              </a:rPr>
              <a:t>Friendship</a:t>
            </a:r>
            <a:r>
              <a:rPr lang="cs-CZ" altLang="cs-CZ" dirty="0">
                <a:sym typeface="Wingdings" panose="05000000000000000000" pitchFamily="2" charset="2"/>
              </a:rPr>
              <a:t>, </a:t>
            </a:r>
            <a:r>
              <a:rPr lang="en-US" i="1" dirty="0"/>
              <a:t>Proceedings of the Aristotelian Society</a:t>
            </a:r>
            <a:r>
              <a:rPr lang="en-US" dirty="0"/>
              <a:t>, 71</a:t>
            </a:r>
            <a:r>
              <a:rPr lang="cs-CZ" dirty="0"/>
              <a:t>.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První evidovaná soudobá rehabilitace/kritika Aristotelovy teorie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Ambice stanovit nutné podmínky přátelství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Morální povinnosti přátelství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Význam přátelství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 err="1">
                <a:sym typeface="Wingdings" panose="05000000000000000000" pitchFamily="2" charset="2"/>
              </a:rPr>
              <a:t>Neera</a:t>
            </a:r>
            <a:r>
              <a:rPr lang="cs-CZ" altLang="cs-CZ" dirty="0">
                <a:sym typeface="Wingdings" panose="05000000000000000000" pitchFamily="2" charset="2"/>
              </a:rPr>
              <a:t> K. </a:t>
            </a:r>
            <a:r>
              <a:rPr lang="cs-CZ" altLang="cs-CZ" dirty="0" err="1">
                <a:sym typeface="Wingdings" panose="05000000000000000000" pitchFamily="2" charset="2"/>
              </a:rPr>
              <a:t>Badhwar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en-US" dirty="0"/>
              <a:t>(ed.) (1993): </a:t>
            </a:r>
            <a:r>
              <a:rPr lang="en-US" i="1" dirty="0"/>
              <a:t>Friendship: A Philosophical Reader</a:t>
            </a:r>
            <a:r>
              <a:rPr lang="cs-CZ" dirty="0"/>
              <a:t>, </a:t>
            </a:r>
            <a:r>
              <a:rPr lang="cs-CZ" dirty="0" err="1"/>
              <a:t>Cornell</a:t>
            </a:r>
            <a:r>
              <a:rPr lang="cs-CZ" dirty="0"/>
              <a:t> University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Dlouhodobý akademický zájem o přátelství v návaznosti na Aristotela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Návaznost na extenzi termínu </a:t>
            </a:r>
            <a:r>
              <a:rPr lang="cs-CZ" i="1" dirty="0" err="1"/>
              <a:t>philia</a:t>
            </a:r>
            <a:endParaRPr lang="cs-CZ" dirty="0"/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i="1" dirty="0"/>
              <a:t>End</a:t>
            </a:r>
            <a:r>
              <a:rPr lang="cs-CZ" dirty="0"/>
              <a:t> a </a:t>
            </a:r>
            <a:r>
              <a:rPr lang="cs-CZ" i="1" dirty="0" err="1"/>
              <a:t>Means</a:t>
            </a:r>
            <a:r>
              <a:rPr lang="cs-CZ" i="1" dirty="0"/>
              <a:t> </a:t>
            </a:r>
            <a:r>
              <a:rPr lang="cs-CZ" i="1" dirty="0" err="1"/>
              <a:t>friendship</a:t>
            </a:r>
            <a:endParaRPr lang="cs-CZ" i="1" dirty="0"/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Esencialismus</a:t>
            </a:r>
            <a:r>
              <a:rPr lang="en-US" i="1" dirty="0"/>
              <a:t> </a:t>
            </a:r>
            <a:endParaRPr lang="cs-CZ" altLang="cs-CZ" dirty="0">
              <a:sym typeface="Wingdings" panose="05000000000000000000" pitchFamily="2" charset="2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cs-CZ" altLang="cs-CZ" i="1" dirty="0">
              <a:sym typeface="Wingdings" panose="05000000000000000000" pitchFamily="2" charset="2"/>
            </a:endParaRPr>
          </a:p>
          <a:p>
            <a:pPr marL="1667700" lvl="3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990600" lvl="1" indent="-533400"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01322D-DF84-4119-BF20-0BDD0F357F4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  <p:pic>
        <p:nvPicPr>
          <p:cNvPr id="1026" name="Picture 2" descr="Friendship: A Philosophical Reader (Cornell Paperbacks): Badhwar, Neera  Kapur: 9780801480973: Amazon.com: Books">
            <a:extLst>
              <a:ext uri="{FF2B5EF4-FFF2-40B4-BE49-F238E27FC236}">
                <a16:creationId xmlns:a16="http://schemas.microsoft.com/office/drawing/2014/main" id="{42D624F8-A293-44A1-BAB5-849733BA6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3499" y="1753729"/>
            <a:ext cx="2483867" cy="3724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647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FA4611-B8DA-46AA-A62D-2F1CF8C0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7875" y="664432"/>
            <a:ext cx="8812925" cy="566057"/>
          </a:xfrm>
        </p:spPr>
        <p:txBody>
          <a:bodyPr/>
          <a:lstStyle/>
          <a:p>
            <a:r>
              <a:rPr lang="cs-CZ" altLang="cs-CZ" sz="3600" dirty="0"/>
              <a:t>VI. </a:t>
            </a:r>
            <a:r>
              <a:rPr lang="cs-CZ" altLang="cs-CZ" sz="3600" dirty="0" err="1"/>
              <a:t>Aristotelés</a:t>
            </a:r>
            <a:r>
              <a:rPr lang="cs-CZ" altLang="cs-CZ" sz="3600" dirty="0"/>
              <a:t> a současnost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E9D31E-D845-423E-A84A-17BD93537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5" y="1379764"/>
            <a:ext cx="8229600" cy="5068888"/>
          </a:xfrm>
        </p:spPr>
        <p:txBody>
          <a:bodyPr/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Alexander </a:t>
            </a:r>
            <a:r>
              <a:rPr lang="en-US" dirty="0"/>
              <a:t>Nehamas (2016): </a:t>
            </a:r>
            <a:r>
              <a:rPr lang="en-US" i="1" dirty="0"/>
              <a:t>On friendship</a:t>
            </a:r>
            <a:r>
              <a:rPr lang="en-US" dirty="0"/>
              <a:t>, New York: Basic Books. </a:t>
            </a:r>
            <a:endParaRPr lang="cs-CZ" altLang="cs-CZ" dirty="0">
              <a:sym typeface="Wingdings" panose="05000000000000000000" pitchFamily="2" charset="2"/>
            </a:endParaRP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Analýza přátelství v dějinách, umění i filmu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Proti instrumentálnímu přátelství – </a:t>
            </a:r>
            <a:r>
              <a:rPr lang="cs-CZ" altLang="cs-CZ" i="1" dirty="0" err="1">
                <a:sym typeface="Wingdings" panose="05000000000000000000" pitchFamily="2" charset="2"/>
              </a:rPr>
              <a:t>contradictio</a:t>
            </a:r>
            <a:r>
              <a:rPr lang="cs-CZ" altLang="cs-CZ" i="1" dirty="0">
                <a:sym typeface="Wingdings" panose="05000000000000000000" pitchFamily="2" charset="2"/>
              </a:rPr>
              <a:t> in </a:t>
            </a:r>
            <a:r>
              <a:rPr lang="cs-CZ" altLang="cs-CZ" i="1" dirty="0" err="1">
                <a:sym typeface="Wingdings" panose="05000000000000000000" pitchFamily="2" charset="2"/>
              </a:rPr>
              <a:t>adjecto</a:t>
            </a:r>
            <a:endParaRPr lang="cs-CZ" altLang="cs-CZ" dirty="0">
              <a:sym typeface="Wingdings" panose="05000000000000000000" pitchFamily="2" charset="2"/>
            </a:endParaRP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Proti esencialismu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Význam přátelství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Sibyl A. </a:t>
            </a:r>
            <a:r>
              <a:rPr lang="cs-CZ" altLang="cs-CZ" dirty="0" err="1">
                <a:sym typeface="Wingdings" panose="05000000000000000000" pitchFamily="2" charset="2"/>
              </a:rPr>
              <a:t>Schwarzenbach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en-US" dirty="0"/>
              <a:t>(</a:t>
            </a:r>
            <a:r>
              <a:rPr lang="cs-CZ" dirty="0"/>
              <a:t>2009</a:t>
            </a:r>
            <a:r>
              <a:rPr lang="en-US" dirty="0"/>
              <a:t>): </a:t>
            </a:r>
            <a:r>
              <a:rPr lang="cs-CZ" i="1" dirty="0"/>
              <a:t>On </a:t>
            </a:r>
            <a:r>
              <a:rPr lang="cs-CZ" i="1" dirty="0" err="1"/>
              <a:t>Civic</a:t>
            </a:r>
            <a:r>
              <a:rPr lang="cs-CZ" i="1" dirty="0"/>
              <a:t> </a:t>
            </a:r>
            <a:r>
              <a:rPr lang="cs-CZ" i="1" dirty="0" err="1"/>
              <a:t>Friendship</a:t>
            </a:r>
            <a:r>
              <a:rPr lang="cs-CZ" i="1" dirty="0"/>
              <a:t>: </a:t>
            </a:r>
            <a:r>
              <a:rPr lang="cs-CZ" i="1" dirty="0" err="1"/>
              <a:t>Including</a:t>
            </a:r>
            <a:r>
              <a:rPr lang="cs-CZ" i="1" dirty="0"/>
              <a:t> </a:t>
            </a:r>
            <a:r>
              <a:rPr lang="cs-CZ" i="1" dirty="0" err="1"/>
              <a:t>Women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State</a:t>
            </a:r>
            <a:r>
              <a:rPr lang="cs-CZ" dirty="0"/>
              <a:t>, Columbia University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Návrat k Aristotelově koncepci politického/občanského přátelství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Kritika liberalismu (Locke, </a:t>
            </a:r>
            <a:r>
              <a:rPr lang="cs-CZ" dirty="0" err="1"/>
              <a:t>Rawls</a:t>
            </a:r>
            <a:r>
              <a:rPr lang="cs-CZ" dirty="0"/>
              <a:t>)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cs-CZ" altLang="cs-CZ" i="1" dirty="0">
              <a:sym typeface="Wingdings" panose="05000000000000000000" pitchFamily="2" charset="2"/>
            </a:endParaRPr>
          </a:p>
          <a:p>
            <a:pPr marL="1667700" lvl="3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990600" lvl="1" indent="-533400"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01322D-DF84-4119-BF20-0BDD0F357F4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  <p:pic>
        <p:nvPicPr>
          <p:cNvPr id="2" name="Picture 2" descr="Amazon.com: On Friendship eBook: Nehamas, Alexander: Kindle Store">
            <a:extLst>
              <a:ext uri="{FF2B5EF4-FFF2-40B4-BE49-F238E27FC236}">
                <a16:creationId xmlns:a16="http://schemas.microsoft.com/office/drawing/2014/main" id="{B89089A8-F1B8-4B59-BFC1-4CABB901D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16" y="2229086"/>
            <a:ext cx="1545489" cy="2399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EC221496-D4C5-43F4-9D13-323D90C70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7611" y="1956725"/>
            <a:ext cx="1963032" cy="294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289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04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FA4611-B8DA-46AA-A62D-2F1CF8C0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7875" y="664432"/>
            <a:ext cx="8812925" cy="972002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Obsah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E9D31E-D845-423E-A84A-17BD93537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5" y="1636434"/>
            <a:ext cx="8229600" cy="5068888"/>
          </a:xfrm>
        </p:spPr>
        <p:txBody>
          <a:bodyPr/>
          <a:lstStyle/>
          <a:p>
            <a:pPr marL="990600" lvl="1" indent="-533400">
              <a:buFont typeface="+mj-lt"/>
              <a:buAutoNum type="romanUcPeriod"/>
            </a:pPr>
            <a:r>
              <a:rPr lang="cs-CZ" altLang="cs-CZ" dirty="0"/>
              <a:t>Etika ctnosti – opakování</a:t>
            </a:r>
          </a:p>
          <a:p>
            <a:pPr marL="990600" lvl="1" indent="-533400">
              <a:buFont typeface="+mj-lt"/>
              <a:buAutoNum type="romanUcPeriod"/>
            </a:pPr>
            <a:r>
              <a:rPr lang="cs-CZ" altLang="cs-CZ" dirty="0">
                <a:sym typeface="Wingdings" panose="05000000000000000000" pitchFamily="2" charset="2"/>
              </a:rPr>
              <a:t>Přátelství a </a:t>
            </a:r>
            <a:r>
              <a:rPr lang="el-GR" altLang="cs-CZ" dirty="0">
                <a:sym typeface="Wingdings" panose="05000000000000000000" pitchFamily="2" charset="2"/>
              </a:rPr>
              <a:t>φιλία</a:t>
            </a:r>
            <a:endParaRPr lang="cs-CZ" altLang="cs-CZ" dirty="0">
              <a:sym typeface="Wingdings" panose="05000000000000000000" pitchFamily="2" charset="2"/>
            </a:endParaRPr>
          </a:p>
          <a:p>
            <a:pPr marL="990600" lvl="1" indent="-533400">
              <a:buFont typeface="+mj-lt"/>
              <a:buAutoNum type="romanUcPeriod"/>
            </a:pPr>
            <a:r>
              <a:rPr lang="cs-CZ" altLang="cs-CZ" dirty="0"/>
              <a:t>Zdroje</a:t>
            </a:r>
            <a:endParaRPr lang="cs-CZ" altLang="cs-CZ" dirty="0">
              <a:sym typeface="Wingdings" panose="05000000000000000000" pitchFamily="2" charset="2"/>
            </a:endParaRPr>
          </a:p>
          <a:p>
            <a:pPr marL="990600" lvl="1" indent="-533400">
              <a:buFont typeface="+mj-lt"/>
              <a:buAutoNum type="romanUcPeriod"/>
            </a:pPr>
            <a:r>
              <a:rPr lang="cs-CZ" altLang="cs-CZ" dirty="0">
                <a:sym typeface="Wingdings" panose="05000000000000000000" pitchFamily="2" charset="2"/>
              </a:rPr>
              <a:t>Význam přátelství</a:t>
            </a:r>
          </a:p>
          <a:p>
            <a:pPr marL="990600" lvl="1" indent="-533400">
              <a:buFont typeface="+mj-lt"/>
              <a:buAutoNum type="romanUcPeriod"/>
            </a:pPr>
            <a:r>
              <a:rPr lang="cs-CZ" altLang="cs-CZ" dirty="0">
                <a:sym typeface="Wingdings" panose="05000000000000000000" pitchFamily="2" charset="2"/>
              </a:rPr>
              <a:t>Analýza přátelství</a:t>
            </a:r>
          </a:p>
          <a:p>
            <a:pPr marL="990600" lvl="1" indent="-533400">
              <a:buFont typeface="+mj-lt"/>
              <a:buAutoNum type="romanUcPeriod"/>
            </a:pPr>
            <a:r>
              <a:rPr lang="cs-CZ" altLang="cs-CZ" dirty="0" err="1">
                <a:sym typeface="Wingdings" panose="05000000000000000000" pitchFamily="2" charset="2"/>
              </a:rPr>
              <a:t>Aristotelés</a:t>
            </a:r>
            <a:r>
              <a:rPr lang="cs-CZ" altLang="cs-CZ" dirty="0">
                <a:sym typeface="Wingdings" panose="05000000000000000000" pitchFamily="2" charset="2"/>
              </a:rPr>
              <a:t> a současnost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01322D-DF84-4119-BF20-0BDD0F357F4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FA4611-B8DA-46AA-A62D-2F1CF8C0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7875" y="664432"/>
            <a:ext cx="8812925" cy="566057"/>
          </a:xfrm>
        </p:spPr>
        <p:txBody>
          <a:bodyPr/>
          <a:lstStyle/>
          <a:p>
            <a:r>
              <a:rPr lang="cs-CZ" altLang="cs-CZ" sz="3600" dirty="0"/>
              <a:t>I. Etika ctnosti – opakování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E9D31E-D845-423E-A84A-17BD93537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5" y="1379764"/>
            <a:ext cx="8229600" cy="5068888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Existuje konečný cíl lidského jednání </a:t>
            </a:r>
            <a:r>
              <a:rPr lang="cs-CZ" altLang="cs-CZ" dirty="0"/>
              <a:t>–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el-GR" altLang="cs-CZ" dirty="0">
                <a:sym typeface="Wingdings" panose="05000000000000000000" pitchFamily="2" charset="2"/>
              </a:rPr>
              <a:t>εὐδαιμονία</a:t>
            </a:r>
            <a:r>
              <a:rPr lang="cs-CZ" altLang="cs-CZ" dirty="0">
                <a:sym typeface="Wingdings" panose="05000000000000000000" pitchFamily="2" charset="2"/>
              </a:rPr>
              <a:t> (blaženost)</a:t>
            </a:r>
          </a:p>
          <a:p>
            <a:pPr marL="1153350" lvl="2" indent="-28575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 err="1"/>
              <a:t>εὐδ</a:t>
            </a:r>
            <a:r>
              <a:rPr lang="cs-CZ" altLang="cs-CZ" dirty="0"/>
              <a:t>αιμονία = činnost duše z hlediska </a:t>
            </a:r>
            <a:r>
              <a:rPr lang="el-GR" dirty="0"/>
              <a:t>ἀρετή </a:t>
            </a:r>
            <a:r>
              <a:rPr lang="cs-CZ" dirty="0"/>
              <a:t>(</a:t>
            </a:r>
            <a:r>
              <a:rPr lang="cs-CZ" altLang="cs-CZ" dirty="0"/>
              <a:t>ctnosti)</a:t>
            </a:r>
          </a:p>
          <a:p>
            <a:pPr marL="1153350" lvl="2" indent="-28575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Jde o stav nejvyššího možného štěstí, každý člověk o něj usiluje.</a:t>
            </a:r>
          </a:p>
          <a:p>
            <a:pPr marL="1153350" lvl="2" indent="-28575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Dosáhnout blaženosti však není vůbec jednoduché.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Dva druhy ctností:</a:t>
            </a:r>
          </a:p>
          <a:p>
            <a:pPr marL="1210500" lvl="2" indent="-3429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Mravní ctnosti (štědrost, uměřenost, statečnost </a:t>
            </a:r>
            <a:r>
              <a:rPr lang="cs-CZ" altLang="cs-CZ" dirty="0" err="1">
                <a:sym typeface="Wingdings" panose="05000000000000000000" pitchFamily="2" charset="2"/>
              </a:rPr>
              <a:t>etc</a:t>
            </a:r>
            <a:r>
              <a:rPr lang="cs-CZ" altLang="cs-CZ" dirty="0">
                <a:sym typeface="Wingdings" panose="05000000000000000000" pitchFamily="2" charset="2"/>
              </a:rPr>
              <a:t>.)</a:t>
            </a:r>
          </a:p>
          <a:p>
            <a:pPr marL="1667700" lvl="3" indent="-3429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Vznikají zvykem k určitému jednání.</a:t>
            </a:r>
          </a:p>
          <a:p>
            <a:pPr marL="1667700" lvl="3" indent="-3429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Týkají se ovládání afektů a jednání.</a:t>
            </a:r>
          </a:p>
          <a:p>
            <a:pPr marL="1667700" lvl="3" indent="-342900">
              <a:spcBef>
                <a:spcPts val="600"/>
              </a:spcBef>
              <a:spcAft>
                <a:spcPts val="6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Mravní ctnost je středem mezí dvěma krajnostmi (extrémy).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Rozumové ctnosti (moudrost, rozumnost, chápání </a:t>
            </a:r>
            <a:r>
              <a:rPr lang="cs-CZ" altLang="cs-CZ" dirty="0" err="1">
                <a:sym typeface="Wingdings" panose="05000000000000000000" pitchFamily="2" charset="2"/>
              </a:rPr>
              <a:t>etc</a:t>
            </a:r>
            <a:r>
              <a:rPr lang="cs-CZ" altLang="cs-CZ" dirty="0">
                <a:sym typeface="Wingdings" panose="05000000000000000000" pitchFamily="2" charset="2"/>
              </a:rPr>
              <a:t>.)</a:t>
            </a:r>
          </a:p>
          <a:p>
            <a:pPr marL="1667700" lvl="3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Vznikají učením a zkušeností.</a:t>
            </a:r>
          </a:p>
          <a:p>
            <a:pPr marL="1667700" lvl="3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Týkají se poznávání či dosahování pravdy.</a:t>
            </a:r>
          </a:p>
          <a:p>
            <a:pPr marL="1667700" lvl="3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Nehledáme střed, nýbrž přibližujeme se k pravdě.</a:t>
            </a:r>
          </a:p>
          <a:p>
            <a:pPr marL="1667700" lvl="3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1667700" lvl="3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990600" lvl="1" indent="-533400"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01322D-DF84-4119-BF20-0BDD0F357F4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1207C14E-031D-418D-B7B8-FD08146A532D}"/>
              </a:ext>
            </a:extLst>
          </p:cNvPr>
          <p:cNvCxnSpPr/>
          <p:nvPr/>
        </p:nvCxnSpPr>
        <p:spPr bwMode="auto">
          <a:xfrm>
            <a:off x="3352249" y="4831132"/>
            <a:ext cx="424462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6F3C419B-7963-4851-BA6A-19B9B2CC94C7}"/>
              </a:ext>
            </a:extLst>
          </p:cNvPr>
          <p:cNvSpPr txBox="1"/>
          <p:nvPr/>
        </p:nvSpPr>
        <p:spPr>
          <a:xfrm>
            <a:off x="7700814" y="4669550"/>
            <a:ext cx="171713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500" dirty="0">
                <a:latin typeface="+mn-lt"/>
              </a:rPr>
              <a:t>přehnaná smělost</a:t>
            </a: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0032E7EE-6DD6-41A1-8311-ECBD2F88895E}"/>
              </a:ext>
            </a:extLst>
          </p:cNvPr>
          <p:cNvCxnSpPr/>
          <p:nvPr/>
        </p:nvCxnSpPr>
        <p:spPr bwMode="auto">
          <a:xfrm>
            <a:off x="5523763" y="4669550"/>
            <a:ext cx="0" cy="3231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DB3E0E9-6D67-44FE-BD54-703A5B9F7350}"/>
              </a:ext>
            </a:extLst>
          </p:cNvPr>
          <p:cNvSpPr txBox="1"/>
          <p:nvPr/>
        </p:nvSpPr>
        <p:spPr>
          <a:xfrm>
            <a:off x="4963806" y="4346385"/>
            <a:ext cx="106150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500" dirty="0">
                <a:latin typeface="+mn-lt"/>
              </a:rPr>
              <a:t>statečnost</a:t>
            </a: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04A6CB9F-69AE-4961-8C25-E87D73180038}"/>
              </a:ext>
            </a:extLst>
          </p:cNvPr>
          <p:cNvCxnSpPr/>
          <p:nvPr/>
        </p:nvCxnSpPr>
        <p:spPr bwMode="auto">
          <a:xfrm flipV="1">
            <a:off x="4072162" y="6454655"/>
            <a:ext cx="2844800" cy="77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94A4E2E-64C4-48F1-B20F-04B3E82A764E}"/>
              </a:ext>
            </a:extLst>
          </p:cNvPr>
          <p:cNvSpPr txBox="1"/>
          <p:nvPr/>
        </p:nvSpPr>
        <p:spPr>
          <a:xfrm>
            <a:off x="2702873" y="6300826"/>
            <a:ext cx="129875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500" dirty="0">
                <a:latin typeface="+mn-lt"/>
              </a:rPr>
              <a:t>nerozumnost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43B29EC-B983-4D34-BFA5-6F89FD8D0C8B}"/>
              </a:ext>
            </a:extLst>
          </p:cNvPr>
          <p:cNvSpPr txBox="1"/>
          <p:nvPr/>
        </p:nvSpPr>
        <p:spPr>
          <a:xfrm>
            <a:off x="6916962" y="6287070"/>
            <a:ext cx="318228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500" dirty="0">
                <a:latin typeface="+mn-lt"/>
              </a:rPr>
              <a:t>rozumnost/poznání pravdy (100 %)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A1332FCC-CCA4-43F4-A05D-AF2B02B6022E}"/>
              </a:ext>
            </a:extLst>
          </p:cNvPr>
          <p:cNvSpPr txBox="1"/>
          <p:nvPr/>
        </p:nvSpPr>
        <p:spPr>
          <a:xfrm>
            <a:off x="2661799" y="4686488"/>
            <a:ext cx="71045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500" dirty="0">
                <a:latin typeface="+mn-lt"/>
              </a:rPr>
              <a:t>bázeň</a:t>
            </a:r>
          </a:p>
        </p:txBody>
      </p:sp>
      <p:pic>
        <p:nvPicPr>
          <p:cNvPr id="20" name="Grafický objekt 19" descr="Smutný obličej bez výplně">
            <a:extLst>
              <a:ext uri="{FF2B5EF4-FFF2-40B4-BE49-F238E27FC236}">
                <a16:creationId xmlns:a16="http://schemas.microsoft.com/office/drawing/2014/main" id="{887B8BB6-9313-43B5-AF5B-EF26E44CB1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413831" y="4634426"/>
            <a:ext cx="427287" cy="427287"/>
          </a:xfrm>
          <a:prstGeom prst="rect">
            <a:avLst/>
          </a:prstGeom>
        </p:spPr>
      </p:pic>
      <p:pic>
        <p:nvPicPr>
          <p:cNvPr id="22" name="Grafický objekt 21" descr="Smutný obličej bez výplně">
            <a:extLst>
              <a:ext uri="{FF2B5EF4-FFF2-40B4-BE49-F238E27FC236}">
                <a16:creationId xmlns:a16="http://schemas.microsoft.com/office/drawing/2014/main" id="{A5AC8E4E-6097-422B-9606-1C28219138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188603" y="4611472"/>
            <a:ext cx="427287" cy="427287"/>
          </a:xfrm>
          <a:prstGeom prst="rect">
            <a:avLst/>
          </a:prstGeom>
        </p:spPr>
      </p:pic>
      <p:pic>
        <p:nvPicPr>
          <p:cNvPr id="24" name="Grafický objekt 23" descr="Smajlík anděla bez výplně">
            <a:extLst>
              <a:ext uri="{FF2B5EF4-FFF2-40B4-BE49-F238E27FC236}">
                <a16:creationId xmlns:a16="http://schemas.microsoft.com/office/drawing/2014/main" id="{C1ADDAD5-8B0D-40DE-8247-A4175F78A2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67039" y="4313081"/>
            <a:ext cx="445729" cy="445729"/>
          </a:xfrm>
          <a:prstGeom prst="rect">
            <a:avLst/>
          </a:prstGeom>
        </p:spPr>
      </p:pic>
      <p:pic>
        <p:nvPicPr>
          <p:cNvPr id="26" name="Grafický objekt 25" descr="Smajlík anděla bez výplně">
            <a:extLst>
              <a:ext uri="{FF2B5EF4-FFF2-40B4-BE49-F238E27FC236}">
                <a16:creationId xmlns:a16="http://schemas.microsoft.com/office/drawing/2014/main" id="{3B8B4C63-BF1A-4D22-B5BA-45666B6BE1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84375" y="6229932"/>
            <a:ext cx="431225" cy="431225"/>
          </a:xfrm>
          <a:prstGeom prst="rect">
            <a:avLst/>
          </a:prstGeom>
        </p:spPr>
      </p:pic>
      <p:pic>
        <p:nvPicPr>
          <p:cNvPr id="28" name="Grafický objekt 27" descr="Spustit">
            <a:extLst>
              <a:ext uri="{FF2B5EF4-FFF2-40B4-BE49-F238E27FC236}">
                <a16:creationId xmlns:a16="http://schemas.microsoft.com/office/drawing/2014/main" id="{97380BB0-AD81-49A5-92B8-4679DD89F5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02657" y="6193568"/>
            <a:ext cx="513233" cy="51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509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FA4611-B8DA-46AA-A62D-2F1CF8C0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7875" y="664432"/>
            <a:ext cx="8812925" cy="566057"/>
          </a:xfrm>
        </p:spPr>
        <p:txBody>
          <a:bodyPr/>
          <a:lstStyle/>
          <a:p>
            <a:r>
              <a:rPr lang="cs-CZ" altLang="cs-CZ" sz="3600" dirty="0"/>
              <a:t>I. Etika ctnosti – opakování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E9D31E-D845-423E-A84A-17BD93537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5" y="1379764"/>
            <a:ext cx="8229600" cy="5068888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Nejvyšší činnost je činnost rozumová (kontemplativní).</a:t>
            </a:r>
          </a:p>
          <a:p>
            <a:pPr marL="1153350" lvl="2" indent="-28575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/>
              <a:t>Rozum je tím, čím se podobáme bohu (hybatel).</a:t>
            </a:r>
          </a:p>
          <a:p>
            <a:pPr marL="1153350" lvl="2" indent="-28575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Soběstačnost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Mravní ctnosti jsou nižší než rozumové</a:t>
            </a:r>
          </a:p>
          <a:p>
            <a:pPr marL="1210500" lvl="2" indent="-3429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Použití pouze ve společnosti jiných osob (nesoběstačnost)</a:t>
            </a:r>
          </a:p>
          <a:p>
            <a:pPr marL="1210500" lvl="2" indent="-3429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Blaženost je zde tedy možná jen v rámci společenského života!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Čistá kontemplace je však pro člověka de facto nemožná.</a:t>
            </a:r>
          </a:p>
          <a:p>
            <a:pPr marL="1210500" lvl="2" indent="-3429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Člověk je od přirozenosti společenský tvor (</a:t>
            </a:r>
            <a:r>
              <a:rPr lang="el-GR" dirty="0"/>
              <a:t>ζῷον π</a:t>
            </a:r>
            <a:r>
              <a:rPr lang="cs-CZ" dirty="0"/>
              <a:t>o</a:t>
            </a:r>
            <a:r>
              <a:rPr lang="el-GR" dirty="0"/>
              <a:t>λιτικόν</a:t>
            </a:r>
            <a:r>
              <a:rPr lang="cs-CZ" dirty="0"/>
              <a:t>).</a:t>
            </a:r>
          </a:p>
          <a:p>
            <a:pPr marL="1210500" lvl="2" indent="-3429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Člověk potřebuje vnější statky pro svou existenci.</a:t>
            </a:r>
          </a:p>
          <a:p>
            <a:pPr marL="1210500" lvl="2" indent="-3429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Východiskem je život společenský či politický.</a:t>
            </a:r>
          </a:p>
          <a:p>
            <a:pPr marL="1667700" lvl="3" indent="-342900"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Blaženost jednotlivce je definována blažeností obce (společnosti).</a:t>
            </a:r>
            <a:endParaRPr lang="el-GR" dirty="0"/>
          </a:p>
          <a:p>
            <a:pPr marL="12105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1667700" lvl="3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990600" lvl="1" indent="-533400"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01322D-DF84-4119-BF20-0BDD0F357F4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46299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FA4611-B8DA-46AA-A62D-2F1CF8C0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7875" y="664432"/>
            <a:ext cx="8812925" cy="566057"/>
          </a:xfrm>
        </p:spPr>
        <p:txBody>
          <a:bodyPr/>
          <a:lstStyle/>
          <a:p>
            <a:r>
              <a:rPr lang="cs-CZ" altLang="cs-CZ" sz="3600" dirty="0"/>
              <a:t>II. Přátelství a </a:t>
            </a:r>
            <a:r>
              <a:rPr lang="el-GR" altLang="cs-CZ" sz="3600" dirty="0"/>
              <a:t>φιλία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E9D31E-D845-423E-A84A-17BD93537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5" y="1379764"/>
            <a:ext cx="8229600" cy="5068888"/>
          </a:xfrm>
        </p:spPr>
        <p:txBody>
          <a:bodyPr/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Přátelství: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Dobrovolný vztah dvou nebo více osob založený na vzájemné důvěře, oddanosti a lásce. Tento vztah primárně nevyplývá z daných vazeb jako jsou: rodina, kmen ad. Nejde tedy o připsaný vztah, nýbrž o získaný.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/>
              <a:t>Φ</a:t>
            </a:r>
            <a:r>
              <a:rPr lang="el-GR" altLang="cs-CZ" dirty="0"/>
              <a:t>ιλία</a:t>
            </a:r>
            <a:r>
              <a:rPr lang="cs-CZ" altLang="cs-CZ" dirty="0"/>
              <a:t>: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Abstraktní výraz, pod který spadá široká škála různých typů vztahů. Spadá zde např.: přátelství, rodinná vazba, vztah pána a otroka, obchodní či politický vztah, vztah občanů k sobě navzájem ad.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l-GR" dirty="0"/>
              <a:t>φιλεῖν</a:t>
            </a:r>
            <a:r>
              <a:rPr lang="cs-CZ" dirty="0"/>
              <a:t> – mít rád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l-GR" dirty="0"/>
              <a:t>φίλος</a:t>
            </a:r>
            <a:r>
              <a:rPr lang="cs-CZ" dirty="0"/>
              <a:t> – přítel v našem slova smyslu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 err="1"/>
              <a:t>Konstan</a:t>
            </a:r>
            <a:r>
              <a:rPr lang="en-US" dirty="0"/>
              <a:t>, D. (1997)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i="1" dirty="0"/>
              <a:t>Friendship in the Classical World</a:t>
            </a:r>
            <a:r>
              <a:rPr lang="cs-CZ" i="1" dirty="0"/>
              <a:t>,</a:t>
            </a:r>
            <a:r>
              <a:rPr lang="en-US" dirty="0"/>
              <a:t> Cambridge: Cambridge University Press.</a:t>
            </a:r>
            <a:endParaRPr lang="el-GR" dirty="0"/>
          </a:p>
          <a:p>
            <a:pPr marL="12105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990600" lvl="1" indent="-533400"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01322D-DF84-4119-BF20-0BDD0F357F4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F87D2EB6-8ED6-48F3-840F-3713F12BA2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8186915"/>
              </p:ext>
            </p:extLst>
          </p:nvPr>
        </p:nvGraphicFramePr>
        <p:xfrm>
          <a:off x="4660260" y="4967673"/>
          <a:ext cx="2288153" cy="1623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0542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FA4611-B8DA-46AA-A62D-2F1CF8C0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7875" y="664432"/>
            <a:ext cx="8812925" cy="566057"/>
          </a:xfrm>
        </p:spPr>
        <p:txBody>
          <a:bodyPr/>
          <a:lstStyle/>
          <a:p>
            <a:r>
              <a:rPr lang="cs-CZ" altLang="cs-CZ" sz="3600" dirty="0"/>
              <a:t>III. Zdroje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E9D31E-D845-423E-A84A-17BD93537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5" y="1379764"/>
            <a:ext cx="8229600" cy="5068888"/>
          </a:xfrm>
        </p:spPr>
        <p:txBody>
          <a:bodyPr/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i="1" dirty="0">
                <a:sym typeface="Wingdings" panose="05000000000000000000" pitchFamily="2" charset="2"/>
              </a:rPr>
              <a:t>Etika </a:t>
            </a:r>
            <a:r>
              <a:rPr lang="cs-CZ" altLang="cs-CZ" i="1" dirty="0" err="1">
                <a:sym typeface="Wingdings" panose="05000000000000000000" pitchFamily="2" charset="2"/>
              </a:rPr>
              <a:t>Níkomachova</a:t>
            </a:r>
            <a:r>
              <a:rPr lang="cs-CZ" altLang="cs-CZ" i="1" dirty="0">
                <a:sym typeface="Wingdings" panose="05000000000000000000" pitchFamily="2" charset="2"/>
              </a:rPr>
              <a:t> </a:t>
            </a:r>
            <a:r>
              <a:rPr lang="cs-CZ" altLang="cs-CZ" dirty="0">
                <a:sym typeface="Wingdings" panose="05000000000000000000" pitchFamily="2" charset="2"/>
              </a:rPr>
              <a:t>– VIII. a IX. kniha (1/5)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i="1" dirty="0">
                <a:sym typeface="Wingdings" panose="05000000000000000000" pitchFamily="2" charset="2"/>
              </a:rPr>
              <a:t>Etika </a:t>
            </a:r>
            <a:r>
              <a:rPr lang="cs-CZ" altLang="cs-CZ" i="1" dirty="0" err="1">
                <a:sym typeface="Wingdings" panose="05000000000000000000" pitchFamily="2" charset="2"/>
              </a:rPr>
              <a:t>Eudémova</a:t>
            </a:r>
            <a:r>
              <a:rPr lang="cs-CZ" altLang="cs-CZ" dirty="0">
                <a:sym typeface="Wingdings" panose="05000000000000000000" pitchFamily="2" charset="2"/>
              </a:rPr>
              <a:t> – VII. kniha (1/8)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i="1" dirty="0">
                <a:sym typeface="Wingdings" panose="05000000000000000000" pitchFamily="2" charset="2"/>
              </a:rPr>
              <a:t>Magna </a:t>
            </a:r>
            <a:r>
              <a:rPr lang="cs-CZ" altLang="cs-CZ" i="1" dirty="0" err="1">
                <a:sym typeface="Wingdings" panose="05000000000000000000" pitchFamily="2" charset="2"/>
              </a:rPr>
              <a:t>Moralia</a:t>
            </a:r>
            <a:r>
              <a:rPr lang="cs-CZ" altLang="cs-CZ" i="1" dirty="0">
                <a:sym typeface="Wingdings" panose="05000000000000000000" pitchFamily="2" charset="2"/>
              </a:rPr>
              <a:t> </a:t>
            </a:r>
            <a:r>
              <a:rPr lang="cs-CZ" altLang="cs-CZ" dirty="0">
                <a:sym typeface="Wingdings" panose="05000000000000000000" pitchFamily="2" charset="2"/>
              </a:rPr>
              <a:t>– problém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i="1" dirty="0">
                <a:sym typeface="Wingdings" panose="05000000000000000000" pitchFamily="2" charset="2"/>
              </a:rPr>
              <a:t>Politika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i="1" dirty="0">
                <a:sym typeface="Wingdings" panose="05000000000000000000" pitchFamily="2" charset="2"/>
              </a:rPr>
              <a:t>Rétorika</a:t>
            </a:r>
          </a:p>
          <a:p>
            <a:pPr marL="1667700" lvl="3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990600" lvl="1" indent="-533400"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01322D-DF84-4119-BF20-0BDD0F357F4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3093282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FA4611-B8DA-46AA-A62D-2F1CF8C0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7875" y="664432"/>
            <a:ext cx="8812925" cy="566057"/>
          </a:xfrm>
        </p:spPr>
        <p:txBody>
          <a:bodyPr/>
          <a:lstStyle/>
          <a:p>
            <a:r>
              <a:rPr lang="cs-CZ" altLang="cs-CZ" sz="3600" dirty="0"/>
              <a:t>IV. Význam přátelství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E9D31E-D845-423E-A84A-17BD93537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5" y="1379764"/>
            <a:ext cx="8229600" cy="5068888"/>
          </a:xfrm>
        </p:spPr>
        <p:txBody>
          <a:bodyPr/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600" i="1" dirty="0">
                <a:sym typeface="Wingdings" panose="05000000000000000000" pitchFamily="2" charset="2"/>
              </a:rPr>
              <a:t>„Bez přátel by si nikdo nepřál žíti, byť i měl všechna ostatní dobra – vždyť se i zdá, že přátel jest nejvíce třeba lidem bohatým, vládnoucím a mocným; neboť k čemu by člověku byla taková přízeň osudu, kdyby mu byla odňata možnost dobrodiní, které se prokazuje přátelům způsobem nejlepším a chvály nejhodnějším? […] mládeži přátelství pomáhá k bezúhonnému životu, starcům poskytuje ošetření a zastání v pracích, na které oni pro svou slabost nestačí, a mužům v plné síle přispívá ke krásným činům.“</a:t>
            </a:r>
          </a:p>
          <a:p>
            <a:pPr marL="803275" lvl="1" indent="0">
              <a:spcAft>
                <a:spcPts val="600"/>
              </a:spcAft>
              <a:buNone/>
            </a:pPr>
            <a:r>
              <a:rPr lang="cs-CZ" altLang="cs-CZ" sz="1600" i="1" dirty="0">
                <a:sym typeface="Wingdings" panose="05000000000000000000" pitchFamily="2" charset="2"/>
              </a:rPr>
              <a:t>„Podobá se také, že obce udržuje přátelství, a zákonodárci usilují o ně více než o spravedlnost; neboť se zdá, že </a:t>
            </a:r>
            <a:r>
              <a:rPr lang="cs-CZ" altLang="cs-CZ" sz="1600" b="1" i="1" dirty="0">
                <a:sym typeface="Wingdings" panose="05000000000000000000" pitchFamily="2" charset="2"/>
              </a:rPr>
              <a:t>svornost</a:t>
            </a:r>
            <a:r>
              <a:rPr lang="cs-CZ" altLang="cs-CZ" sz="1600" i="1" dirty="0">
                <a:sym typeface="Wingdings" panose="05000000000000000000" pitchFamily="2" charset="2"/>
              </a:rPr>
              <a:t> jest něco podobného přátelství, k ní tedy co nejvíce směřují […] Není také potřebí spravedlnosti tam, kde jsou přátelé, ale mezi spravedlivými jest k doplnění potřebí přátelské lásky […] </a:t>
            </a:r>
            <a:r>
              <a:rPr lang="cs-CZ" altLang="cs-CZ" sz="1600" dirty="0">
                <a:sym typeface="Wingdings" panose="05000000000000000000" pitchFamily="2" charset="2"/>
              </a:rPr>
              <a:t>(</a:t>
            </a:r>
            <a:r>
              <a:rPr lang="cs-CZ" altLang="cs-CZ" sz="1600" i="1" dirty="0">
                <a:sym typeface="Wingdings" panose="05000000000000000000" pitchFamily="2" charset="2"/>
              </a:rPr>
              <a:t>EN</a:t>
            </a:r>
            <a:r>
              <a:rPr lang="cs-CZ" altLang="cs-CZ" sz="1600" dirty="0">
                <a:sym typeface="Wingdings" panose="05000000000000000000" pitchFamily="2" charset="2"/>
              </a:rPr>
              <a:t> VIII 1, 1155a)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600" i="1" dirty="0">
                <a:sym typeface="Wingdings" panose="05000000000000000000" pitchFamily="2" charset="2"/>
              </a:rPr>
              <a:t>„Zdá se však nesprávné, přidělují-li se blaženému člověku všechna dobra a přátelé nikoli, kteří přece, jak se zdá, jsou největším dobrem ze zevnějších dober. Když tedy příteli náleží spíše dobro činiti než je přijímati, a náleží-li dobro činiti přátelům než lidem cizím, bude dobrý člověk potřebovati takových lidí, kterým by dobře činil.“ </a:t>
            </a:r>
            <a:r>
              <a:rPr lang="cs-CZ" altLang="cs-CZ" sz="1600" dirty="0">
                <a:sym typeface="Wingdings" panose="05000000000000000000" pitchFamily="2" charset="2"/>
              </a:rPr>
              <a:t>(</a:t>
            </a:r>
            <a:r>
              <a:rPr lang="cs-CZ" altLang="cs-CZ" sz="1600" i="1" dirty="0">
                <a:sym typeface="Wingdings" panose="05000000000000000000" pitchFamily="2" charset="2"/>
              </a:rPr>
              <a:t>EN</a:t>
            </a:r>
            <a:r>
              <a:rPr lang="cs-CZ" altLang="cs-CZ" sz="1600" dirty="0">
                <a:sym typeface="Wingdings" panose="05000000000000000000" pitchFamily="2" charset="2"/>
              </a:rPr>
              <a:t> IX 9, 1169b)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1600" i="1" dirty="0">
              <a:sym typeface="Wingdings" panose="05000000000000000000" pitchFamily="2" charset="2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1600" i="1" dirty="0">
              <a:sym typeface="Wingdings" panose="05000000000000000000" pitchFamily="2" charset="2"/>
            </a:endParaRPr>
          </a:p>
          <a:p>
            <a:pPr marL="990600" lvl="1" indent="-533400"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01322D-DF84-4119-BF20-0BDD0F357F4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3301403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FA4611-B8DA-46AA-A62D-2F1CF8C0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7875" y="664432"/>
            <a:ext cx="8812925" cy="566057"/>
          </a:xfrm>
        </p:spPr>
        <p:txBody>
          <a:bodyPr/>
          <a:lstStyle/>
          <a:p>
            <a:r>
              <a:rPr lang="cs-CZ" altLang="cs-CZ" sz="3600" dirty="0"/>
              <a:t>IV. Význam přátelství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E9D31E-D845-423E-A84A-17BD93537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5" y="1379764"/>
            <a:ext cx="8229600" cy="5068888"/>
          </a:xfrm>
        </p:spPr>
        <p:txBody>
          <a:bodyPr/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Přátelství je něco, co </a:t>
            </a:r>
            <a:r>
              <a:rPr lang="cs-CZ" altLang="cs-CZ" b="1" dirty="0">
                <a:sym typeface="Wingdings" panose="05000000000000000000" pitchFamily="2" charset="2"/>
              </a:rPr>
              <a:t>všichni</a:t>
            </a:r>
            <a:r>
              <a:rPr lang="cs-CZ" altLang="cs-CZ" dirty="0">
                <a:sym typeface="Wingdings" panose="05000000000000000000" pitchFamily="2" charset="2"/>
              </a:rPr>
              <a:t> lidé přirozeně chtějí.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Tato potřeba je zcela nezávislá na majetkovém zázemí i věku.</a:t>
            </a:r>
          </a:p>
          <a:p>
            <a:pPr marL="1153350" lvl="2" indent="-28575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Všem skupinám lidí je přátelství nějak prospěšné.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Přátelství jako důležitý politický/občanský prvek.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Spravedlnost je produktem přátelství, resp. z něj vyplývá.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Z politického hlediska jde o žádoucí stav společnosti, neboť je v něm udržen pořádek obce/státu.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 Jde o kohezivní prvek, přátelství stmeluje společnost.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I vrcholně blažený člověk potřebuje přátelství, neboť jde o </a:t>
            </a:r>
            <a:r>
              <a:rPr lang="cs-CZ" altLang="cs-CZ" b="1" dirty="0">
                <a:sym typeface="Wingdings" panose="05000000000000000000" pitchFamily="2" charset="2"/>
              </a:rPr>
              <a:t>největší</a:t>
            </a:r>
            <a:r>
              <a:rPr lang="cs-CZ" altLang="cs-CZ" dirty="0">
                <a:sym typeface="Wingdings" panose="05000000000000000000" pitchFamily="2" charset="2"/>
              </a:rPr>
              <a:t> vnější dobro.</a:t>
            </a:r>
          </a:p>
          <a:p>
            <a:pPr marL="1210500" lvl="2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altLang="cs-CZ" dirty="0">
                <a:sym typeface="Wingdings" panose="05000000000000000000" pitchFamily="2" charset="2"/>
              </a:rPr>
              <a:t>Ctnostné jednání totiž spočívá v činnosti, tedy ctnostný člověk musí nějak jednat, a to nejlépe v rámci svých přátel.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1600" i="1" dirty="0">
              <a:sym typeface="Wingdings" panose="05000000000000000000" pitchFamily="2" charset="2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1600" i="1" dirty="0">
              <a:sym typeface="Wingdings" panose="05000000000000000000" pitchFamily="2" charset="2"/>
            </a:endParaRPr>
          </a:p>
          <a:p>
            <a:pPr marL="990600" lvl="1" indent="-533400"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01322D-DF84-4119-BF20-0BDD0F357F4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1800364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FA4611-B8DA-46AA-A62D-2F1CF8C08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7875" y="664432"/>
            <a:ext cx="8812925" cy="566057"/>
          </a:xfrm>
        </p:spPr>
        <p:txBody>
          <a:bodyPr/>
          <a:lstStyle/>
          <a:p>
            <a:r>
              <a:rPr lang="cs-CZ" altLang="cs-CZ" sz="3600" dirty="0"/>
              <a:t>V. Analýza přátelství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CE9D31E-D845-423E-A84A-17BD93537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875" y="1379764"/>
            <a:ext cx="8229600" cy="5068888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altLang="cs-CZ" dirty="0">
              <a:sym typeface="Wingdings" panose="05000000000000000000" pitchFamily="2" charset="2"/>
            </a:endParaRPr>
          </a:p>
          <a:p>
            <a:pPr marL="799200" lvl="1" indent="-342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1600" i="1" dirty="0">
                <a:sym typeface="Wingdings" panose="05000000000000000000" pitchFamily="2" charset="2"/>
              </a:rPr>
              <a:t>„Přítel jest pak, kdo miluje a </a:t>
            </a:r>
            <a:r>
              <a:rPr lang="cs-CZ" altLang="cs-CZ" sz="1600" b="1" i="1" dirty="0">
                <a:sym typeface="Wingdings" panose="05000000000000000000" pitchFamily="2" charset="2"/>
              </a:rPr>
              <a:t>vzájemně</a:t>
            </a:r>
            <a:r>
              <a:rPr lang="cs-CZ" altLang="cs-CZ" sz="1600" i="1" dirty="0">
                <a:sym typeface="Wingdings" panose="05000000000000000000" pitchFamily="2" charset="2"/>
              </a:rPr>
              <a:t> jest milován, a za přátele se pokládají, kdo míní, že se tak chovají </a:t>
            </a:r>
            <a:r>
              <a:rPr lang="cs-CZ" altLang="cs-CZ" sz="1600" b="1" i="1" dirty="0">
                <a:sym typeface="Wingdings" panose="05000000000000000000" pitchFamily="2" charset="2"/>
              </a:rPr>
              <a:t>k sobě navzájem</a:t>
            </a:r>
            <a:r>
              <a:rPr lang="cs-CZ" altLang="cs-CZ" sz="1600" i="1" dirty="0">
                <a:sym typeface="Wingdings" panose="05000000000000000000" pitchFamily="2" charset="2"/>
              </a:rPr>
              <a:t>.“ </a:t>
            </a:r>
            <a:r>
              <a:rPr lang="cs-CZ" altLang="cs-CZ" sz="1600" dirty="0">
                <a:sym typeface="Wingdings" panose="05000000000000000000" pitchFamily="2" charset="2"/>
              </a:rPr>
              <a:t>(</a:t>
            </a:r>
            <a:r>
              <a:rPr lang="cs-CZ" altLang="cs-CZ" sz="1600" i="1" dirty="0" err="1">
                <a:sym typeface="Wingdings" panose="05000000000000000000" pitchFamily="2" charset="2"/>
              </a:rPr>
              <a:t>Rhet</a:t>
            </a:r>
            <a:r>
              <a:rPr lang="cs-CZ" altLang="cs-CZ" sz="1600" i="1" dirty="0">
                <a:sym typeface="Wingdings" panose="05000000000000000000" pitchFamily="2" charset="2"/>
              </a:rPr>
              <a:t>.</a:t>
            </a:r>
            <a:r>
              <a:rPr lang="cs-CZ" altLang="cs-CZ" sz="1600" dirty="0">
                <a:sym typeface="Wingdings" panose="05000000000000000000" pitchFamily="2" charset="2"/>
              </a:rPr>
              <a:t> II 4, 1381a1–2)</a:t>
            </a:r>
          </a:p>
          <a:p>
            <a:pPr marL="799200" lvl="1" indent="-342000">
              <a:buFont typeface="Arial" panose="020B0604020202020204" pitchFamily="34" charset="0"/>
              <a:buChar char="•"/>
            </a:pPr>
            <a:r>
              <a:rPr lang="cs-CZ" altLang="cs-CZ" sz="1600" i="1" dirty="0">
                <a:sym typeface="Wingdings" panose="05000000000000000000" pitchFamily="2" charset="2"/>
              </a:rPr>
              <a:t>„O dobrých věcech se hovoří ve více významech. Jednak říkáme, že je něco </a:t>
            </a:r>
            <a:r>
              <a:rPr lang="cs-CZ" altLang="cs-CZ" sz="1600" b="1" i="1" dirty="0">
                <a:sym typeface="Wingdings" panose="05000000000000000000" pitchFamily="2" charset="2"/>
              </a:rPr>
              <a:t>dobré samo o sobě</a:t>
            </a:r>
            <a:r>
              <a:rPr lang="cs-CZ" altLang="cs-CZ" sz="1600" i="1" dirty="0">
                <a:sym typeface="Wingdings" panose="05000000000000000000" pitchFamily="2" charset="2"/>
              </a:rPr>
              <a:t>, jednak [takto nazýváme] věc [někomu] </a:t>
            </a:r>
            <a:r>
              <a:rPr lang="cs-CZ" altLang="cs-CZ" sz="1600" b="1" i="1" dirty="0">
                <a:sym typeface="Wingdings" panose="05000000000000000000" pitchFamily="2" charset="2"/>
              </a:rPr>
              <a:t>prospěšnou a užitečnou</a:t>
            </a:r>
            <a:r>
              <a:rPr lang="cs-CZ" altLang="cs-CZ" sz="1600" i="1" dirty="0">
                <a:sym typeface="Wingdings" panose="05000000000000000000" pitchFamily="2" charset="2"/>
              </a:rPr>
              <a:t>. Stejně tak je slast chápána obecně jako prosté dobro, nebo o ní mluvíme pouze ve vztahu k něčemu jako o tom, co se nám jako dobré pouze jeví […] V prvním případě se přátelíme kvůli </a:t>
            </a:r>
            <a:r>
              <a:rPr lang="cs-CZ" altLang="cs-CZ" sz="1600" b="1" i="1" dirty="0">
                <a:sym typeface="Wingdings" panose="05000000000000000000" pitchFamily="2" charset="2"/>
              </a:rPr>
              <a:t>ctnosti</a:t>
            </a:r>
            <a:r>
              <a:rPr lang="cs-CZ" altLang="cs-CZ" sz="1600" i="1" dirty="0">
                <a:sym typeface="Wingdings" panose="05000000000000000000" pitchFamily="2" charset="2"/>
              </a:rPr>
              <a:t>, v druhém případě kvůli </a:t>
            </a:r>
            <a:r>
              <a:rPr lang="cs-CZ" altLang="cs-CZ" sz="1600" b="1" i="1" dirty="0">
                <a:sym typeface="Wingdings" panose="05000000000000000000" pitchFamily="2" charset="2"/>
              </a:rPr>
              <a:t>prospěchu či užitku</a:t>
            </a:r>
            <a:r>
              <a:rPr lang="cs-CZ" altLang="cs-CZ" sz="1600" i="1" dirty="0">
                <a:sym typeface="Wingdings" panose="05000000000000000000" pitchFamily="2" charset="2"/>
              </a:rPr>
              <a:t>, jindy se pro </a:t>
            </a:r>
            <a:r>
              <a:rPr lang="cs-CZ" altLang="cs-CZ" sz="1600" b="1" i="1" dirty="0">
                <a:sym typeface="Wingdings" panose="05000000000000000000" pitchFamily="2" charset="2"/>
              </a:rPr>
              <a:t>slast</a:t>
            </a:r>
            <a:r>
              <a:rPr lang="cs-CZ" altLang="cs-CZ" sz="1600" i="1" dirty="0">
                <a:sym typeface="Wingdings" panose="05000000000000000000" pitchFamily="2" charset="2"/>
              </a:rPr>
              <a:t> přátelíme s tím, co nám je příjemné.“ </a:t>
            </a:r>
            <a:r>
              <a:rPr lang="cs-CZ" altLang="cs-CZ" sz="1600" dirty="0">
                <a:sym typeface="Wingdings" panose="05000000000000000000" pitchFamily="2" charset="2"/>
              </a:rPr>
              <a:t>(</a:t>
            </a:r>
            <a:r>
              <a:rPr lang="cs-CZ" altLang="cs-CZ" sz="1600" i="1" dirty="0">
                <a:sym typeface="Wingdings" panose="05000000000000000000" pitchFamily="2" charset="2"/>
              </a:rPr>
              <a:t>EE </a:t>
            </a:r>
            <a:r>
              <a:rPr lang="cs-CZ" altLang="cs-CZ" sz="1600" dirty="0">
                <a:sym typeface="Wingdings" panose="05000000000000000000" pitchFamily="2" charset="2"/>
              </a:rPr>
              <a:t>VII, 1236a5-15)</a:t>
            </a:r>
          </a:p>
          <a:p>
            <a:pPr marL="799200" lvl="1" indent="-3420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600" i="1" dirty="0">
                <a:sym typeface="Wingdings" panose="05000000000000000000" pitchFamily="2" charset="2"/>
              </a:rPr>
              <a:t>„Dokonalé přátelství jest mezi lidmi dobrými a v ctnosti si podobnými. Tito totiž se </a:t>
            </a:r>
            <a:r>
              <a:rPr lang="cs-CZ" altLang="cs-CZ" sz="1600" b="1" i="1" dirty="0">
                <a:sym typeface="Wingdings" panose="05000000000000000000" pitchFamily="2" charset="2"/>
              </a:rPr>
              <a:t>stejně přejí </a:t>
            </a:r>
            <a:r>
              <a:rPr lang="cs-CZ" altLang="cs-CZ" sz="1600" i="1" dirty="0">
                <a:sym typeface="Wingdings" panose="05000000000000000000" pitchFamily="2" charset="2"/>
              </a:rPr>
              <a:t>dobra proto, že jsou dobří, dobří jsou pak sami v sobě; a ti, kdo přejí obra svým přátelům pro jejich osobu, bývají pravými přáteli – neboť tak smýšlejí sami za sebe, </a:t>
            </a:r>
            <a:r>
              <a:rPr lang="cs-CZ" altLang="cs-CZ" sz="1600" b="1" i="1" dirty="0">
                <a:sym typeface="Wingdings" panose="05000000000000000000" pitchFamily="2" charset="2"/>
              </a:rPr>
              <a:t>nikoli nahodile </a:t>
            </a:r>
            <a:r>
              <a:rPr lang="cs-CZ" altLang="cs-CZ" sz="1600" i="1" dirty="0">
                <a:sym typeface="Wingdings" panose="05000000000000000000" pitchFamily="2" charset="2"/>
              </a:rPr>
              <a:t>[…]“</a:t>
            </a:r>
          </a:p>
          <a:p>
            <a:pPr marL="798513" lvl="1" indent="4763">
              <a:spcBef>
                <a:spcPts val="600"/>
              </a:spcBef>
              <a:buNone/>
            </a:pPr>
            <a:r>
              <a:rPr lang="cs-CZ" altLang="cs-CZ" sz="1600" i="1" dirty="0">
                <a:sym typeface="Wingdings" panose="05000000000000000000" pitchFamily="2" charset="2"/>
              </a:rPr>
              <a:t>„Ovšem takových přátelství jest poskrovnu; neboť jest málo lidí takové povahy. Potřebuje také času a návyky pospolitého života […]“  </a:t>
            </a:r>
            <a:r>
              <a:rPr lang="cs-CZ" altLang="cs-CZ" sz="1600" dirty="0">
                <a:sym typeface="Wingdings" panose="05000000000000000000" pitchFamily="2" charset="2"/>
              </a:rPr>
              <a:t>(</a:t>
            </a:r>
            <a:r>
              <a:rPr lang="cs-CZ" altLang="cs-CZ" sz="1600" i="1" dirty="0">
                <a:sym typeface="Wingdings" panose="05000000000000000000" pitchFamily="2" charset="2"/>
              </a:rPr>
              <a:t>EN </a:t>
            </a:r>
            <a:r>
              <a:rPr lang="cs-CZ" altLang="cs-CZ" sz="1600" dirty="0">
                <a:sym typeface="Wingdings" panose="05000000000000000000" pitchFamily="2" charset="2"/>
              </a:rPr>
              <a:t>VIII 4, 1156b5-30)</a:t>
            </a:r>
          </a:p>
          <a:p>
            <a:pPr marL="990600" lvl="1" indent="-5334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sz="1600" i="1" dirty="0">
              <a:sym typeface="Wingdings" panose="05000000000000000000" pitchFamily="2" charset="2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01322D-DF84-4119-BF20-0BDD0F357F48}"/>
              </a:ext>
            </a:extLst>
          </p:cNvPr>
          <p:cNvSpPr txBox="1"/>
          <p:nvPr/>
        </p:nvSpPr>
        <p:spPr>
          <a:xfrm>
            <a:off x="10407080" y="664432"/>
            <a:ext cx="1797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Přátelství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76635702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Vlastní 4">
      <a:dk1>
        <a:srgbClr val="000000"/>
      </a:dk1>
      <a:lt1>
        <a:srgbClr val="FFFFFF"/>
      </a:lt1>
      <a:dk2>
        <a:srgbClr val="0000DC"/>
      </a:dk2>
      <a:lt2>
        <a:srgbClr val="F01928"/>
      </a:lt2>
      <a:accent1>
        <a:srgbClr val="0000DC"/>
      </a:accent1>
      <a:accent2>
        <a:srgbClr val="F01928"/>
      </a:accent2>
      <a:accent3>
        <a:srgbClr val="00AF3F"/>
      </a:accent3>
      <a:accent4>
        <a:srgbClr val="0000DC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4397A367-7152-4083-82A1-F6B78A4C190F}" vid="{923409CC-8BE3-4428-A336-08A8819629F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161A9B322CDE141A4AF7279FCE31E9B" ma:contentTypeVersion="2" ma:contentTypeDescription="Vytvoří nový dokument" ma:contentTypeScope="" ma:versionID="d8416e925e84a9bcc6fcf51ccce03f57">
  <xsd:schema xmlns:xsd="http://www.w3.org/2001/XMLSchema" xmlns:xs="http://www.w3.org/2001/XMLSchema" xmlns:p="http://schemas.microsoft.com/office/2006/metadata/properties" xmlns:ns3="2e21dd4c-4d33-4868-b894-d516e6405de5" targetNamespace="http://schemas.microsoft.com/office/2006/metadata/properties" ma:root="true" ma:fieldsID="65cbce6cab2015c8d19723dd8e7b4b5f" ns3:_="">
    <xsd:import namespace="2e21dd4c-4d33-4868-b894-d516e6405de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21dd4c-4d33-4868-b894-d516e6405d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98033A-4DF3-4836-8E7D-81B8C84FBD09}">
  <ds:schemaRefs>
    <ds:schemaRef ds:uri="http://schemas.microsoft.com/office/2006/documentManagement/types"/>
    <ds:schemaRef ds:uri="http://purl.org/dc/terms/"/>
    <ds:schemaRef ds:uri="2e21dd4c-4d33-4868-b894-d516e6405de5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ABCB345-8397-4C21-B489-E57E44B787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E4F07F-967D-473B-B2C9-B7FB668F23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21dd4c-4d33-4868-b894-d516e6405d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2892</TotalTime>
  <Words>1458</Words>
  <Application>Microsoft Office PowerPoint</Application>
  <PresentationFormat>Širokoúhlá obrazovka</PresentationFormat>
  <Paragraphs>162</Paragraphs>
  <Slides>15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Aristotelés o přátelství</vt:lpstr>
      <vt:lpstr>Obsah</vt:lpstr>
      <vt:lpstr>I. Etika ctnosti – opakování</vt:lpstr>
      <vt:lpstr>I. Etika ctnosti – opakování</vt:lpstr>
      <vt:lpstr>II. Přátelství a φιλία</vt:lpstr>
      <vt:lpstr>III. Zdroje</vt:lpstr>
      <vt:lpstr>IV. Význam přátelství</vt:lpstr>
      <vt:lpstr>IV. Význam přátelství</vt:lpstr>
      <vt:lpstr>V. Analýza přátelství</vt:lpstr>
      <vt:lpstr>V. Analýza přátelství</vt:lpstr>
      <vt:lpstr>V. Analýza přátelství</vt:lpstr>
      <vt:lpstr>V. Analýza přátelství</vt:lpstr>
      <vt:lpstr>VI. Aristotelés a současnost</vt:lpstr>
      <vt:lpstr>VI. Aristotelés a současnost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Míléťané</dc:title>
  <dc:creator>Jakub Peloušek</dc:creator>
  <cp:lastModifiedBy>Matěj Troup</cp:lastModifiedBy>
  <cp:revision>156</cp:revision>
  <cp:lastPrinted>2021-03-05T13:09:17Z</cp:lastPrinted>
  <dcterms:created xsi:type="dcterms:W3CDTF">2020-10-06T10:12:17Z</dcterms:created>
  <dcterms:modified xsi:type="dcterms:W3CDTF">2021-05-19T08:23:25Z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0x0101004161A9B322CDE141A4AF7279FCE31E9B</vt:lpwstr>
  </property>
</Properties>
</file>