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97F5-CBBB-4091-BDA0-BD6F4FD96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4AC6D4-920B-4305-AE42-F21DA2001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32FE1E-1D1A-40BD-85AE-AD945041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5A3C3A-90DB-477D-885E-48227AF59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E8FDD6-1208-4CB0-A97F-BDCD04D0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46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E96B7-012D-4E63-9778-95CE4AB8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B36368-068B-408B-8993-F54951654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93A12D-DE43-449A-A889-E94933D5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CF4099-88C9-428F-82B1-3C42DD0E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635C6-4F70-4C9B-8557-72FC681D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0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6AA52D-8FD5-4ED2-9822-62C63FFFF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13C58EA-E4C2-49B7-8AF1-0FE3A069D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EC3571-3DA0-4712-9721-32495090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46A224-71A6-45EC-9B17-936B0184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1FE08-BB71-4F44-B609-83EE5435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61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C69E93-C0B6-4FE9-BECC-DA5C099BD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A6F1CD-4A20-4A07-858C-70351C19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B3B722-F87F-42AB-8E56-60169D5D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3B90E3-3E06-442C-84EF-540F37D4E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1855C2-650E-4FFB-9D37-9CC197C9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5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AD3BD-86F8-4990-B4EF-0EEC5BF4D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01474A-3902-42EF-9F94-0C04B8983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585E29-916F-4DBD-B68F-DFEBD48B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0CDDA6-83D8-41C7-964D-D21C7893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76551E-49B9-4B1D-8668-41AF37EB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0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C75AD-7D9F-4475-9B66-30ABB01D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F89799-E2EE-44AC-9C95-001599913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9348D3-1920-418F-BE73-79A5A71A6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35DED4-BB04-4FCF-B377-427F2E4D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10033E-A1DF-433E-9D35-BFA045AD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69E163-1869-464F-946B-34844417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4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E0FB2-974C-43D6-96A1-5F2CF5C6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D26BABB-0398-492E-922A-D12E87318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61FF1E5-3A0F-4F30-A225-96A8224A8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85E360B-6FA4-46C6-8F1D-7A9833A5F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CAC4532-AFBF-4AAB-9914-60CA1E344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E15EDF-75D1-45E1-AFF2-7F5111EB9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E27EE4-1144-40A8-8877-A5A3DC9B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B8450C3-0D4E-48E4-9E54-60040F326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9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97C11-E8D8-40FC-9A39-67AF9969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8418F3A-AA3E-423E-B351-2058386C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38751DF-7A6E-4A94-9523-1400A99E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BCA26F-D39A-467D-930E-71C62B6C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5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140866-58F5-436C-978F-6F3333D1B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C7B5A5-3EC6-4803-8F4B-B4DF1300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3D56E40-DF65-485F-89DD-C30FC963D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10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7B0B6-1FBB-40F5-8DBE-C705F741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A137F6-A8AF-44B3-A8CA-B6268BFC8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60C0F1D-CFCE-4DDF-BC29-41CADA2B1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BF5B98-951F-4744-933B-66F4FEAC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6A46F6-7B2D-454C-9E18-2E4F4370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AABF2C-53F0-4024-9397-F5E51A7F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1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1FDFF-ABA7-4CBA-89C2-B64547AB4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38992D6-733B-464A-8C14-44B001E4E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21A1D5-BBC0-409A-9DF2-7DAAB7827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EF3D7E-5B03-4A50-85F8-25BF52CF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5A348C-D3AE-438A-AC13-C62F8AF0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E49993-CE2C-435D-9462-1A706AD1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15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199EBE-5E68-49F3-BCFF-C8D66AD57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9840D8-66C2-4AAE-868C-F348CF416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C94887-A4BF-4BBA-996D-72E93CDF1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8F650-A760-4DFB-95BD-DF14C7F06207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EE65D-F49C-489C-9596-7930D781E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DD11F6-0FD3-4F55-B491-663B2C46C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8825-D603-4A02-9579-F2FD6F3B2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85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8AF19-1AA1-4BC4-BBDF-E15D8D842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Obchodní společnosti v ČR, PR a RF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3A33C6-C8A1-4831-B469-5071E4A5E4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Právo pro slavisty 2</a:t>
            </a:r>
          </a:p>
        </p:txBody>
      </p:sp>
    </p:spTree>
    <p:extLst>
      <p:ext uri="{BB962C8B-B14F-4D97-AF65-F5344CB8AC3E}">
        <p14:creationId xmlns:p14="http://schemas.microsoft.com/office/powerpoint/2010/main" val="715041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33D7CF-FB57-49A6-8B60-1E43851A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KSH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E51B7B-6675-49CC-8796-7D103C8DF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http://isap.sejm.gov.pl/isap.nsf/download.xsp/WDU20000941037/O/D20001037.pdf</a:t>
            </a:r>
          </a:p>
        </p:txBody>
      </p:sp>
    </p:spTree>
    <p:extLst>
      <p:ext uri="{BB962C8B-B14F-4D97-AF65-F5344CB8AC3E}">
        <p14:creationId xmlns:p14="http://schemas.microsoft.com/office/powerpoint/2010/main" val="265554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F9B99-1AD1-4D94-B493-4EE594FE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BC5D35-C8BA-47A5-B2D4-51C10663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Korporace</a:t>
            </a:r>
            <a:r>
              <a:rPr lang="cs-CZ" dirty="0"/>
              <a:t> = společenství </a:t>
            </a:r>
            <a:r>
              <a:rPr lang="cs-CZ" b="1" dirty="0"/>
              <a:t>osob</a:t>
            </a:r>
            <a:r>
              <a:rPr lang="cs-CZ" dirty="0"/>
              <a:t>, kterému právní řád daného státu přiznává právní subjektivitu – </a:t>
            </a:r>
            <a:r>
              <a:rPr lang="cs-CZ" u="sng" dirty="0"/>
              <a:t>právní osobnost </a:t>
            </a:r>
            <a:r>
              <a:rPr lang="cs-CZ" dirty="0"/>
              <a:t>x </a:t>
            </a:r>
            <a:r>
              <a:rPr lang="cs-CZ" i="1" dirty="0"/>
              <a:t>svéprávnost </a:t>
            </a:r>
            <a:r>
              <a:rPr lang="cs-CZ" dirty="0"/>
              <a:t>mají jen fyzické osoby </a:t>
            </a:r>
          </a:p>
          <a:p>
            <a:r>
              <a:rPr lang="cs-CZ" b="1" dirty="0"/>
              <a:t>Fundace </a:t>
            </a:r>
            <a:r>
              <a:rPr lang="cs-CZ" dirty="0"/>
              <a:t>= účelové sdružení majetku s právní subjektivitou (</a:t>
            </a:r>
            <a:r>
              <a:rPr lang="cs-CZ" i="1" dirty="0"/>
              <a:t>antonym </a:t>
            </a:r>
            <a:r>
              <a:rPr lang="cs-CZ" dirty="0"/>
              <a:t>ke korporacím), zahrnuje formy: nadace, nadační fondy (§ 305 – 401 NOZ)</a:t>
            </a:r>
          </a:p>
          <a:p>
            <a:r>
              <a:rPr lang="cs-CZ" b="1" dirty="0"/>
              <a:t>Ústav </a:t>
            </a:r>
            <a:r>
              <a:rPr lang="cs-CZ" dirty="0"/>
              <a:t>= hybrid mezi fundací a korporací (§ 402 – 418 NOZ)</a:t>
            </a:r>
            <a:endParaRPr lang="cs-CZ" b="1" dirty="0"/>
          </a:p>
          <a:p>
            <a:r>
              <a:rPr lang="cs-CZ" b="1" dirty="0"/>
              <a:t>Veřejnoprávní korporace </a:t>
            </a:r>
            <a:r>
              <a:rPr lang="cs-CZ" dirty="0"/>
              <a:t>= stát a zákonem (státem) uznané nebo ze zákona vzniklé právnické osoby </a:t>
            </a:r>
          </a:p>
          <a:p>
            <a:r>
              <a:rPr lang="cs-CZ" b="1" dirty="0"/>
              <a:t>Soukromoprávní korporace </a:t>
            </a:r>
            <a:r>
              <a:rPr lang="cs-CZ" dirty="0"/>
              <a:t>= právnické osoby vzniklé na základě vůle zakladatelů ve formách předepsaných soukromým právem</a:t>
            </a:r>
          </a:p>
        </p:txBody>
      </p:sp>
    </p:spTree>
    <p:extLst>
      <p:ext uri="{BB962C8B-B14F-4D97-AF65-F5344CB8AC3E}">
        <p14:creationId xmlns:p14="http://schemas.microsoft.com/office/powerpoint/2010/main" val="80892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7DFF8-DA2D-475E-A585-019F82C1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Soukromoprávní korporace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E1A3A1-D28F-47B5-B653-3A2B8CDD5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Spolky (§ 214 – 302 NOZ)</a:t>
            </a:r>
          </a:p>
          <a:p>
            <a:r>
              <a:rPr lang="cs-CZ" dirty="0"/>
              <a:t>Společenství vlastníků bytových jednotek – zákon č. 89/2012 Sb., o bytovém spoluvlastnictví</a:t>
            </a:r>
          </a:p>
          <a:p>
            <a:r>
              <a:rPr lang="cs-CZ" dirty="0"/>
              <a:t>Obchodní korporace – zákon č. 90/2012 Sb. o obchodních společnostech a družstvech (zákon o obchodních korporacích - ZOK)</a:t>
            </a:r>
          </a:p>
          <a:p>
            <a:pPr marL="0" indent="0">
              <a:buNone/>
            </a:pPr>
            <a:r>
              <a:rPr lang="cs-CZ" dirty="0"/>
              <a:t>Ad.</a:t>
            </a:r>
          </a:p>
        </p:txBody>
      </p:sp>
    </p:spTree>
    <p:extLst>
      <p:ext uri="{BB962C8B-B14F-4D97-AF65-F5344CB8AC3E}">
        <p14:creationId xmlns:p14="http://schemas.microsoft.com/office/powerpoint/2010/main" val="120555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04616-CC86-4B0C-A02D-814C1BF7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Obchodní korporace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41D6AF-10AC-4B86-9420-C86296EEC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Obchodní společnosti – korporace založená společníky nebo zakladateli, vlastněná společníky nebo akcionáři</a:t>
            </a:r>
          </a:p>
          <a:p>
            <a:r>
              <a:rPr lang="cs-CZ" dirty="0"/>
              <a:t>Družstva – členský princip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6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05041-8773-4FD1-98B4-7C1B3697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a vznik obchodní korporace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632BCE-AABD-48FF-81DD-474D614B9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Fáze: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Založení: společenská smlouva, zakladatelská listina (jednočlenná spol.)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Podklady pro zápis do obchodního rejstříku – naplnění zakladatelských závazků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Vznik: zápis do obchodního rejstříku (do 6 měsíců od založení)</a:t>
            </a:r>
          </a:p>
        </p:txBody>
      </p:sp>
    </p:spTree>
    <p:extLst>
      <p:ext uri="{BB962C8B-B14F-4D97-AF65-F5344CB8AC3E}">
        <p14:creationId xmlns:p14="http://schemas.microsoft.com/office/powerpoint/2010/main" val="411254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A990C-F020-468F-A84F-D1024B42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0D377D-E6E1-4C9A-BCA3-0BCD6319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Osobní společnosti</a:t>
            </a:r>
          </a:p>
          <a:p>
            <a:r>
              <a:rPr lang="cs-CZ" dirty="0"/>
              <a:t>Kapitálové společnosti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Osobní společnost:</a:t>
            </a:r>
          </a:p>
          <a:p>
            <a:r>
              <a:rPr lang="cs-CZ" dirty="0"/>
              <a:t>Účel: podnikání nebo správa vlastního majetku</a:t>
            </a:r>
          </a:p>
          <a:p>
            <a:r>
              <a:rPr lang="cs-CZ" dirty="0"/>
              <a:t>Nemůže být jednočlenná</a:t>
            </a:r>
          </a:p>
          <a:p>
            <a:r>
              <a:rPr lang="cs-CZ" dirty="0"/>
              <a:t>Veřejná obchodní společnost, komanditní společnost</a:t>
            </a:r>
          </a:p>
          <a:p>
            <a:pPr marL="0" indent="0">
              <a:buNone/>
            </a:pPr>
            <a:r>
              <a:rPr lang="cs-CZ" b="1" dirty="0"/>
              <a:t>Kapitálová společnost:</a:t>
            </a:r>
          </a:p>
          <a:p>
            <a:r>
              <a:rPr lang="cs-CZ" dirty="0"/>
              <a:t>Může být i jednočlenná</a:t>
            </a:r>
          </a:p>
          <a:p>
            <a:r>
              <a:rPr lang="cs-CZ" dirty="0"/>
              <a:t>Společnost s ručením omezeným, akciová společnost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44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EF51F-5961-4E34-BC5F-3A933B31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obchodních korporací v právních řádech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F5FB0-281D-4DB7-B612-CA0633885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být shodné formy nebo podobné označení formy</a:t>
            </a:r>
          </a:p>
          <a:p>
            <a:r>
              <a:rPr lang="cs-CZ" dirty="0"/>
              <a:t>Rozdíly např.: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Přiznání právní subjektivity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Struktura orgánů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Minimální výše vkladů a základního kapitálu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Odpovědnost za závazky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Způsoby jednání za společnost </a:t>
            </a:r>
          </a:p>
          <a:p>
            <a:pPr marL="0" indent="0">
              <a:buNone/>
            </a:pPr>
            <a:r>
              <a:rPr lang="cs-CZ" dirty="0" err="1"/>
              <a:t>Etc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09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A2048-963E-43B9-B0B1-8E519CFB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</a:t>
            </a:r>
            <a:r>
              <a:rPr lang="cs-CZ" u="sng" dirty="0"/>
              <a:t>společenství </a:t>
            </a:r>
            <a:r>
              <a:rPr lang="cs-CZ" dirty="0"/>
              <a:t>a korporace v Ruské federaci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980EA3-D166-4C68-8B12-68F925B9A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Hospodářská společenství </a:t>
            </a:r>
            <a:r>
              <a:rPr lang="ru-RU" dirty="0"/>
              <a:t>– Хозяйственные товарищества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Polní společenství</a:t>
            </a:r>
            <a:r>
              <a:rPr lang="ru-RU" dirty="0"/>
              <a:t> – Полные товарищества </a:t>
            </a:r>
            <a:r>
              <a:rPr lang="cs-CZ" dirty="0"/>
              <a:t>(</a:t>
            </a:r>
            <a:r>
              <a:rPr lang="ru-RU" dirty="0"/>
              <a:t>ст. 69-81 ГК РФ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Komanditní společenství </a:t>
            </a:r>
            <a:r>
              <a:rPr lang="ru-RU" dirty="0"/>
              <a:t>– Товарищества на вере </a:t>
            </a:r>
            <a:r>
              <a:rPr lang="cs-CZ" dirty="0"/>
              <a:t>(</a:t>
            </a:r>
            <a:r>
              <a:rPr lang="ru-RU" dirty="0"/>
              <a:t>ст. 82-86 ГК РФ</a:t>
            </a:r>
            <a:r>
              <a:rPr lang="cs-CZ" dirty="0"/>
              <a:t>)</a:t>
            </a:r>
          </a:p>
          <a:p>
            <a:r>
              <a:rPr lang="cs-CZ" b="1" dirty="0"/>
              <a:t>Hospodářské/obchodní společnosti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b="1" dirty="0"/>
              <a:t>Хозяйственные общества 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Společnost s ručením omezeným </a:t>
            </a:r>
            <a:r>
              <a:rPr lang="ru-RU" dirty="0"/>
              <a:t>– Общество с ограниченной ответственностью </a:t>
            </a:r>
            <a:r>
              <a:rPr lang="cs-CZ" dirty="0"/>
              <a:t>(</a:t>
            </a:r>
            <a:r>
              <a:rPr lang="ru-RU" dirty="0"/>
              <a:t>ст. 87-94 ГК РФ</a:t>
            </a:r>
            <a:r>
              <a:rPr lang="cs-CZ" dirty="0"/>
              <a:t>)</a:t>
            </a:r>
            <a:r>
              <a:rPr lang="ru-RU" dirty="0"/>
              <a:t>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Akciová společnost</a:t>
            </a:r>
            <a:r>
              <a:rPr lang="ru-RU" b="1" dirty="0"/>
              <a:t> </a:t>
            </a:r>
            <a:r>
              <a:rPr lang="ru-RU" dirty="0"/>
              <a:t>– Акционерное общество </a:t>
            </a:r>
            <a:r>
              <a:rPr lang="cs-CZ" dirty="0"/>
              <a:t>(</a:t>
            </a:r>
            <a:r>
              <a:rPr lang="ru-RU" dirty="0"/>
              <a:t>ст. 96-104 ГК РФ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(Společnost s dodatečným ručením)</a:t>
            </a:r>
            <a:r>
              <a:rPr lang="ru-RU" dirty="0"/>
              <a:t> - Общество с дополнительной ответственностью </a:t>
            </a:r>
            <a:r>
              <a:rPr lang="cs-CZ" dirty="0"/>
              <a:t>(</a:t>
            </a:r>
            <a:r>
              <a:rPr lang="ru-RU" dirty="0"/>
              <a:t>ст. 95 ГК РФ</a:t>
            </a:r>
            <a:r>
              <a:rPr lang="cs-CZ" dirty="0"/>
              <a:t>) !!!zrušena v roce 2014!!!</a:t>
            </a:r>
          </a:p>
          <a:p>
            <a:r>
              <a:rPr lang="cs-CZ" b="1" dirty="0"/>
              <a:t>Výrobní družstva</a:t>
            </a:r>
            <a:r>
              <a:rPr lang="ru-RU" b="1" dirty="0"/>
              <a:t> </a:t>
            </a:r>
            <a:r>
              <a:rPr lang="ru-RU" dirty="0"/>
              <a:t>– Производственные кооперативы </a:t>
            </a:r>
            <a:r>
              <a:rPr lang="cs-CZ" dirty="0"/>
              <a:t>(</a:t>
            </a:r>
            <a:r>
              <a:rPr lang="ru-RU" dirty="0"/>
              <a:t>ст. 107-111 ГК РФ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82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9A437-2D92-46C4-B859-5F200E999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Hospodářské společnosti v Polsku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38FCA6-0FAD-4725-A9DA-C5A96F1E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Společnosti s právní subjektivitou – obchodní kapitálové společnosti: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Společnost s ručením omezeným – </a:t>
            </a:r>
            <a:r>
              <a:rPr lang="pl-PL" dirty="0"/>
              <a:t>Spółka z ograniczoną odpowiedzialnością (Art. 151 - 300 KSH)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Akciová společnost –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akcyjna</a:t>
            </a:r>
            <a:r>
              <a:rPr lang="cs-CZ" dirty="0"/>
              <a:t> </a:t>
            </a:r>
            <a:r>
              <a:rPr lang="pl-PL" dirty="0"/>
              <a:t>(Art. 301 - 490 KSH)</a:t>
            </a:r>
            <a:endParaRPr lang="cs-CZ" dirty="0"/>
          </a:p>
          <a:p>
            <a:r>
              <a:rPr lang="cs-CZ" dirty="0"/>
              <a:t>Společnosti bez právní subjektivity -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Sdružení –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cywilna</a:t>
            </a:r>
            <a:r>
              <a:rPr lang="cs-CZ" dirty="0"/>
              <a:t> </a:t>
            </a:r>
            <a:r>
              <a:rPr lang="pl-PL" dirty="0"/>
              <a:t>(Art. </a:t>
            </a:r>
            <a:r>
              <a:rPr lang="pl-PL"/>
              <a:t>860 - 875 </a:t>
            </a:r>
            <a:r>
              <a:rPr lang="pl-PL" b="1" dirty="0"/>
              <a:t>KC)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Veřejná společnost -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jawna</a:t>
            </a:r>
            <a:r>
              <a:rPr lang="cs-CZ" dirty="0"/>
              <a:t> </a:t>
            </a:r>
            <a:r>
              <a:rPr lang="pl-PL" dirty="0"/>
              <a:t>(Art. 22 - 85 KSH)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Komanditní společnost -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komandytowa</a:t>
            </a:r>
            <a:r>
              <a:rPr lang="cs-CZ" dirty="0"/>
              <a:t> </a:t>
            </a:r>
            <a:r>
              <a:rPr lang="pl-PL" dirty="0"/>
              <a:t>(Art. 102 - 124  KSH)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Partnerská společnost -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partnerska</a:t>
            </a:r>
            <a:r>
              <a:rPr lang="cs-CZ" dirty="0"/>
              <a:t> </a:t>
            </a:r>
            <a:r>
              <a:rPr lang="pl-PL" dirty="0"/>
              <a:t>(Art. 86 - 101 KSH)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Komanditní společnost na akcie – </a:t>
            </a:r>
            <a:r>
              <a:rPr lang="cs-CZ" dirty="0" err="1"/>
              <a:t>Spółka</a:t>
            </a:r>
            <a:r>
              <a:rPr lang="cs-CZ" dirty="0"/>
              <a:t> </a:t>
            </a:r>
            <a:r>
              <a:rPr lang="cs-CZ" dirty="0" err="1"/>
              <a:t>komandytowo-akcyjna</a:t>
            </a:r>
            <a:r>
              <a:rPr lang="cs-CZ" dirty="0"/>
              <a:t> </a:t>
            </a:r>
            <a:r>
              <a:rPr lang="pl-PL" dirty="0"/>
              <a:t>(Art. 125 - 150  KSH)</a:t>
            </a:r>
            <a:endParaRPr lang="cs-CZ" dirty="0"/>
          </a:p>
          <a:p>
            <a:r>
              <a:rPr lang="pl-PL" dirty="0" err="1"/>
              <a:t>Družstva</a:t>
            </a:r>
            <a:r>
              <a:rPr lang="pl-PL" dirty="0"/>
              <a:t> - Spółdzielnie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3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541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Obchodní společnosti v ČR, PR a RF</vt:lpstr>
      <vt:lpstr>Korporace</vt:lpstr>
      <vt:lpstr>Soukromoprávní korporace v ČR</vt:lpstr>
      <vt:lpstr>Obchodní korporace</vt:lpstr>
      <vt:lpstr>Založení a vznik obchodní korporace</vt:lpstr>
      <vt:lpstr>Obchodní společnosti</vt:lpstr>
      <vt:lpstr>Srovnání obchodních korporací v právních řádech</vt:lpstr>
      <vt:lpstr>Obchodní společenství a korporace v Ruské federaci</vt:lpstr>
      <vt:lpstr>Hospodářské společnosti v Polsku </vt:lpstr>
      <vt:lpstr>KSH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společnosti v ČR, PR a RF</dc:title>
  <dc:creator>Petr Mrkývka</dc:creator>
  <cp:lastModifiedBy>Petr Mrkývka</cp:lastModifiedBy>
  <cp:revision>14</cp:revision>
  <dcterms:created xsi:type="dcterms:W3CDTF">2021-03-15T21:11:00Z</dcterms:created>
  <dcterms:modified xsi:type="dcterms:W3CDTF">2021-03-15T23:12:38Z</dcterms:modified>
</cp:coreProperties>
</file>