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6498E-6B24-4D0E-AE60-7675B6E2E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4DABB1-4E4B-4AB9-AEC0-006D4A484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AFD1DA-7468-4D67-8E7F-59E80047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F489E-9D25-4A76-93C0-748558392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8F4A8-D1F3-4162-BB77-68462683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68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E6625-C58C-4322-A126-E6C35F15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00229D-8FB3-4040-ABD1-A7DE021F5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10E09A-42A2-4166-8806-16D455AD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AD3D3F-72C2-49F9-A4A3-E3C866E2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5E311A-D491-472C-840E-B699A323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3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8ED1A2-85E9-4B2B-BBE5-89F3B7180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EF272A-C9CE-473D-906B-64C733FF8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9ECF09-332D-4CFE-9E07-A3DF4D62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958E4-4273-4DF8-A4AE-A010AF589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E7DB0-9D93-4F62-B7D8-1099055A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98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F9A82-12B0-4371-BA86-22F03B61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912DB2-EF3A-4C55-B391-996643F4A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F8D24E-ADE1-49C1-B251-8D3C5D17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EE6D68-14CD-4577-A0A9-BE6E127AD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941809-5A0D-42EC-BD64-F17DFAF3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87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6566A-4843-4ACD-BF7E-F2967068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20755BE-6D7B-4C6B-A1BB-F7DA8408D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4EC3C3-3E7E-44C0-8DA3-FBAAED02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7AE0FB-3D4D-4EA2-BE0C-89703A24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DB574E-8D97-46E8-8D52-B582F83D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36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F0F54-8543-4A18-BDD9-CC75241C5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9C109B-5551-4B3B-8783-CF38B48C9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443A434-A3B2-42B3-9067-E94DC961A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AE1319-814B-4A4C-A515-72712ED0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A1E287-2199-477A-893F-DF4DE46B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296D63-5C25-4A3D-B857-5F143FDB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63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31A19-F777-436B-BFA9-2499762C8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2C3B42-5B91-465F-A82C-D176EF6F3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EABB17-77B8-42D9-82FA-4A632BC00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6A30126-BC10-4DE9-9204-4A1DB8896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71D2DBD-E279-4033-A117-6995C45043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50A836-FA7C-4AA0-97E1-E93493D4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69722C-B9D5-4632-B985-A7723494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1441DB-AEBD-4676-A0A9-10A9185C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73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E35AB-4D22-4148-A5E4-E64553E5C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0DC00FE-80F7-40C2-ACE0-5B18CB61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C93A32-F405-4D76-88ED-9BC6E73A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143CD0-C028-4D5D-A3BB-BE86FD3F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60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17F9053-C74B-492A-BA71-0BA6D2AF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8612BA4-D401-44F5-9F66-AF5EB478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E9FF99-2225-4787-B353-C38BC233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10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DB692-53B5-411F-9A4D-9BBC4204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32F92C-3324-4429-992D-0E295432C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A18176D-A684-42C5-93C4-BC8B96B3E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7DAC32-74D8-4CB1-B6E0-D22F771E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B35B4E-1DCE-4C64-8F76-3DA701D3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D08952-D4D9-45F8-92A7-96B7640F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71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D9A2F-1128-49C2-9758-C1A545ED9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BF70DD-4198-4D71-A22D-A82894015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71F8013-0A0D-4B30-B642-53776A68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1A2027-77E9-4E14-AB39-B2A7816B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A3910E-48D5-487E-AF6F-E725BB72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2C79AA-456F-41C8-83BB-A75F82752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09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BD4047C-2B0E-47F9-9EB6-C68BFCEA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E4C0387-8D62-4E4F-B1FF-3A229BADB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FF407A-A99C-4D47-B691-59A55DE92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B3EE-935D-4DE5-9305-F2A2AC19DB83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DEAF5-8A07-4FDF-B171-DF0CC3B85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C10BB0-57F6-42BD-9654-C39AD8212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9A363-443A-4137-B282-F77D62FF9C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05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sap.sejm.gov.pl/isap.nsf/DocDetails.xsp?id=WDU1964016009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7DECB-FB1E-4E16-914B-E2FC50560A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Koncepce občanského a obchodního práva v ČR, Polsku a Ruské federaci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2D56EAE-E057-4358-A12C-8A8ACF4D9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900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52DDC-AFD0-4D9E-B409-A8BBE1AD5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KC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B4288-C44B-4260-9E46-625C4164B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Občanský zákoník se dělí do čtyřech knih</a:t>
            </a:r>
          </a:p>
          <a:p>
            <a:pPr marL="0" indent="0">
              <a:buNone/>
            </a:pPr>
            <a:endParaRPr lang="cs-CZ" dirty="0"/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Obecná část (čl. 1 – 125)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Věcné právo (čl. 126 – 352)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Závazkové právo (čl. 353 – 921)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Dědické právo (čl. 922 – 1088)</a:t>
            </a:r>
          </a:p>
          <a:p>
            <a:pPr marL="0" lvl="0" indent="0">
              <a:buNone/>
            </a:pPr>
            <a:r>
              <a:rPr lang="cs-CZ" dirty="0"/>
              <a:t>Společná, závěrečná ustanovení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86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35EAD-034E-46EF-AB7B-CB718B39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GK RF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9F98B-A3DF-4971-9914-70E6E50FE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Občanský zákoník RF se člení na 4 části: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Obecná ustanovení, vlastnictví a jiná věcná práva, obecná ustanovení závazkového práva (čl.1 – 453)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Zvláštní ustanovení závazkového práva (čl. 454 – 1109)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Dědické právo a mezinárodní soukromé právo (čl. 1110 – 1224)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Právo duševního vlastnictví (čl. 1225 – 1551)</a:t>
            </a:r>
          </a:p>
        </p:txBody>
      </p:sp>
    </p:spTree>
    <p:extLst>
      <p:ext uri="{BB962C8B-B14F-4D97-AF65-F5344CB8AC3E}">
        <p14:creationId xmlns:p14="http://schemas.microsoft.com/office/powerpoint/2010/main" val="254862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943D1-20BF-48FE-9DF7-91CC4E7F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Občanské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2CF0A3-3FFA-4A69-8B52-75CA5660D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rámci kontinentálně-evropské právní kultury samostatné právní odvětví </a:t>
            </a:r>
          </a:p>
          <a:p>
            <a:r>
              <a:rPr lang="cs-CZ" dirty="0"/>
              <a:t>Reguluje majetkové i nemajetkové soukromoprávní vztahy na principu rovnosti jejich subjektů, rovnosti forem vlastnictví a smluvní svobody, nedotknutelnosti soukromí, nerušeného výkonu občanských práv, zajištění obnovy porušených práv, včetně soudní ochrany.</a:t>
            </a:r>
          </a:p>
          <a:p>
            <a:r>
              <a:rPr lang="cs-CZ" dirty="0"/>
              <a:t>Občanské právo je jádrem soukromého práva</a:t>
            </a:r>
          </a:p>
          <a:p>
            <a:r>
              <a:rPr lang="cs-CZ" dirty="0"/>
              <a:t>Deriváty občanského práva – soukromoprávní odvětví odvozená od občanského práva, zejména pracovní právo, obchodní právo … </a:t>
            </a:r>
          </a:p>
          <a:p>
            <a:r>
              <a:rPr lang="cs-CZ" dirty="0"/>
              <a:t>Různé koncepce v jednotlivých právních systémech stát</a:t>
            </a:r>
          </a:p>
        </p:txBody>
      </p:sp>
    </p:spTree>
    <p:extLst>
      <p:ext uri="{BB962C8B-B14F-4D97-AF65-F5344CB8AC3E}">
        <p14:creationId xmlns:p14="http://schemas.microsoft.com/office/powerpoint/2010/main" val="46341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FCA85-1F21-46A5-9C41-71DDFD74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1EF11C-BAF1-4139-820E-B7206C376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Původ v nejstarší části římského práva </a:t>
            </a:r>
            <a:r>
              <a:rPr lang="cs-CZ" b="1" dirty="0"/>
              <a:t>IUS CIVILE – </a:t>
            </a:r>
            <a:r>
              <a:rPr lang="cs-CZ" dirty="0"/>
              <a:t>právo </a:t>
            </a:r>
            <a:r>
              <a:rPr lang="cs-CZ" i="1" dirty="0" err="1"/>
              <a:t>cives</a:t>
            </a:r>
            <a:r>
              <a:rPr lang="cs-CZ" i="1" dirty="0"/>
              <a:t> = </a:t>
            </a:r>
            <a:r>
              <a:rPr lang="cs-CZ" dirty="0"/>
              <a:t>obyvatel Říma (právo skutečných občanů města Říma – </a:t>
            </a:r>
            <a:r>
              <a:rPr lang="cs-CZ" i="1" dirty="0"/>
              <a:t>ius civile </a:t>
            </a:r>
            <a:r>
              <a:rPr lang="cs-CZ" i="1" dirty="0" err="1"/>
              <a:t>Quiritium</a:t>
            </a:r>
            <a:r>
              <a:rPr lang="cs-CZ" dirty="0"/>
              <a:t>) x ius gentium – právo ostatních obyvatel Říma a cizinců</a:t>
            </a:r>
          </a:p>
          <a:p>
            <a:r>
              <a:rPr lang="cs-CZ" dirty="0"/>
              <a:t>Základ pro ius privatum – soukromé právo </a:t>
            </a:r>
          </a:p>
          <a:p>
            <a:r>
              <a:rPr lang="cs-CZ" dirty="0"/>
              <a:t>Recepce římského práva - …</a:t>
            </a:r>
          </a:p>
          <a:p>
            <a:r>
              <a:rPr lang="cs-CZ" dirty="0"/>
              <a:t>1804 –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Napoléon</a:t>
            </a:r>
            <a:r>
              <a:rPr lang="cs-CZ" dirty="0"/>
              <a:t>/ </a:t>
            </a:r>
            <a:r>
              <a:rPr lang="cs-CZ" b="1" dirty="0" err="1"/>
              <a:t>Code</a:t>
            </a:r>
            <a:r>
              <a:rPr lang="cs-CZ" b="1" dirty="0"/>
              <a:t> civil: </a:t>
            </a:r>
            <a:r>
              <a:rPr lang="cs-CZ" dirty="0"/>
              <a:t>základ moderního občanského práva </a:t>
            </a:r>
          </a:p>
          <a:p>
            <a:r>
              <a:rPr lang="cs-CZ" dirty="0"/>
              <a:t>1811 – ABGB = </a:t>
            </a:r>
            <a:r>
              <a:rPr lang="de-DE" i="1" dirty="0">
                <a:effectLst/>
              </a:rPr>
              <a:t>Allgemeines bürgerliches Gesetzbuch</a:t>
            </a:r>
            <a:r>
              <a:rPr lang="cs-CZ" i="1" dirty="0">
                <a:effectLst/>
              </a:rPr>
              <a:t> </a:t>
            </a:r>
            <a:r>
              <a:rPr lang="cs-CZ" dirty="0">
                <a:effectLst/>
              </a:rPr>
              <a:t>(rakouský občanský zákoník) </a:t>
            </a:r>
          </a:p>
          <a:p>
            <a:r>
              <a:rPr lang="cs-CZ" dirty="0"/>
              <a:t>1896 – BGB = </a:t>
            </a:r>
            <a:r>
              <a:rPr lang="de-DE" i="1" dirty="0">
                <a:effectLst/>
              </a:rPr>
              <a:t>Allgemeines bürgerliches Gesetzbuch</a:t>
            </a:r>
            <a:r>
              <a:rPr lang="cs-CZ" i="1" dirty="0">
                <a:effectLst/>
              </a:rPr>
              <a:t> </a:t>
            </a:r>
            <a:r>
              <a:rPr lang="cs-CZ" dirty="0">
                <a:effectLst/>
              </a:rPr>
              <a:t>(německý občanský zákoník)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08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D6904-024B-4E02-B7BE-E30BB7A9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Československo a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6C5EB-5B5B-4023-8632-4CCDBF973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1918 – právní kontinuita </a:t>
            </a:r>
          </a:p>
          <a:p>
            <a:r>
              <a:rPr lang="cs-CZ" dirty="0"/>
              <a:t>České země (Čechy, Morava, Slezsko) – ABGB (946/1811 Sb. z. s.)</a:t>
            </a:r>
          </a:p>
          <a:p>
            <a:r>
              <a:rPr lang="cs-CZ" dirty="0"/>
              <a:t>Slovensko a Podkarpatská Rus – obyčejové uherské právo (sbírka Štěpána z Vrbovce)</a:t>
            </a:r>
          </a:p>
          <a:p>
            <a:r>
              <a:rPr lang="cs-CZ" dirty="0"/>
              <a:t>1950 – Občanský zákoník (141/1950 Sb.)</a:t>
            </a:r>
          </a:p>
          <a:p>
            <a:r>
              <a:rPr lang="cs-CZ" dirty="0"/>
              <a:t>1964 – Občanský zákoník (40/1964 Sb.) – rozsáhlá novelizace po 1990; stále platný v SR</a:t>
            </a:r>
          </a:p>
          <a:p>
            <a:endParaRPr lang="cs-CZ" dirty="0"/>
          </a:p>
          <a:p>
            <a:r>
              <a:rPr lang="cs-CZ" dirty="0"/>
              <a:t>2012 – „nový“ Občanský zákoník /NOZ (89/2012 Sb.) – jen v ČR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65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92CB1-0B65-49E9-8358-7873EEE08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8A4235-D25E-40E1-BC7D-15D380557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1918 – II. Republika (II </a:t>
            </a:r>
            <a:r>
              <a:rPr lang="cs-CZ" dirty="0" err="1"/>
              <a:t>Rzeczpospolita</a:t>
            </a:r>
            <a:r>
              <a:rPr lang="cs-CZ" dirty="0"/>
              <a:t>)</a:t>
            </a:r>
          </a:p>
          <a:p>
            <a:r>
              <a:rPr lang="cs-CZ"/>
              <a:t>ABGB </a:t>
            </a:r>
            <a:r>
              <a:rPr lang="cs-CZ" dirty="0"/>
              <a:t>– rakouský zábor / jižní vojvodství a Těšínské Slezsko</a:t>
            </a:r>
          </a:p>
          <a:p>
            <a:r>
              <a:rPr lang="cs-CZ" dirty="0"/>
              <a:t>Uherské právo – část Spiše a Oravy</a:t>
            </a:r>
          </a:p>
          <a:p>
            <a:r>
              <a:rPr lang="cs-CZ" dirty="0"/>
              <a:t>BGB – pruský zábor / západní vojvodství </a:t>
            </a:r>
          </a:p>
          <a:p>
            <a:r>
              <a:rPr lang="cs-CZ" dirty="0"/>
              <a:t>Ruské právo – východní vojvodství</a:t>
            </a:r>
          </a:p>
          <a:p>
            <a:r>
              <a:rPr lang="cs-CZ" dirty="0"/>
              <a:t>CC – právo Polského království – centrální Polsko / </a:t>
            </a:r>
            <a:r>
              <a:rPr lang="cs-CZ" i="1" dirty="0"/>
              <a:t>Kodex </a:t>
            </a:r>
            <a:r>
              <a:rPr lang="cs-CZ" i="1" dirty="0" err="1"/>
              <a:t>Cywilny</a:t>
            </a:r>
            <a:r>
              <a:rPr lang="cs-CZ" i="1" dirty="0"/>
              <a:t> </a:t>
            </a:r>
            <a:r>
              <a:rPr lang="cs-CZ" i="1" dirty="0" err="1"/>
              <a:t>Królestwa</a:t>
            </a:r>
            <a:r>
              <a:rPr lang="cs-CZ" i="1" dirty="0"/>
              <a:t> </a:t>
            </a:r>
            <a:r>
              <a:rPr lang="cs-CZ" i="1" dirty="0" err="1"/>
              <a:t>Polskiego</a:t>
            </a:r>
            <a:r>
              <a:rPr lang="cs-CZ" i="1" dirty="0"/>
              <a:t>  </a:t>
            </a:r>
            <a:r>
              <a:rPr lang="cs-CZ" dirty="0"/>
              <a:t>1825</a:t>
            </a:r>
          </a:p>
          <a:p>
            <a:endParaRPr lang="cs-CZ" dirty="0"/>
          </a:p>
          <a:p>
            <a:r>
              <a:rPr lang="cs-CZ" dirty="0"/>
              <a:t>Kolizní normy. Kodifikační komise </a:t>
            </a:r>
          </a:p>
          <a:p>
            <a:r>
              <a:rPr lang="cs-CZ" dirty="0"/>
              <a:t>Dílčí kodifikace, např. Závazkový zákoník (</a:t>
            </a:r>
            <a:r>
              <a:rPr lang="cs-CZ" i="1" dirty="0" err="1"/>
              <a:t>Kodeks</a:t>
            </a:r>
            <a:r>
              <a:rPr lang="cs-CZ" i="1" dirty="0"/>
              <a:t> </a:t>
            </a:r>
            <a:r>
              <a:rPr lang="cs-CZ" i="1" dirty="0" err="1"/>
              <a:t>zobowi</a:t>
            </a:r>
            <a:r>
              <a:rPr lang="pl-PL" i="1" dirty="0" err="1"/>
              <a:t>ązań</a:t>
            </a:r>
            <a:r>
              <a:rPr lang="pl-PL" i="1" dirty="0"/>
              <a:t> </a:t>
            </a:r>
            <a:r>
              <a:rPr lang="pl-PL" dirty="0"/>
              <a:t>1933)</a:t>
            </a:r>
          </a:p>
          <a:p>
            <a:r>
              <a:rPr lang="pl-PL" dirty="0" err="1"/>
              <a:t>Unifikace</a:t>
            </a:r>
            <a:r>
              <a:rPr lang="pl-PL" dirty="0"/>
              <a:t> 1946-1965</a:t>
            </a:r>
          </a:p>
          <a:p>
            <a:r>
              <a:rPr lang="cs-CZ" dirty="0"/>
              <a:t>Občanský zákoník </a:t>
            </a:r>
            <a:r>
              <a:rPr lang="cs-CZ" i="1" dirty="0" err="1"/>
              <a:t>Kodeks</a:t>
            </a:r>
            <a:r>
              <a:rPr lang="cs-CZ" i="1" dirty="0"/>
              <a:t> </a:t>
            </a:r>
            <a:r>
              <a:rPr lang="cs-CZ" i="1" dirty="0" err="1"/>
              <a:t>Cywilny</a:t>
            </a:r>
            <a:r>
              <a:rPr lang="cs-CZ" i="1" dirty="0"/>
              <a:t> </a:t>
            </a:r>
            <a:r>
              <a:rPr lang="pl-PL" dirty="0"/>
              <a:t>(</a:t>
            </a:r>
            <a:r>
              <a:rPr lang="pl-PL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Dz.U. z 1964 r. nr 16, poz. 94</a:t>
            </a:r>
            <a:r>
              <a:rPr lang="pl-PL" u="sng" dirty="0"/>
              <a:t>)</a:t>
            </a:r>
          </a:p>
          <a:p>
            <a:r>
              <a:rPr lang="pl-PL" dirty="0" err="1"/>
              <a:t>Značné</a:t>
            </a:r>
            <a:r>
              <a:rPr lang="pl-PL" dirty="0"/>
              <a:t> </a:t>
            </a:r>
            <a:r>
              <a:rPr lang="pl-PL" dirty="0" err="1"/>
              <a:t>změny</a:t>
            </a:r>
            <a:r>
              <a:rPr lang="pl-PL" dirty="0"/>
              <a:t> po </a:t>
            </a:r>
            <a:r>
              <a:rPr lang="pl-PL" dirty="0" err="1"/>
              <a:t>roce</a:t>
            </a:r>
            <a:r>
              <a:rPr lang="pl-PL" dirty="0"/>
              <a:t> 1990 </a:t>
            </a:r>
          </a:p>
          <a:p>
            <a:endParaRPr lang="pl-PL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6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97E09-C70B-41F3-9C0B-33361FBB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0435E9-A9CA-408D-803A-E97AC6DDA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1917 - právní diskontinuita</a:t>
            </a:r>
          </a:p>
          <a:p>
            <a:r>
              <a:rPr lang="cs-CZ" dirty="0"/>
              <a:t>1922 - občanský zákoník RSFSR (</a:t>
            </a:r>
            <a:r>
              <a:rPr lang="ru-RU" i="1" dirty="0"/>
              <a:t>Гражданский кодекс РСФСР</a:t>
            </a:r>
            <a:r>
              <a:rPr lang="cs-CZ" dirty="0"/>
              <a:t>) = první občanský zákoník na ruském území a SSSR, spojení projektu předrevolučního OZ a sovětských aktů</a:t>
            </a:r>
          </a:p>
          <a:p>
            <a:r>
              <a:rPr lang="cs-CZ" dirty="0"/>
              <a:t>1964 - občanský zákoník RSFSR a občanské zákoníky jednotlivých svazových republik podle Zákona SSSR – základy občanského zákonodárství SSSR a svazových republik</a:t>
            </a:r>
          </a:p>
          <a:p>
            <a:r>
              <a:rPr lang="cs-CZ" dirty="0"/>
              <a:t>1994 – občanský zákoník Ruské federace (</a:t>
            </a:r>
            <a:r>
              <a:rPr lang="ru-RU" i="1" dirty="0"/>
              <a:t>Гражданского кодекса Российской Федерации</a:t>
            </a:r>
            <a:r>
              <a:rPr lang="cs-CZ" dirty="0"/>
              <a:t>)</a:t>
            </a:r>
          </a:p>
          <a:p>
            <a:r>
              <a:rPr lang="cs-CZ" dirty="0"/>
              <a:t>2008 – zahájení rozsáhlé reformy OZ RF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047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95F26-3B13-4E99-B1A7-F8D5F516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44DC346-804D-41B1-B0D5-1920CF7B7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519743"/>
              </p:ext>
            </p:extLst>
          </p:nvPr>
        </p:nvGraphicFramePr>
        <p:xfrm>
          <a:off x="1047564" y="1322772"/>
          <a:ext cx="10191565" cy="48649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5727">
                  <a:extLst>
                    <a:ext uri="{9D8B030D-6E8A-4147-A177-3AD203B41FA5}">
                      <a16:colId xmlns:a16="http://schemas.microsoft.com/office/drawing/2014/main" val="474280013"/>
                    </a:ext>
                  </a:extLst>
                </a:gridCol>
                <a:gridCol w="2226621">
                  <a:extLst>
                    <a:ext uri="{9D8B030D-6E8A-4147-A177-3AD203B41FA5}">
                      <a16:colId xmlns:a16="http://schemas.microsoft.com/office/drawing/2014/main" val="1169830768"/>
                    </a:ext>
                  </a:extLst>
                </a:gridCol>
                <a:gridCol w="2112110">
                  <a:extLst>
                    <a:ext uri="{9D8B030D-6E8A-4147-A177-3AD203B41FA5}">
                      <a16:colId xmlns:a16="http://schemas.microsoft.com/office/drawing/2014/main" val="2815137127"/>
                    </a:ext>
                  </a:extLst>
                </a:gridCol>
                <a:gridCol w="3677107">
                  <a:extLst>
                    <a:ext uri="{9D8B030D-6E8A-4147-A177-3AD203B41FA5}">
                      <a16:colId xmlns:a16="http://schemas.microsoft.com/office/drawing/2014/main" val="3546351820"/>
                    </a:ext>
                  </a:extLst>
                </a:gridCol>
              </a:tblGrid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Čeština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Polština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Ruština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Poznámka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220780894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Občanské právo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Prawo cywilne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Гражданское право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1148296812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Obchodní právo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Prawo handlowe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Торговое право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3830526936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Pracovní právo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Prawo pracy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Трудовое право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3523375473"/>
                  </a:ext>
                </a:extLst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Občanský zákoník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Kodeks cywilny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Гражданский кодекс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3748419548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Právní odvětví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Gałąź prawa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Отрасль права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1441680064"/>
                  </a:ext>
                </a:extLst>
              </a:tr>
              <a:tr h="558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Fyzická osoba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Osoba fizyczna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Физическое лицо</a:t>
                      </a:r>
                      <a:endParaRPr lang="cs-CZ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Гражданин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České právo používá pojem „občan“ jen ve smyslu státního příslušníka. Do 90. let XX. století nahrazoval pojem fyzická osoba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2335764188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Občan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Obywatel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Гражданин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2559316733"/>
                  </a:ext>
                </a:extLst>
              </a:tr>
              <a:tr h="416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Právnická osoba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Osoba prawna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Юридическое лицо</a:t>
                      </a:r>
                      <a:endParaRPr lang="cs-CZ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Организация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 dirty="0">
                          <a:effectLst/>
                        </a:rPr>
                        <a:t>České právo od 90. let XX. století nepoužívá pojem „organizace“, ale právnická osoba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1474463423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Soukromé právo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Prawo prywatne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Частное право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2042549708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Majetek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majątek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Имущество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326852457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Vztah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stosunek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Отношение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2189931384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Vlastnictví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własność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Собственность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2828366425"/>
                  </a:ext>
                </a:extLst>
              </a:tr>
              <a:tr h="23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Pramen práva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Źródło prawa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Источник права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36830021"/>
                  </a:ext>
                </a:extLst>
              </a:tr>
              <a:tr h="4169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Hospodářský zákoník (1964-1991)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/Kodeks gospodarczy/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Хозяйственный кодекс </a:t>
                      </a:r>
                      <a:r>
                        <a:rPr lang="cs-CZ" sz="800">
                          <a:effectLst/>
                        </a:rPr>
                        <a:t>(zrušen)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 dirty="0">
                          <a:effectLst/>
                        </a:rPr>
                        <a:t>Platí v některých státech bývalého SSSR, např. Bělorusko, Moldávie, Ukrajina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3461440759"/>
                  </a:ext>
                </a:extLst>
              </a:tr>
              <a:tr h="284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Obchodní zákoník (v ČR zrušen NOZ)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Kodeks Handlowy (zrušen)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Коммерческий кодекс</a:t>
                      </a:r>
                      <a:r>
                        <a:rPr lang="cs-CZ" sz="800">
                          <a:effectLst/>
                        </a:rPr>
                        <a:t>/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Ne RF.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17604223"/>
                  </a:ext>
                </a:extLst>
              </a:tr>
              <a:tr h="275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</a:rPr>
                        <a:t>Zákon o obchodních korporacích 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Kodeks spółek handlowych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Корпоративный кодекс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21" marR="31321" marT="0" marB="0"/>
                </a:tc>
                <a:extLst>
                  <a:ext uri="{0D108BD9-81ED-4DB2-BD59-A6C34878D82A}">
                    <a16:rowId xmlns:a16="http://schemas.microsoft.com/office/drawing/2014/main" val="2221528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19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E3EA6-3639-4514-9D6F-77682ADF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v koncepci občanského zákoníku a soukromého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6DE50C-FF78-4761-92CE-75996954C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1964 – snaha o unifikaci občanského práva východního bloku </a:t>
            </a:r>
          </a:p>
          <a:p>
            <a:r>
              <a:rPr lang="cs-CZ" dirty="0"/>
              <a:t>Občanský zákoník, hospodářský zákoník, zákoník práce, zákon o rodině</a:t>
            </a:r>
          </a:p>
          <a:p>
            <a:endParaRPr lang="cs-CZ" dirty="0"/>
          </a:p>
          <a:p>
            <a:r>
              <a:rPr lang="cs-CZ" dirty="0"/>
              <a:t>1991 – obchodní zákoník</a:t>
            </a:r>
          </a:p>
          <a:p>
            <a:endParaRPr lang="cs-CZ" dirty="0"/>
          </a:p>
          <a:p>
            <a:r>
              <a:rPr lang="cs-CZ" dirty="0"/>
              <a:t>NOZ (2012) – kodifikace soukromého práva (</a:t>
            </a:r>
            <a:r>
              <a:rPr lang="cs-CZ" dirty="0" err="1"/>
              <a:t>OZ+ObchZ+ZoR</a:t>
            </a:r>
            <a:r>
              <a:rPr lang="cs-CZ" dirty="0"/>
              <a:t>+….), subsidiární použití NOZ v soukromém právu</a:t>
            </a:r>
          </a:p>
          <a:p>
            <a:r>
              <a:rPr lang="cs-CZ" dirty="0"/>
              <a:t>ZOK (</a:t>
            </a:r>
            <a:r>
              <a:rPr lang="cs-CZ"/>
              <a:t>90/2012 Sb.)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01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E2C53-4812-4FBB-9BA7-C44E86C8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NOZ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0D481F-C374-4C01-B651-1183DE165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Občanský zákoník má celkem 3081 paragrafů a dělí se do pěti částí: </a:t>
            </a:r>
          </a:p>
          <a:p>
            <a:pPr marL="0" indent="0">
              <a:buNone/>
            </a:pPr>
            <a:endParaRPr lang="cs-CZ" dirty="0"/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Obecná část (§ 1 až 654)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Rodinné právo (§ 655 až 975)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Absolutní majetková práva (§ 976 až 1720)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Relativní majetková práva (§ 1721 až 2990) 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Ustanovení společná, přechodná a závěrečná (§ 2991 až 3081)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429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849</Words>
  <Application>Microsoft Office PowerPoint</Application>
  <PresentationFormat>Širokoúhlá obrazovka</PresentationFormat>
  <Paragraphs>145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Koncepce občanského a obchodního práva v ČR, Polsku a Ruské federaci</vt:lpstr>
      <vt:lpstr>Občanské právo</vt:lpstr>
      <vt:lpstr>Geneze</vt:lpstr>
      <vt:lpstr>Československo a ČR</vt:lpstr>
      <vt:lpstr>Polsko</vt:lpstr>
      <vt:lpstr>Rusko</vt:lpstr>
      <vt:lpstr>Terminologie</vt:lpstr>
      <vt:lpstr>Rozdíly v koncepci občanského zákoníku a soukromého práva</vt:lpstr>
      <vt:lpstr>Struktura NOZ</vt:lpstr>
      <vt:lpstr>Struktura KC</vt:lpstr>
      <vt:lpstr>Struktura GK RF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Mrkývka</dc:creator>
  <cp:lastModifiedBy>Petr Mrkývka</cp:lastModifiedBy>
  <cp:revision>18</cp:revision>
  <dcterms:created xsi:type="dcterms:W3CDTF">2021-03-08T20:16:34Z</dcterms:created>
  <dcterms:modified xsi:type="dcterms:W3CDTF">2021-03-09T16:33:59Z</dcterms:modified>
</cp:coreProperties>
</file>