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74" r:id="rId5"/>
    <p:sldId id="258" r:id="rId6"/>
    <p:sldId id="275" r:id="rId7"/>
    <p:sldId id="276" r:id="rId8"/>
    <p:sldId id="277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8" r:id="rId17"/>
    <p:sldId id="279" r:id="rId18"/>
    <p:sldId id="282" r:id="rId19"/>
    <p:sldId id="283" r:id="rId20"/>
    <p:sldId id="284" r:id="rId21"/>
    <p:sldId id="285" r:id="rId22"/>
    <p:sldId id="271" r:id="rId23"/>
    <p:sldId id="286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14377F-0B5E-45A6-A2F2-30F08836CC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4C7C45-4C4C-4C52-8FEF-7E2D584CFE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D4A29F-39A6-4858-8827-1BE93AF50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880B-3E83-4E9B-A5BB-BFFE04C77CCA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9DC433-1907-4AC7-89D6-3D32CD7BB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16DAB8-BD5F-4D79-8E72-A12DBBBBD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1151-42F5-44B7-983E-18F20C893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063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649D3D-7770-4BDD-859B-39A0B60B6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1DE792F-43C8-4298-A746-9B9CB78F17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3C242E4-99A2-4A0C-8BE7-4237BB33A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880B-3E83-4E9B-A5BB-BFFE04C77CCA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C4F506-33E3-49F0-801C-BBDB5C0C7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0C020F-6221-4ECF-956A-C7AC8145D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1151-42F5-44B7-983E-18F20C893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395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B3EBABF-F44D-4F5E-ACC4-A8833D0B9A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5327F9B-9054-4CC7-BBAB-5256E7218B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868005-D655-4828-8F5D-1579DE27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880B-3E83-4E9B-A5BB-BFFE04C77CCA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DE9E3E-213D-467F-9C17-20CC57942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D1EBDF-6DEB-4D6F-B53C-029156EC1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1151-42F5-44B7-983E-18F20C893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2629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5A84A8-37B1-40F1-B5EE-40EFD4CBC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97DB42D-5D98-4C0B-9C4E-48D1EBF8C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E29AC4-3E96-445A-837B-49135CC65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880B-3E83-4E9B-A5BB-BFFE04C77CCA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41E474-1BC9-4286-8814-C76EC5ADF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31679C-2152-45E0-A771-6158C57BA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1151-42F5-44B7-983E-18F20C893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999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E574B3-AAFD-45F6-B9E0-31FC2F913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E68DD39-AA1C-451C-9F7B-3D47F313E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769DAC-0AF6-443B-9866-F8BCF4E82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880B-3E83-4E9B-A5BB-BFFE04C77CCA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0853E3-D1A3-47C2-A1E2-7BAC24D2E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78A373-7E19-45DB-AA16-F7D914DCF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1151-42F5-44B7-983E-18F20C893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5451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4393BC-8363-47C9-90EC-86B1CAE29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B00E303-BBDD-4E0D-BED6-9F90ACE916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C225A74-2A7A-492B-B38E-1C6D824269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58DD08-FDF5-4B52-9F86-ECA1CC893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880B-3E83-4E9B-A5BB-BFFE04C77CCA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9FD7F33-C083-4E50-BCF5-75D18C329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1048A5D-C0E7-4A3F-BB1F-BD401352C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1151-42F5-44B7-983E-18F20C893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7055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FDFD80-59AD-45D6-87E6-6456E5DDA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7E88177-9445-4C40-920B-1612789EED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FEBBE8F-51A7-4750-9A2E-2B3811CC4A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B38247BB-1364-4E1C-B54E-8484DE211A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9826CA1-B9DF-48E8-9FD3-99E2409124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410150F-A0D8-4186-8988-6587C2BF7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880B-3E83-4E9B-A5BB-BFFE04C77CCA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3565CFE-1D2B-4F6E-8308-6008D35CA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CB95725-A05A-4B9F-B609-16BFE05FA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1151-42F5-44B7-983E-18F20C893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378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81DFF8-D398-4B5A-87C1-18854EF40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BAF85EC-539A-4511-B573-18D72906C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880B-3E83-4E9B-A5BB-BFFE04C77CCA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2842133-D47E-4A45-9C72-BA0E774AF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A490D3F-E470-42C9-A35D-4EA3659B4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1151-42F5-44B7-983E-18F20C893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8606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02FAD0D-E6C9-426C-9517-32C559C1B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880B-3E83-4E9B-A5BB-BFFE04C77CCA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4037C28-AAAC-476C-9862-C0143FD03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22AC0BA-BA84-42E3-9F93-8407D74DB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1151-42F5-44B7-983E-18F20C893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6499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5C8575-71D2-44B6-8DCB-DD57843D8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02BA2B-6D0C-45BA-8D98-6913243D0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DA5AF93-D15E-4A22-B368-D822B89AD5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C691E06-7E9C-41E7-B630-DFDAA02CF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880B-3E83-4E9B-A5BB-BFFE04C77CCA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271500E-5182-4A19-ACDB-82A5FD3F5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CBC856A-263B-4F2C-AF36-C9A93E48F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1151-42F5-44B7-983E-18F20C893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1358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7F2827-6C88-4B78-8BF5-85E66F670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DBF0DF4-01D0-43E1-A553-3C53B6B1AA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DB64ED0-A559-4EE8-9E9E-1FEDC11DCC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603FDA2-5959-4D4C-AE5B-DAD9B479F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880B-3E83-4E9B-A5BB-BFFE04C77CCA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D424FB5-9570-431F-B61E-C80D50D84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1668592-EA38-43A1-8FCE-D90EBDD16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1151-42F5-44B7-983E-18F20C893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49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74A407D-8F68-4A45-839A-00FFFEE9A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985FBE3-A820-4EB1-A2D0-03D016477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F810A5-1A06-44A5-8285-5834946C94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A880B-3E83-4E9B-A5BB-BFFE04C77CCA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A7E3F95-E21C-4F70-93D5-41359BF996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3EEA86F-B9F4-4DF5-8EC0-4069C3279E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B1151-42F5-44B7-983E-18F20C893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6482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srf.ru/ru/Info/Pages/default.aspx" TargetMode="External"/><Relationship Id="rId2" Type="http://schemas.openxmlformats.org/officeDocument/2006/relationships/hyperlink" Target="https://trybunal.gov.pl/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CF27AD-E612-4BDA-B440-62BD0DCBF2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Spory a </a:t>
            </a:r>
            <a:r>
              <a:rPr lang="pl-PL" b="1" dirty="0" err="1"/>
              <a:t>soudy</a:t>
            </a:r>
            <a:br>
              <a:rPr lang="pl-PL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17C0A5-1977-41CD-8240-6A31E8C510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554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C0E4C3-9E2E-4B89-89FF-009A5E912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Skład SN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D59B3D-19BF-42E4-ADB0-30F1EDC9E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Pierwszy Prezes SN (Prezydent RP,  kadencja 6 lat)</a:t>
            </a:r>
          </a:p>
          <a:p>
            <a:r>
              <a:rPr lang="pl-PL" dirty="0"/>
              <a:t>Prezesi SN (Prezydent RP)</a:t>
            </a:r>
          </a:p>
          <a:p>
            <a:r>
              <a:rPr lang="pl-PL" dirty="0"/>
              <a:t>Sędziowie (Prezydent RP na wniosek KRS) </a:t>
            </a:r>
          </a:p>
          <a:p>
            <a:endParaRPr lang="pl-PL" dirty="0"/>
          </a:p>
          <a:p>
            <a:r>
              <a:rPr lang="pl-PL" dirty="0"/>
              <a:t>IZBY:</a:t>
            </a:r>
          </a:p>
          <a:p>
            <a:pPr marL="514350" indent="-514350">
              <a:buAutoNum type="arabicPeriod"/>
            </a:pPr>
            <a:r>
              <a:rPr lang="pl-PL" dirty="0"/>
              <a:t>Cywilna</a:t>
            </a:r>
          </a:p>
          <a:p>
            <a:pPr marL="514350" indent="-514350">
              <a:buAutoNum type="arabicPeriod"/>
            </a:pPr>
            <a:r>
              <a:rPr lang="pl-PL" dirty="0"/>
              <a:t>Karna</a:t>
            </a:r>
          </a:p>
          <a:p>
            <a:pPr marL="514350" indent="-514350">
              <a:buAutoNum type="arabicPeriod"/>
            </a:pPr>
            <a:r>
              <a:rPr lang="pl-PL" dirty="0"/>
              <a:t>Pracy, Ubezpieczeń Społecznych i Spraw Publicznych</a:t>
            </a:r>
          </a:p>
          <a:p>
            <a:pPr marL="514350" indent="-514350">
              <a:buAutoNum type="arabicPeriod"/>
            </a:pPr>
            <a:r>
              <a:rPr lang="pl-PL" dirty="0"/>
              <a:t>Wojskowa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5952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F3215A-0114-4A67-8D49-734F7263D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Sądy powszechne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7CC4A3-90EF-4190-B6E2-7937376A9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Zasada dwuinstancyjności – przynajmniej dwa szczeble</a:t>
            </a:r>
          </a:p>
          <a:p>
            <a:r>
              <a:rPr lang="pl-PL" dirty="0"/>
              <a:t>Art. 176 Konstytucji</a:t>
            </a:r>
          </a:p>
          <a:p>
            <a:r>
              <a:rPr lang="pl-PL" dirty="0"/>
              <a:t>Ustawa z 27 lipca 2001 r. – Prawo o ustroju sądów powszechnych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7360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0D5266-3C1D-4F48-9FC4-FAD22C887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Struktura sądów powszechnych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C90B0A-288E-4A4D-A6AB-B8AF9C723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b="1" dirty="0"/>
              <a:t>Sądy rejonowe </a:t>
            </a:r>
          </a:p>
          <a:p>
            <a:pPr marL="514350" indent="-514350">
              <a:buAutoNum type="arabicPeriod"/>
            </a:pPr>
            <a:r>
              <a:rPr lang="pl-PL" b="1" dirty="0"/>
              <a:t>Sądy okręgowe – </a:t>
            </a:r>
            <a:r>
              <a:rPr lang="pl-PL" dirty="0"/>
              <a:t>mieszane</a:t>
            </a:r>
            <a:endParaRPr lang="pl-PL" b="1" dirty="0"/>
          </a:p>
          <a:p>
            <a:pPr marL="514350" indent="-514350">
              <a:buAutoNum type="arabicPeriod"/>
            </a:pPr>
            <a:r>
              <a:rPr lang="pl-PL" b="1" dirty="0"/>
              <a:t>Sądy apelacyjne </a:t>
            </a:r>
            <a:r>
              <a:rPr lang="pl-PL" dirty="0"/>
              <a:t>– wyłącznie sądy drugiej instancji</a:t>
            </a:r>
          </a:p>
          <a:p>
            <a:pPr marL="514350" indent="-514350">
              <a:buAutoNum type="arabicPeriod"/>
            </a:pPr>
            <a:endParaRPr lang="pl-PL" dirty="0"/>
          </a:p>
          <a:p>
            <a:pPr marL="0" indent="0">
              <a:buNone/>
            </a:pPr>
            <a:r>
              <a:rPr lang="pl-PL" dirty="0"/>
              <a:t>Sędziów powołuje Prezydent RP na wniosek KRS. Prezesów powołuje Minister Sprawiedliwości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2897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2BDC38-311F-4AA0-A525-B390CA589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Sądy szczególne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E9192C-CBC1-4916-9EA7-E2194A7FD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I Sądy administracyjne</a:t>
            </a:r>
          </a:p>
          <a:p>
            <a:pPr marL="0" indent="0">
              <a:buNone/>
            </a:pPr>
            <a:r>
              <a:rPr lang="pl-PL" dirty="0"/>
              <a:t>II Sądy wojskowe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7511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88AB47-8F22-4DD4-BE13-F039C678F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Sądy administracyjne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EE354F6-9F7C-4945-9FD3-F7910145A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art. 184 Konstytucji</a:t>
            </a:r>
          </a:p>
          <a:p>
            <a:r>
              <a:rPr lang="pl-PL" dirty="0"/>
              <a:t>Ustawa 25 lipca 2002 Prawo o ustroju sądów administracyjnych</a:t>
            </a:r>
          </a:p>
          <a:p>
            <a:endParaRPr lang="pl-PL" dirty="0"/>
          </a:p>
          <a:p>
            <a:r>
              <a:rPr lang="pl-PL" dirty="0"/>
              <a:t>Wojewódzkie Sądy Administracyjne</a:t>
            </a:r>
          </a:p>
          <a:p>
            <a:r>
              <a:rPr lang="pl-PL" b="1" dirty="0"/>
              <a:t>Naczelny Sąd Administracyjny: </a:t>
            </a:r>
            <a:endParaRPr lang="pl-PL" dirty="0"/>
          </a:p>
          <a:p>
            <a:pPr marL="514350" indent="-514350">
              <a:buAutoNum type="alphaLcParenR"/>
            </a:pPr>
            <a:r>
              <a:rPr lang="pl-PL" dirty="0"/>
              <a:t>Nadzór </a:t>
            </a:r>
          </a:p>
          <a:p>
            <a:pPr marL="514350" indent="-514350">
              <a:buAutoNum type="alphaLcParenR"/>
            </a:pPr>
            <a:r>
              <a:rPr lang="pl-PL" dirty="0"/>
              <a:t>Skargi kasacyjne</a:t>
            </a:r>
          </a:p>
          <a:p>
            <a:pPr marL="514350" indent="-514350">
              <a:buAutoNum type="alphaLcParenR"/>
            </a:pPr>
            <a:r>
              <a:rPr lang="pl-PL" dirty="0"/>
              <a:t>Uchwały wyjaśniające zagadnienia prawne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7801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D8932F-8390-4EC9-949D-639E05B56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Sądy wojskowe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22BE886-1F24-408E-81D5-73ADE1568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Ustawa Prawo o ustroju sądów wojskowych</a:t>
            </a:r>
          </a:p>
          <a:p>
            <a:endParaRPr lang="pl-PL" dirty="0"/>
          </a:p>
          <a:p>
            <a:r>
              <a:rPr lang="pl-PL" dirty="0"/>
              <a:t>Struktura:</a:t>
            </a:r>
          </a:p>
          <a:p>
            <a:r>
              <a:rPr lang="pl-PL" b="1" dirty="0"/>
              <a:t>Wojskowe sądy garnizonowe</a:t>
            </a:r>
          </a:p>
          <a:p>
            <a:r>
              <a:rPr lang="pl-PL" b="1" dirty="0"/>
              <a:t>Wojskowe sądy okręgowe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4723335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50294752-C6FE-463C-B000-3E40D45147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Ruská federace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A56DC401-F312-4FFC-85D6-B86853EB78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8261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8DA0A0-23E1-42D9-8B05-1C415CB88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F3B9838-F631-45CC-93B9-C45D5CDC2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 РФ действуют</a:t>
            </a:r>
            <a:r>
              <a:rPr lang="cs-CZ" dirty="0"/>
              <a:t>:</a:t>
            </a:r>
            <a:r>
              <a:rPr lang="ru-RU" dirty="0"/>
              <a:t> </a:t>
            </a:r>
            <a:endParaRPr lang="cs-CZ" dirty="0"/>
          </a:p>
          <a:p>
            <a:pPr marL="514350" indent="-514350">
              <a:buAutoNum type="arabicPeriod"/>
            </a:pPr>
            <a:r>
              <a:rPr lang="ru-RU" dirty="0"/>
              <a:t>федеральные суды, </a:t>
            </a:r>
            <a:endParaRPr lang="cs-CZ" dirty="0"/>
          </a:p>
          <a:p>
            <a:pPr marL="514350" indent="-514350">
              <a:buAutoNum type="arabicPeriod"/>
            </a:pPr>
            <a:r>
              <a:rPr lang="ru-RU" dirty="0"/>
              <a:t>конституционные (уставные) суды и мировые судьи субъектов РФ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2505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23C015-7EDC-4330-9154-2011F0DFF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Судебная система РФ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FAC5D91-26C9-49AC-A84C-AF56C5638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Федеральные суды</a:t>
            </a:r>
          </a:p>
          <a:p>
            <a:pPr marL="514350" indent="-514350">
              <a:buAutoNum type="arabicPeriod"/>
            </a:pPr>
            <a:r>
              <a:rPr lang="ru-RU" dirty="0"/>
              <a:t>Высшее звено </a:t>
            </a:r>
          </a:p>
          <a:p>
            <a:pPr marL="514350" indent="-514350">
              <a:buAutoNum type="arabicPeriod"/>
            </a:pPr>
            <a:r>
              <a:rPr lang="ru-RU" dirty="0"/>
              <a:t>Среднее звено</a:t>
            </a:r>
          </a:p>
          <a:p>
            <a:pPr marL="514350" indent="-514350">
              <a:buAutoNum type="arabicPeriod"/>
            </a:pPr>
            <a:r>
              <a:rPr lang="ru-RU" dirty="0"/>
              <a:t>Основное звено</a:t>
            </a:r>
          </a:p>
          <a:p>
            <a:pPr marL="0" indent="0">
              <a:buNone/>
            </a:pPr>
            <a:r>
              <a:rPr lang="ru-RU" dirty="0"/>
              <a:t>Суды субъектов федерации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14986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1785B-5DDB-4E29-A395-6EDCE779A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Высшее звено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4915B9-EA7E-4543-9F3D-F57810FA3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Конституционный Суд РФ</a:t>
            </a:r>
          </a:p>
          <a:p>
            <a:r>
              <a:rPr lang="ru-RU" dirty="0"/>
              <a:t>Верховный Суд РФ /коллегии</a:t>
            </a:r>
          </a:p>
          <a:p>
            <a:r>
              <a:rPr lang="ru-RU" dirty="0"/>
              <a:t>Высший Арбитражный Суд РФ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0590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9434C9-EB5B-4ABC-82E2-66CA5F2F6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Moc soudní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20AB43-AF52-4EEB-923B-B3EE12385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Dělba moc</a:t>
            </a:r>
          </a:p>
          <a:p>
            <a:r>
              <a:rPr lang="cs-CZ" dirty="0"/>
              <a:t>Moc zákonodárná</a:t>
            </a:r>
          </a:p>
          <a:p>
            <a:r>
              <a:rPr lang="cs-CZ" dirty="0"/>
              <a:t>Moc výkonná</a:t>
            </a:r>
          </a:p>
          <a:p>
            <a:r>
              <a:rPr lang="cs-CZ" dirty="0"/>
              <a:t>Moc soudní</a:t>
            </a:r>
          </a:p>
          <a:p>
            <a:pPr marL="0" indent="0">
              <a:buNone/>
            </a:pPr>
            <a:r>
              <a:rPr lang="cs-CZ" dirty="0"/>
              <a:t>Odráží se v ústavách </a:t>
            </a:r>
          </a:p>
          <a:p>
            <a:pPr marL="0" indent="0">
              <a:buNone/>
            </a:pPr>
            <a:r>
              <a:rPr lang="cs-CZ" b="1" dirty="0"/>
              <a:t>CZ:</a:t>
            </a:r>
            <a:r>
              <a:rPr lang="cs-CZ" dirty="0"/>
              <a:t> Hlava čtvrtá čl. 81 – 96 </a:t>
            </a:r>
            <a:r>
              <a:rPr lang="cs-CZ" u="sng" dirty="0"/>
              <a:t>Moc soudní</a:t>
            </a:r>
          </a:p>
          <a:p>
            <a:pPr marL="0" indent="0">
              <a:buNone/>
            </a:pPr>
            <a:r>
              <a:rPr lang="cs-CZ" b="1" dirty="0"/>
              <a:t>PL:</a:t>
            </a:r>
            <a:r>
              <a:rPr lang="cs-CZ" dirty="0"/>
              <a:t> </a:t>
            </a:r>
            <a:r>
              <a:rPr lang="pl-PL" dirty="0"/>
              <a:t>Rozdział VIII art. 173 – 201 </a:t>
            </a:r>
            <a:r>
              <a:rPr lang="pl-PL" u="sng" dirty="0"/>
              <a:t>Sądy i Trybunały</a:t>
            </a:r>
            <a:endParaRPr lang="cs-CZ" u="sng" dirty="0"/>
          </a:p>
          <a:p>
            <a:pPr marL="0" indent="0">
              <a:buNone/>
            </a:pPr>
            <a:r>
              <a:rPr lang="pl-PL" b="1" dirty="0"/>
              <a:t>RU:</a:t>
            </a:r>
            <a:r>
              <a:rPr lang="pl-PL" dirty="0"/>
              <a:t> </a:t>
            </a:r>
            <a:r>
              <a:rPr lang="ru-RU" dirty="0"/>
              <a:t>Глава 7 ст. 118 – 129 </a:t>
            </a:r>
            <a:r>
              <a:rPr lang="ru-RU" u="sng" dirty="0"/>
              <a:t>Судебная власть и прокуратура </a:t>
            </a:r>
            <a:endParaRPr lang="cs-CZ" u="sng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49324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3E1587-5282-46D5-9D27-32A53CE5D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Среднее и основное звена </a:t>
            </a:r>
            <a:br>
              <a:rPr lang="ru-RU" dirty="0"/>
            </a:br>
            <a:r>
              <a:rPr lang="ru-RU" sz="3200" b="1" u="sng" dirty="0"/>
              <a:t>Верховный Суд РФ</a:t>
            </a:r>
            <a:endParaRPr lang="cs-CZ" sz="3200" b="1" u="sng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B0FB3D8-E186-45B9-BB33-854603E54C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Суды общей юрисдикции субъектов РФ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4E11A1D-715D-4C9B-BE95-0CD436BCB2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/>
              <a:t>верховные суды </a:t>
            </a:r>
            <a:r>
              <a:rPr lang="ru-RU" dirty="0"/>
              <a:t>республик, краевые и областные суды, суды городов федерального значения, суды автономной области и автономных округов, </a:t>
            </a:r>
          </a:p>
          <a:p>
            <a:r>
              <a:rPr lang="ru-RU" b="1" dirty="0"/>
              <a:t>Районные /городские/ суды</a:t>
            </a:r>
          </a:p>
          <a:p>
            <a:endParaRPr 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20C91271-C4A6-4B81-8AA6-8AC5FAB6DD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Военные суды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8B3A22CA-0755-40D4-81D6-A1C5D34AAA9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/>
              <a:t>Видов Вооруженных Сил, Групп войск, флотов, военных округов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Военные суды </a:t>
            </a:r>
            <a:r>
              <a:rPr lang="ru-RU" dirty="0" err="1"/>
              <a:t>гранизона</a:t>
            </a:r>
            <a:r>
              <a:rPr lang="ru-RU" dirty="0"/>
              <a:t>, армии, соединения, флотилии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0884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05A6037A-D5B7-40FE-AB9A-0864CB951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Среднее и основное звена </a:t>
            </a:r>
            <a:br>
              <a:rPr lang="ru-RU" dirty="0"/>
            </a:br>
            <a:r>
              <a:rPr lang="ru-RU" sz="3200" b="1" u="sng" dirty="0"/>
              <a:t>Высший Арбитражный Суд РФ</a:t>
            </a:r>
            <a:endParaRPr lang="cs-CZ" dirty="0"/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702294EC-A761-4F8F-8393-2D5C904E0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/>
              <a:t>Арбитражные суды</a:t>
            </a:r>
          </a:p>
          <a:p>
            <a:pPr marL="0" indent="0" algn="ctr">
              <a:buNone/>
            </a:pPr>
            <a:r>
              <a:rPr lang="ru-RU" dirty="0"/>
              <a:t>Федеральные арбитражные суды округов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b="1" dirty="0"/>
              <a:t>Арбитражные апелляционные суды </a:t>
            </a:r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r>
              <a:rPr lang="ru-RU" b="1" dirty="0"/>
              <a:t>Арбитражные суды субъектов РФ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815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B4E39AC4-ECA2-4624-BC1A-FD6853D3B4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Ústavní soudnictví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43A6B40A-0487-41FD-9D64-86402E1BA7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8397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13E44D6-4870-4333-8183-082B6645E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ČR: www.usoud.cz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35BC870-94BD-4827-8FFB-3FFA43B0B7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/>
              <a:t>Polsko 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11D2B87D-417A-42E1-A653-888D1A030C2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b="1" dirty="0">
                <a:solidFill>
                  <a:srgbClr val="FF0000"/>
                </a:solidFill>
              </a:rPr>
              <a:t>Trybunał Konstytucyjny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pl-PL" dirty="0"/>
              <a:t>Kontrola zgodności prawa z Konstytucją</a:t>
            </a:r>
          </a:p>
          <a:p>
            <a:r>
              <a:rPr lang="cs-CZ" dirty="0">
                <a:hlinkClick r:id="rId2"/>
              </a:rPr>
              <a:t>https://trybunal.gov.pl/</a:t>
            </a:r>
            <a:endParaRPr lang="cs-CZ" dirty="0"/>
          </a:p>
          <a:p>
            <a:pPr marL="0" indent="0">
              <a:buNone/>
            </a:pPr>
            <a:r>
              <a:rPr lang="pl-PL" b="1" dirty="0"/>
              <a:t>Trybunał Stanu</a:t>
            </a:r>
            <a:r>
              <a:rPr lang="ru-RU" b="1" dirty="0"/>
              <a:t> </a:t>
            </a:r>
            <a:endParaRPr lang="pl-PL" b="1" dirty="0"/>
          </a:p>
          <a:p>
            <a:r>
              <a:rPr lang="pl-PL" dirty="0"/>
              <a:t>Organ odpowiedzialności konstytucyjnej. </a:t>
            </a:r>
            <a:endParaRPr lang="cs-CZ" dirty="0"/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2E3D37C5-509F-4114-8668-E933EEF4B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dirty="0"/>
              <a:t>Ruská federace</a:t>
            </a: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FD25D097-D7D0-4849-8C11-70F5B7D5865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Конституционный Суд Российской Федерации</a:t>
            </a:r>
          </a:p>
          <a:p>
            <a:r>
              <a:rPr lang="ru-RU" dirty="0"/>
              <a:t>высший судебный орган конституционного контроля</a:t>
            </a:r>
          </a:p>
          <a:p>
            <a:r>
              <a:rPr lang="cs-CZ" dirty="0">
                <a:hlinkClick r:id="rId3"/>
              </a:rPr>
              <a:t>http://www.ksrf.ru/ru/Info/Pages/default.aspx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Уставный суд … </a:t>
            </a:r>
          </a:p>
          <a:p>
            <a:r>
              <a:rPr lang="ru-RU" dirty="0"/>
              <a:t>высший судебный орган уставного контроля </a:t>
            </a:r>
          </a:p>
          <a:p>
            <a:endParaRPr lang="ru-RU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7766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CEF0D7-5977-4439-92B7-513FB0919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Konstrukce právní úpravy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862ABB3-7F34-4A64-89ED-9E2447CE6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Ústavní garance soudní nezávislosti a práva na spravedlivý proces</a:t>
            </a:r>
          </a:p>
          <a:p>
            <a:r>
              <a:rPr lang="cs-CZ" dirty="0"/>
              <a:t>Ústavní základy soudní soustavy</a:t>
            </a:r>
          </a:p>
          <a:p>
            <a:r>
              <a:rPr lang="cs-CZ" dirty="0"/>
              <a:t>Zákonná regulace soudní soustavy</a:t>
            </a:r>
          </a:p>
          <a:p>
            <a:r>
              <a:rPr lang="cs-CZ" dirty="0"/>
              <a:t>Zákonná regulace postavení soudce a dalších orgánů justice</a:t>
            </a:r>
          </a:p>
          <a:p>
            <a:endParaRPr lang="cs-CZ" dirty="0"/>
          </a:p>
          <a:p>
            <a:r>
              <a:rPr lang="cs-CZ" dirty="0"/>
              <a:t>Procesní úprava: zákonná regulace postupů/řízení před soudy</a:t>
            </a:r>
          </a:p>
          <a:p>
            <a:endParaRPr lang="cs-CZ" dirty="0"/>
          </a:p>
          <a:p>
            <a:r>
              <a:rPr lang="cs-CZ" dirty="0"/>
              <a:t>Zákonná úprava právní služby</a:t>
            </a:r>
          </a:p>
          <a:p>
            <a:r>
              <a:rPr lang="cs-CZ" dirty="0"/>
              <a:t>Stavovské předpisy advokacie a obdobných profesí právní služby</a:t>
            </a:r>
          </a:p>
        </p:txBody>
      </p:sp>
    </p:spTree>
    <p:extLst>
      <p:ext uri="{BB962C8B-B14F-4D97-AF65-F5344CB8AC3E}">
        <p14:creationId xmlns:p14="http://schemas.microsoft.com/office/powerpoint/2010/main" val="231726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68ACB3-9D7C-4E74-8C05-6B11CFCB6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Soudní soustavy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479E3EE-0542-4E6D-AD60-CB8CC09FD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Rozdíl mezi unitárním státem a federací</a:t>
            </a:r>
          </a:p>
          <a:p>
            <a:r>
              <a:rPr lang="cs-CZ" dirty="0"/>
              <a:t>Obecné soudy </a:t>
            </a:r>
          </a:p>
          <a:p>
            <a:r>
              <a:rPr lang="cs-CZ" dirty="0"/>
              <a:t>Speciální soudy</a:t>
            </a:r>
          </a:p>
          <a:p>
            <a:endParaRPr lang="cs-CZ" dirty="0"/>
          </a:p>
          <a:p>
            <a:r>
              <a:rPr lang="cs-CZ" dirty="0"/>
              <a:t>Ústavní soudnictví</a:t>
            </a:r>
          </a:p>
          <a:p>
            <a:r>
              <a:rPr lang="cs-CZ" dirty="0"/>
              <a:t>Tribunály</a:t>
            </a:r>
          </a:p>
          <a:p>
            <a:endParaRPr lang="cs-CZ" dirty="0"/>
          </a:p>
          <a:p>
            <a:r>
              <a:rPr lang="cs-CZ" dirty="0"/>
              <a:t>Rozhodčí soudy …</a:t>
            </a:r>
          </a:p>
        </p:txBody>
      </p:sp>
    </p:spTree>
    <p:extLst>
      <p:ext uri="{BB962C8B-B14F-4D97-AF65-F5344CB8AC3E}">
        <p14:creationId xmlns:p14="http://schemas.microsoft.com/office/powerpoint/2010/main" val="1222278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51CA79-0278-4AF5-A5A1-C56E6A2C0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Charakteristické</a:t>
            </a:r>
            <a:r>
              <a:rPr lang="pl-PL" dirty="0"/>
              <a:t> rysy </a:t>
            </a:r>
            <a:r>
              <a:rPr lang="pl-PL" dirty="0" err="1"/>
              <a:t>soudů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B3841C6-C87F-4D97-9EAF-89A807178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err="1"/>
              <a:t>Zásada</a:t>
            </a:r>
            <a:r>
              <a:rPr lang="pl-PL" b="1" dirty="0"/>
              <a:t> </a:t>
            </a:r>
            <a:r>
              <a:rPr lang="pl-PL" b="1" dirty="0" err="1"/>
              <a:t>soudcovské</a:t>
            </a:r>
            <a:r>
              <a:rPr lang="pl-PL" b="1" dirty="0"/>
              <a:t> </a:t>
            </a:r>
            <a:r>
              <a:rPr lang="pl-PL" b="1" dirty="0" err="1"/>
              <a:t>nezávislosti</a:t>
            </a:r>
            <a:endParaRPr lang="pl-PL" b="1" dirty="0"/>
          </a:p>
          <a:p>
            <a:r>
              <a:rPr lang="pl-PL" b="1" dirty="0" err="1"/>
              <a:t>Činnost</a:t>
            </a:r>
            <a:r>
              <a:rPr lang="pl-PL" b="1" dirty="0"/>
              <a:t> </a:t>
            </a:r>
            <a:r>
              <a:rPr lang="pl-PL" b="1" dirty="0" err="1"/>
              <a:t>soudů</a:t>
            </a:r>
            <a:r>
              <a:rPr lang="pl-PL" b="1" dirty="0"/>
              <a:t> je </a:t>
            </a:r>
            <a:r>
              <a:rPr lang="pl-PL" b="1" dirty="0" err="1"/>
              <a:t>principiálně</a:t>
            </a:r>
            <a:r>
              <a:rPr lang="pl-PL" b="1" dirty="0"/>
              <a:t> </a:t>
            </a:r>
            <a:r>
              <a:rPr lang="pl-PL" b="1" dirty="0" err="1"/>
              <a:t>vychází</a:t>
            </a:r>
            <a:r>
              <a:rPr lang="pl-PL" b="1" dirty="0"/>
              <a:t> z </a:t>
            </a:r>
            <a:r>
              <a:rPr lang="pl-PL" b="1" dirty="0" err="1"/>
              <a:t>aplikace</a:t>
            </a:r>
            <a:r>
              <a:rPr lang="pl-PL" b="1" dirty="0"/>
              <a:t> </a:t>
            </a:r>
            <a:r>
              <a:rPr lang="pl-PL" b="1" dirty="0" err="1"/>
              <a:t>práva</a:t>
            </a:r>
            <a:r>
              <a:rPr lang="pl-PL" b="1" dirty="0"/>
              <a:t> x </a:t>
            </a:r>
            <a:r>
              <a:rPr lang="pl-PL" dirty="0" err="1"/>
              <a:t>zákaz</a:t>
            </a:r>
            <a:r>
              <a:rPr lang="pl-PL" dirty="0"/>
              <a:t> </a:t>
            </a:r>
            <a:r>
              <a:rPr lang="pl-PL" dirty="0" err="1"/>
              <a:t>účelovosti</a:t>
            </a:r>
            <a:r>
              <a:rPr lang="pl-PL" dirty="0"/>
              <a:t> a </a:t>
            </a:r>
            <a:r>
              <a:rPr lang="pl-PL" dirty="0" err="1"/>
              <a:t>efektivity</a:t>
            </a:r>
            <a:r>
              <a:rPr lang="pl-PL" dirty="0"/>
              <a:t> </a:t>
            </a:r>
          </a:p>
          <a:p>
            <a:r>
              <a:rPr lang="pl-PL" dirty="0" err="1"/>
              <a:t>Úkol</a:t>
            </a:r>
            <a:r>
              <a:rPr lang="pl-PL" dirty="0"/>
              <a:t>: </a:t>
            </a:r>
            <a:r>
              <a:rPr lang="pl-PL" dirty="0" err="1"/>
              <a:t>řešení</a:t>
            </a:r>
            <a:r>
              <a:rPr lang="pl-PL" dirty="0"/>
              <a:t> </a:t>
            </a:r>
            <a:r>
              <a:rPr lang="pl-PL" dirty="0" err="1"/>
              <a:t>právních</a:t>
            </a:r>
            <a:r>
              <a:rPr lang="pl-PL" dirty="0"/>
              <a:t> </a:t>
            </a:r>
            <a:r>
              <a:rPr lang="pl-PL" dirty="0" err="1"/>
              <a:t>věcí</a:t>
            </a:r>
            <a:r>
              <a:rPr lang="pl-PL" dirty="0"/>
              <a:t> a </a:t>
            </a:r>
            <a:r>
              <a:rPr lang="pl-PL" dirty="0" err="1"/>
              <a:t>sporů</a:t>
            </a:r>
            <a:r>
              <a:rPr lang="pl-PL" dirty="0"/>
              <a:t> </a:t>
            </a:r>
            <a:r>
              <a:rPr lang="pl-PL" dirty="0" err="1"/>
              <a:t>vzniklých</a:t>
            </a:r>
            <a:r>
              <a:rPr lang="pl-PL" dirty="0"/>
              <a:t> v procesu </a:t>
            </a:r>
          </a:p>
          <a:p>
            <a:r>
              <a:rPr lang="pl-PL" b="1" dirty="0" err="1"/>
              <a:t>Formalizované</a:t>
            </a:r>
            <a:r>
              <a:rPr lang="pl-PL" b="1" dirty="0"/>
              <a:t> </a:t>
            </a:r>
            <a:r>
              <a:rPr lang="pl-PL" b="1" dirty="0" err="1"/>
              <a:t>postupy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597588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150C58-8576-48A8-89D7-65E35BD35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Soustava soudů v ČR (viz Právo I)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313649-5EC4-4DD3-A98B-404F47399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Obecné soudy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Okresní soudy (Městský soud v Brně, Obvodní soud pro Prahu 1 – 10)</a:t>
            </a:r>
          </a:p>
          <a:p>
            <a:pPr marL="0" indent="0">
              <a:buNone/>
            </a:pPr>
            <a:r>
              <a:rPr lang="cs-CZ" dirty="0"/>
              <a:t>Krajské soudy (Městský soud v Praze)</a:t>
            </a:r>
          </a:p>
          <a:p>
            <a:pPr marL="0" indent="0">
              <a:buNone/>
            </a:pPr>
            <a:r>
              <a:rPr lang="cs-CZ" dirty="0"/>
              <a:t>Vrchní soudy (v Olomouci, v Praze)</a:t>
            </a:r>
          </a:p>
          <a:p>
            <a:pPr marL="0" indent="0">
              <a:buNone/>
            </a:pPr>
            <a:r>
              <a:rPr lang="cs-CZ" dirty="0"/>
              <a:t>Nejvyšší soud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Správní soudnictví: Krajský soud – Nejvyšší správní soud</a:t>
            </a:r>
          </a:p>
        </p:txBody>
      </p:sp>
    </p:spTree>
    <p:extLst>
      <p:ext uri="{BB962C8B-B14F-4D97-AF65-F5344CB8AC3E}">
        <p14:creationId xmlns:p14="http://schemas.microsoft.com/office/powerpoint/2010/main" val="1125452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B997D0-5BD5-4A2E-9E24-D092EC781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Soustava soudů v Polsku a Ruské federaci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89178C5-052D-42E5-AED8-4A68F977DB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Polsko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3322342-F780-4174-ACC0-DDC7D1EA179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Soudy x tribunály </a:t>
            </a:r>
          </a:p>
          <a:p>
            <a:r>
              <a:rPr lang="cs-CZ" dirty="0"/>
              <a:t>Soudy: </a:t>
            </a:r>
          </a:p>
          <a:p>
            <a:pPr marL="514350" indent="-514350">
              <a:buAutoNum type="alphaLcParenR"/>
            </a:pPr>
            <a:r>
              <a:rPr lang="cs-CZ" dirty="0"/>
              <a:t>Obecné </a:t>
            </a:r>
          </a:p>
          <a:p>
            <a:pPr marL="514350" indent="-514350">
              <a:buAutoNum type="alphaLcParenR"/>
            </a:pPr>
            <a:r>
              <a:rPr lang="cs-CZ" dirty="0"/>
              <a:t>Specializované</a:t>
            </a:r>
          </a:p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1B977020-EC4E-40CD-83C3-FE2D404885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Ruská federace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E8037616-BA02-48B4-8756-C8A4BF38EA6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Federální soudy</a:t>
            </a:r>
          </a:p>
          <a:p>
            <a:r>
              <a:rPr lang="cs-CZ" dirty="0"/>
              <a:t>Soudy subjektů federace</a:t>
            </a:r>
          </a:p>
        </p:txBody>
      </p:sp>
    </p:spTree>
    <p:extLst>
      <p:ext uri="{BB962C8B-B14F-4D97-AF65-F5344CB8AC3E}">
        <p14:creationId xmlns:p14="http://schemas.microsoft.com/office/powerpoint/2010/main" val="3942069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C18967F9-0269-4F27-9F8F-BC64EE869F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Polsko</a:t>
            </a:r>
          </a:p>
        </p:txBody>
      </p:sp>
      <p:sp>
        <p:nvSpPr>
          <p:cNvPr id="8" name="Podnadpis 7">
            <a:extLst>
              <a:ext uri="{FF2B5EF4-FFF2-40B4-BE49-F238E27FC236}">
                <a16:creationId xmlns:a16="http://schemas.microsoft.com/office/drawing/2014/main" id="{9C977D53-5ABD-4196-8A23-0E3078A8BF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403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C22B3C-718A-470D-AB3D-D6D6983BD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Sąd Najwyższy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2C1922-4C99-4F83-A5B3-F40CD6C4B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Art. 183 Konstytucji</a:t>
            </a:r>
          </a:p>
          <a:p>
            <a:r>
              <a:rPr lang="pl-PL" dirty="0"/>
              <a:t>Ustawa z 23 listopada 2002 r. o Sądzie Najwyższym </a:t>
            </a:r>
          </a:p>
          <a:p>
            <a:r>
              <a:rPr lang="pl-PL" dirty="0"/>
              <a:t>Stoi ponad sądami powszechnymi i sądami szczególnymi</a:t>
            </a:r>
          </a:p>
          <a:p>
            <a:r>
              <a:rPr lang="pl-PL" dirty="0"/>
              <a:t>Podstawowe zadanie: </a:t>
            </a:r>
            <a:r>
              <a:rPr lang="pl-PL" b="1" dirty="0"/>
              <a:t>sprawowanie nadzoru nad działalnością sądów </a:t>
            </a:r>
            <a:r>
              <a:rPr lang="pl-PL" dirty="0"/>
              <a:t>– nadzór judykacyjny</a:t>
            </a:r>
          </a:p>
          <a:p>
            <a:r>
              <a:rPr lang="pl-PL" dirty="0"/>
              <a:t>Formy: </a:t>
            </a:r>
          </a:p>
          <a:p>
            <a:pPr marL="514350" indent="-514350">
              <a:buAutoNum type="alphaLcParenR"/>
            </a:pPr>
            <a:r>
              <a:rPr lang="pl-PL" dirty="0"/>
              <a:t>Rozpatruje kasacje oraz inne środki odwoławcze od orzeczeń sądowych</a:t>
            </a:r>
          </a:p>
          <a:p>
            <a:pPr marL="514350" indent="-514350">
              <a:buAutoNum type="alphaLcParenR"/>
            </a:pPr>
            <a:r>
              <a:rPr lang="pl-PL" dirty="0"/>
              <a:t>Podejmuje uchwały </a:t>
            </a:r>
            <a:r>
              <a:rPr lang="pl-PL" dirty="0" err="1"/>
              <a:t>rozstrzygajaące</a:t>
            </a:r>
            <a:r>
              <a:rPr lang="pl-PL" dirty="0"/>
              <a:t> zagadnienia prawne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27450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627</Words>
  <Application>Microsoft Office PowerPoint</Application>
  <PresentationFormat>Širokoúhlá obrazovka</PresentationFormat>
  <Paragraphs>144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Motiv Office</vt:lpstr>
      <vt:lpstr>Spory a soudy </vt:lpstr>
      <vt:lpstr>Moc soudní</vt:lpstr>
      <vt:lpstr>Konstrukce právní úpravy</vt:lpstr>
      <vt:lpstr>Soudní soustavy</vt:lpstr>
      <vt:lpstr>Charakteristické rysy soudů</vt:lpstr>
      <vt:lpstr>Soustava soudů v ČR (viz Právo I)</vt:lpstr>
      <vt:lpstr>Soustava soudů v Polsku a Ruské federaci</vt:lpstr>
      <vt:lpstr>Polsko</vt:lpstr>
      <vt:lpstr>Sąd Najwyższy</vt:lpstr>
      <vt:lpstr>Skład SN </vt:lpstr>
      <vt:lpstr>Sądy powszechne</vt:lpstr>
      <vt:lpstr>Struktura sądów powszechnych</vt:lpstr>
      <vt:lpstr>Sądy szczególne</vt:lpstr>
      <vt:lpstr>Sądy administracyjne</vt:lpstr>
      <vt:lpstr>Sądy wojskowe</vt:lpstr>
      <vt:lpstr>Ruská federace</vt:lpstr>
      <vt:lpstr>Prezentace aplikace PowerPoint</vt:lpstr>
      <vt:lpstr>Судебная система РФ</vt:lpstr>
      <vt:lpstr>Высшее звено</vt:lpstr>
      <vt:lpstr>Среднее и основное звена  Верховный Суд РФ</vt:lpstr>
      <vt:lpstr>Среднее и основное звена  Высший Арбитражный Суд РФ</vt:lpstr>
      <vt:lpstr>Ústavní soudnictví</vt:lpstr>
      <vt:lpstr>ČR: www.usoud.cz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Władza sądownicza</dc:title>
  <dc:creator>Petr Mrkývka</dc:creator>
  <cp:lastModifiedBy>Petr Mrkývka</cp:lastModifiedBy>
  <cp:revision>19</cp:revision>
  <dcterms:created xsi:type="dcterms:W3CDTF">2021-03-31T11:15:40Z</dcterms:created>
  <dcterms:modified xsi:type="dcterms:W3CDTF">2021-04-05T23:48:00Z</dcterms:modified>
</cp:coreProperties>
</file>