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85" r:id="rId3"/>
    <p:sldId id="280" r:id="rId4"/>
    <p:sldId id="257" r:id="rId5"/>
    <p:sldId id="256" r:id="rId6"/>
    <p:sldId id="281" r:id="rId7"/>
    <p:sldId id="284" r:id="rId8"/>
    <p:sldId id="258" r:id="rId9"/>
    <p:sldId id="259" r:id="rId10"/>
    <p:sldId id="275" r:id="rId11"/>
    <p:sldId id="274" r:id="rId12"/>
    <p:sldId id="260" r:id="rId13"/>
    <p:sldId id="269" r:id="rId14"/>
    <p:sldId id="262" r:id="rId15"/>
    <p:sldId id="287" r:id="rId16"/>
    <p:sldId id="261" r:id="rId17"/>
    <p:sldId id="263" r:id="rId18"/>
    <p:sldId id="268" r:id="rId19"/>
    <p:sldId id="277" r:id="rId20"/>
    <p:sldId id="264" r:id="rId21"/>
    <p:sldId id="265" r:id="rId22"/>
    <p:sldId id="267" r:id="rId23"/>
    <p:sldId id="266" r:id="rId24"/>
    <p:sldId id="271" r:id="rId25"/>
    <p:sldId id="270" r:id="rId26"/>
    <p:sldId id="273" r:id="rId27"/>
    <p:sldId id="272" r:id="rId28"/>
    <p:sldId id="279" r:id="rId29"/>
    <p:sldId id="283" r:id="rId30"/>
    <p:sldId id="282" r:id="rId31"/>
    <p:sldId id="286" r:id="rId32"/>
    <p:sldId id="278" r:id="rId33"/>
    <p:sldId id="288" r:id="rId34"/>
    <p:sldId id="289" r:id="rId35"/>
    <p:sldId id="290" r:id="rId36"/>
    <p:sldId id="291" r:id="rId3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7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132" y="138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E33F80-7F00-4423-BD19-0A80D2519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108DBE4-532C-4C11-9292-F67431792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36D3030-E9BC-4916-AFE7-511AABDA5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88A2-583D-4799-B474-C2C67E4D9154}" type="datetimeFigureOut">
              <a:rPr lang="cs-CZ" smtClean="0"/>
              <a:t>30.04.2021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8CC2CAE2-4611-4388-ABDD-D6B841B2C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1EBDEFF-AD5C-4C79-8465-028D1645C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21373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065A67-4267-4421-A889-2C9F170A3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2B4F5D4A-8E0A-49C3-B006-02A0F8E205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271F5FC-DCD2-49BD-9CB6-0DACF9380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88A2-583D-4799-B474-C2C67E4D9154}" type="datetimeFigureOut">
              <a:rPr lang="cs-CZ" smtClean="0"/>
              <a:t>30.04.2021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D292C54-51C2-4664-A0BC-7E8051105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4636E0D-9668-40E2-80E2-410BA5A4E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3168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7357DE53-D3EC-4FE8-B7A2-0F6FA16F3C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0DB90274-7324-45A5-8B1F-70E3B53978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FF3C9AB-BBF8-4E84-A699-AEC0CE6C2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88A2-583D-4799-B474-C2C67E4D9154}" type="datetimeFigureOut">
              <a:rPr lang="cs-CZ" smtClean="0"/>
              <a:t>30.04.2021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4721F56-7940-4B32-BC20-096C792AD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2ED5C55-3984-4C27-9FD5-3F5799B70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961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D8322F-CD9D-438C-9F09-4B93DDDF0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4BB65D4-BD24-4FF9-901C-434C64FBB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9F53C00-6EBA-41ED-947F-EEA11070D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88A2-583D-4799-B474-C2C67E4D9154}" type="datetimeFigureOut">
              <a:rPr lang="cs-CZ" smtClean="0"/>
              <a:t>30.04.2021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7B4373C-A978-4F2E-8978-18A58F276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53CFDB3-115F-4D70-ABB5-C3475B6C8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3178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121759-268A-4D0F-A8D1-86B205C23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17016C2-CFC3-4779-9DAA-F07A53594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29832A2-5986-4A15-8BF7-F8F7DD9AD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88A2-583D-4799-B474-C2C67E4D9154}" type="datetimeFigureOut">
              <a:rPr lang="cs-CZ" smtClean="0"/>
              <a:t>30.04.2021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7567A8-B3DA-41E9-B220-CC007189E0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844D33C-9EC8-4F48-8BBC-0C9233252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16499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C85D9E-F220-4C9F-ABCD-6FF9B65B2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8F65260-1C69-4C35-B458-C1562F19B2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0B8F289-842A-4CAF-A2BE-5EB69A477C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DD50C5B-2F5A-41A2-9A26-B034575B1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88A2-583D-4799-B474-C2C67E4D9154}" type="datetimeFigureOut">
              <a:rPr lang="cs-CZ" smtClean="0"/>
              <a:t>30.04.2021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7A50B10-30F2-4816-AF38-8736FED30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91F1DC9-07AA-401F-9D2B-047FE5824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1244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A4CA08-C7FE-40CA-854D-8F6CE34F9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4694808-9D69-4387-9904-EEBBD8692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BA18DFC7-55C6-4124-9A94-6D101D9016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8DC0C28C-C3B5-4F38-908F-EAF26A9EC4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608DD31-362D-4EC5-8256-37AE2CB91A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ED101A6F-5AEE-4201-8447-5FCC9DB4F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88A2-583D-4799-B474-C2C67E4D9154}" type="datetimeFigureOut">
              <a:rPr lang="cs-CZ" smtClean="0"/>
              <a:t>30.04.2021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82846D66-E078-425F-A41F-FC72E90A2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EF8B196E-713D-4F1D-8198-74916233C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6952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D5006EB-8370-4D08-9352-1F17555EC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92032BF-BF6D-4223-98F5-2BBBC2AFD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88A2-583D-4799-B474-C2C67E4D9154}" type="datetimeFigureOut">
              <a:rPr lang="cs-CZ" smtClean="0"/>
              <a:t>30.04.2021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4A0260E6-9515-4BC1-A6DC-E6C47C917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F055445-2A84-4403-9A2F-A93453B98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7244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1DA302E3-D02B-4150-833C-4E3275D1D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88A2-583D-4799-B474-C2C67E4D9154}" type="datetimeFigureOut">
              <a:rPr lang="cs-CZ" smtClean="0"/>
              <a:t>30.04.2021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BD058E44-7297-4F73-B9BA-FF203BCB6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F8BC5B3-220D-4A93-A7C3-835DEE043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82817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3834F0-CA3D-44AA-A2CE-453BEE838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B752A6-7376-41EE-97E3-617618D9DB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75F050D-31A8-445D-9C81-8047EAA1E5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C3B4241-E705-454A-919B-DD3D02C8F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88A2-583D-4799-B474-C2C67E4D9154}" type="datetimeFigureOut">
              <a:rPr lang="cs-CZ" smtClean="0"/>
              <a:t>30.04.2021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A0BD2DD-4C98-4BE9-9DE8-2A5EE1FE8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02533AC-A5C3-492D-ADED-07AF1704A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1432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8186DA1-C97D-46F4-89CD-77B010E138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B8E83B40-6D16-469E-B229-1DA2EF56D6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E26DFC8E-FDA5-4CD9-A2FA-85A9520EE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C5597CF-B454-453A-A89C-0C37589D3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2C88A2-583D-4799-B474-C2C67E4D9154}" type="datetimeFigureOut">
              <a:rPr lang="cs-CZ" smtClean="0"/>
              <a:t>30.04.2021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1010F43-9FD8-4F9F-B7FD-E36248ECE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F6172804-09F7-483A-B204-22E5E589C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5544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ACA7E963-4E5D-406B-93A5-2067F3138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7FB29BB-E213-4EA4-9553-1B0B2FF24D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FFB0FF0-CD0B-4861-A0D8-A6CA6432A7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2C88A2-583D-4799-B474-C2C67E4D9154}" type="datetimeFigureOut">
              <a:rPr lang="cs-CZ" smtClean="0"/>
              <a:t>30.04.2021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5FBB558-5F0A-4541-A9A1-23232D60CB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EBCFC54-A3E8-4EA4-A403-698F97F9BF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34094-0DDF-41B1-B81E-0B64B0C606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120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www.youtube.com/watch?v=yk5Qz79dynA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acervo.publico.pt/25abril/as-linhas-da-liberdade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tp.pt/play/p1623/e182917/visita-guiada" TargetMode="External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5YjOkAChuU0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LJfkZWrhRE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D244E50-C0F2-4531-A5F2-37A907439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Breve  Visita a </a:t>
            </a:r>
            <a:r>
              <a:rPr lang="cs-CZ" dirty="0" err="1"/>
              <a:t>Lisboa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0F37219-D478-45EE-BD17-8C5E441921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«</a:t>
            </a:r>
            <a:r>
              <a:rPr lang="cs-CZ" dirty="0"/>
              <a:t>N</a:t>
            </a:r>
            <a:r>
              <a:rPr lang="pt-PT" dirty="0"/>
              <a:t>ão sei porque se fala sempre da luz de Lisboa, como se a sua sombra não crescesse em cada rua e esquina, em cada portal de igreja ou palácio, nas memórias afogadas em dobras de tempo...»</a:t>
            </a:r>
          </a:p>
          <a:p>
            <a:endParaRPr lang="pt-PT" dirty="0"/>
          </a:p>
          <a:p>
            <a:endParaRPr lang="pt-PT" dirty="0"/>
          </a:p>
          <a:p>
            <a:pPr marL="0" indent="0">
              <a:buNone/>
            </a:pPr>
            <a:r>
              <a:rPr lang="pt-PT" dirty="0"/>
              <a:t>  «Todas as cidades crescem sobre escombros de outras cidades.</a:t>
            </a:r>
          </a:p>
          <a:p>
            <a:pPr marL="0" indent="0">
              <a:buNone/>
            </a:pPr>
            <a:r>
              <a:rPr lang="pt-PT" dirty="0"/>
              <a:t>   Como nós crescemos sobre as memórias esquecidas do que já        fomos.»</a:t>
            </a:r>
          </a:p>
          <a:p>
            <a:pPr marL="0" indent="0">
              <a:buNone/>
            </a:pPr>
            <a:r>
              <a:rPr lang="pt-PT" sz="1400" dirty="0"/>
              <a:t>de : Manuela Gonzaga, Jardins Secretos de Lisboa, Âncora Ed., 2001</a:t>
            </a:r>
          </a:p>
          <a:p>
            <a:endParaRPr lang="pt-PT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49676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939A75-B0AA-402B-BE70-059D2F252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07C81E9-DBAB-4183-AE93-BA90202BEA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2689D27-B63A-4094-8E44-975D69586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885" y="289064"/>
            <a:ext cx="9409595" cy="632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455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550BCA-63DE-40C7-9AA1-70C0060AD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Café -Restaurante </a:t>
            </a:r>
            <a:r>
              <a:rPr lang="cs-CZ" dirty="0" err="1"/>
              <a:t>Martinho</a:t>
            </a:r>
            <a:r>
              <a:rPr lang="cs-CZ" dirty="0"/>
              <a:t> da </a:t>
            </a:r>
            <a:r>
              <a:rPr lang="cs-CZ" dirty="0" err="1"/>
              <a:t>Arcada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A673A84-1832-4003-809C-283BF31283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34940" y="1841976"/>
            <a:ext cx="6629400" cy="4257675"/>
          </a:xfrm>
          <a:prstGeom prst="rect">
            <a:avLst/>
          </a:prstGeom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642100FA-8FDC-4F47-AAB2-CE5198AC3031}"/>
              </a:ext>
            </a:extLst>
          </p:cNvPr>
          <p:cNvSpPr/>
          <p:nvPr/>
        </p:nvSpPr>
        <p:spPr>
          <a:xfrm>
            <a:off x="609600" y="1219201"/>
            <a:ext cx="8534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https://www.noticiasmagazine.pt/2017/cafe-do-pessoa/historias/207073/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45F3864-6C10-4DAD-9CBB-DE11D5FE1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85" y="1671635"/>
            <a:ext cx="4821239" cy="482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946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6FFABD-C816-4925-BBF9-CBC1A43BE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F46BF88-D74D-452B-8C43-7611FD1431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02614" y="0"/>
            <a:ext cx="5987505" cy="659014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CB00573-DC86-4B31-B813-756C16D2D8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127" y="-97269"/>
            <a:ext cx="6179127" cy="659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066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56CD5E-77F1-4146-93AC-6D4880B15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Lisboa, Terreiro do Paço, </a:t>
            </a:r>
            <a:br>
              <a:rPr lang="pt-BR" dirty="0"/>
            </a:br>
            <a:r>
              <a:rPr lang="pt-BR" dirty="0"/>
              <a:t>Pieter Vander Aa, rep. c. 1707.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14AE663-3CC4-4901-8F07-D905DD764C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5976" y="1837690"/>
            <a:ext cx="10515600" cy="435133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05D3F68-21B3-49DD-A617-4906E1494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5976" y="1837690"/>
            <a:ext cx="6504811" cy="4791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607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00E5E9-A8BF-41E5-AF6E-2B37BC8C7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Regicídio de 1 de Fevereiro de 1908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81DFEB0-FC04-4046-B259-9CA0CC7BA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799"/>
            <a:ext cx="10515600" cy="4348163"/>
          </a:xfrm>
        </p:spPr>
        <p:txBody>
          <a:bodyPr>
            <a:normAutofit/>
          </a:bodyPr>
          <a:lstStyle/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sz="1600" dirty="0">
                <a:hlinkClick r:id="rId2"/>
              </a:rPr>
              <a:t>https://www.youtube.com/watch?v=yk5Qz79dynA</a:t>
            </a:r>
            <a:endParaRPr lang="pt-PT" sz="1600" dirty="0"/>
          </a:p>
          <a:p>
            <a:endParaRPr lang="pt-PT" dirty="0"/>
          </a:p>
          <a:p>
            <a:endParaRPr lang="pt-PT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195981B-D6E0-422F-B3DA-A1F6A14849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631" y="1458645"/>
            <a:ext cx="4453247" cy="2841892"/>
          </a:xfrm>
          <a:prstGeom prst="rect">
            <a:avLst/>
          </a:prstGeom>
        </p:spPr>
      </p:pic>
      <p:pic>
        <p:nvPicPr>
          <p:cNvPr id="1026" name="Picture 2" descr="Výsledek obrázku pro atentado ao rei 1910 placa comemorativa">
            <a:extLst>
              <a:ext uri="{FF2B5EF4-FFF2-40B4-BE49-F238E27FC236}">
                <a16:creationId xmlns:a16="http://schemas.microsoft.com/office/drawing/2014/main" id="{47BBD378-9D4A-47D8-8AE1-BC7721705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757" y="1320594"/>
            <a:ext cx="7085612" cy="395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6391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716752-46AC-4D12-BB1D-256001E8F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Subida ao poder de Salazar 1933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B9973D65-6CDF-4BA4-8331-BBE42D687D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97412" y="1825625"/>
            <a:ext cx="619717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34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ADE3814C-1100-4C3C-9175-932359E49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937" y="2128837"/>
            <a:ext cx="1762125" cy="2600325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7DF19B3F-B046-41F3-A837-730CFE6259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937" y="2128837"/>
            <a:ext cx="1762125" cy="2600325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5B2037C-9C3F-4F0B-B4E8-975F5D5268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4937" y="2128837"/>
            <a:ext cx="1762125" cy="26003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12B5C52-1BD6-463F-A572-1096D4660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1353800" cy="1325563"/>
          </a:xfrm>
        </p:spPr>
        <p:txBody>
          <a:bodyPr/>
          <a:lstStyle/>
          <a:p>
            <a:r>
              <a:rPr lang="pt-PT" dirty="0"/>
              <a:t>25 de Abril 1974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675133B-D936-4F2E-9987-8D8774966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>
              <a:hlinkClick r:id="rId3"/>
            </a:endParaRPr>
          </a:p>
          <a:p>
            <a:endParaRPr lang="pt-PT" dirty="0">
              <a:hlinkClick r:id="rId3"/>
            </a:endParaRPr>
          </a:p>
          <a:p>
            <a:endParaRPr lang="pt-PT" dirty="0">
              <a:hlinkClick r:id="rId3"/>
            </a:endParaRPr>
          </a:p>
          <a:p>
            <a:endParaRPr lang="pt-PT" dirty="0">
              <a:hlinkClick r:id="rId3"/>
            </a:endParaRPr>
          </a:p>
          <a:p>
            <a:r>
              <a:rPr lang="cs-CZ" dirty="0">
                <a:hlinkClick r:id="rId3"/>
              </a:rPr>
              <a:t>https://acervo.publico.pt/25abril/as-linhas-da-liberdade</a:t>
            </a:r>
            <a:endParaRPr lang="pt-PT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E767D61-5C65-457E-803A-471DC5BD39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98874"/>
            <a:ext cx="4132613" cy="343986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98A79D7-0EE4-4A0E-9882-4126F058CC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7059" y="1501594"/>
            <a:ext cx="4525611" cy="363714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4DB7A59-219E-44E1-88A6-2F6962A664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47117" y="414681"/>
            <a:ext cx="3162287" cy="4676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20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56B0A6-4400-4B94-8B04-492897CEC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 </a:t>
            </a:r>
            <a:r>
              <a:rPr lang="cs-CZ" dirty="0" err="1"/>
              <a:t>Rossio</a:t>
            </a:r>
            <a:r>
              <a:rPr lang="cs-CZ" dirty="0"/>
              <a:t> </a:t>
            </a:r>
            <a:r>
              <a:rPr lang="pt-PT" dirty="0"/>
              <a:t> - Praça D. Pedro IV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01A65B-FD61-42FE-8C0F-E883F41FC8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84408" y="1593094"/>
            <a:ext cx="8389281" cy="4598155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14BDC0C-C801-4AB2-A382-9816E91BAB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407" y="1690688"/>
            <a:ext cx="8389281" cy="481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34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3A541C7-2341-4261-B22A-DDAAAC710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365125"/>
            <a:ext cx="7924800" cy="1280795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530293A8-76D0-4F09-81A2-5C0B4D1BBD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340741"/>
            <a:ext cx="7924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4220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8C3C302E-AC15-4EE5-BE78-CD80F8D98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4462" y="2809875"/>
            <a:ext cx="1743075" cy="123825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49778F3-B47E-4FED-8963-D00FB79E8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3512" y="3271837"/>
            <a:ext cx="1704975" cy="31432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C7F5FD8-81E8-498C-AF85-6AD184587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Pastelaria</a:t>
            </a:r>
            <a:r>
              <a:rPr lang="cs-CZ" dirty="0"/>
              <a:t> </a:t>
            </a:r>
            <a:r>
              <a:rPr lang="cs-CZ" dirty="0" err="1"/>
              <a:t>Su</a:t>
            </a:r>
            <a:r>
              <a:rPr lang="pt-PT" dirty="0"/>
              <a:t>íça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E62097CE-DD82-4D6F-AF66-BFF6E7D224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042371" y="1650524"/>
            <a:ext cx="6705389" cy="502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36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flipH="1">
            <a:off x="6086792" y="365125"/>
            <a:ext cx="45719" cy="146939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pic>
        <p:nvPicPr>
          <p:cNvPr id="6" name="Zástupný obsah 5">
            <a:extLst>
              <a:ext uri="{FF2B5EF4-FFF2-40B4-BE49-F238E27FC236}">
                <a16:creationId xmlns:a16="http://schemas.microsoft.com/office/drawing/2014/main" id="{645A42FD-2370-46C4-9313-C9B412420D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0202" y="151065"/>
            <a:ext cx="5832922" cy="6706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0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DCD416C-E5F6-4715-818C-FE2DE1819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Palácio</a:t>
            </a:r>
            <a:r>
              <a:rPr lang="cs-CZ" dirty="0"/>
              <a:t> </a:t>
            </a:r>
            <a:r>
              <a:rPr lang="cs-CZ" dirty="0" err="1"/>
              <a:t>dos</a:t>
            </a:r>
            <a:r>
              <a:rPr lang="cs-CZ" dirty="0"/>
              <a:t> </a:t>
            </a:r>
            <a:r>
              <a:rPr lang="cs-CZ" dirty="0" err="1"/>
              <a:t>Estaus</a:t>
            </a:r>
            <a:r>
              <a:rPr lang="cs-CZ" dirty="0"/>
              <a:t> – </a:t>
            </a:r>
            <a:br>
              <a:rPr lang="cs-CZ" dirty="0"/>
            </a:br>
            <a:r>
              <a:rPr lang="cs-CZ" dirty="0" err="1"/>
              <a:t>Hospedaria</a:t>
            </a:r>
            <a:r>
              <a:rPr lang="cs-CZ" dirty="0"/>
              <a:t> Rea</a:t>
            </a:r>
            <a:r>
              <a:rPr lang="pt-PT" dirty="0"/>
              <a:t>l</a:t>
            </a:r>
            <a:r>
              <a:rPr lang="cs-CZ" dirty="0"/>
              <a:t> </a:t>
            </a:r>
            <a:r>
              <a:rPr lang="pt-PT" dirty="0"/>
              <a:t> 1450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 err="1"/>
              <a:t>Rossio</a:t>
            </a:r>
            <a:r>
              <a:rPr lang="pt-PT" dirty="0"/>
              <a:t> 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1A19D92E-29B5-47AC-93D3-EC528D1886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09595" y="414915"/>
            <a:ext cx="5744205" cy="5242315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BFC9B9E3-136D-49A8-8337-EBBAE7644767}"/>
              </a:ext>
            </a:extLst>
          </p:cNvPr>
          <p:cNvSpPr/>
          <p:nvPr/>
        </p:nvSpPr>
        <p:spPr>
          <a:xfrm>
            <a:off x="0" y="5519755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dirty="0"/>
          </a:p>
          <a:p>
            <a:r>
              <a:rPr lang="pt-BR" b="1" dirty="0"/>
              <a:t>Cadernos do Arquivo Municipal,  Lisboa</a:t>
            </a:r>
            <a:r>
              <a:rPr lang="pt-BR" dirty="0"/>
              <a:t> ,  v. ser2, n. 5, p. 19-49,  jun.  2016 .   Disponível em &lt;http://www.scielo.mec.pt/scielo.php?script=sci_arttext&amp;pid=S2183-31762016000100003&amp;lng=pt&amp;nrm=iso&gt;. acessos em  13  nov.  2019.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69801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40CCB8-4262-4401-8AB5-5A62AAB7A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Rossio</a:t>
            </a:r>
            <a:r>
              <a:rPr lang="cs-CZ" dirty="0"/>
              <a:t> </a:t>
            </a:r>
            <a:r>
              <a:rPr lang="cs-CZ" dirty="0" err="1"/>
              <a:t>antes</a:t>
            </a:r>
            <a:r>
              <a:rPr lang="cs-CZ" dirty="0"/>
              <a:t> do </a:t>
            </a:r>
            <a:r>
              <a:rPr lang="cs-CZ" dirty="0" err="1"/>
              <a:t>Terramoto</a:t>
            </a:r>
            <a:endParaRPr lang="cs-CZ" dirty="0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F48E401-365A-417F-9266-2C19ACA23C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56961" y="1433239"/>
            <a:ext cx="5910851" cy="488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023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1BEF44-CFA9-4371-8320-A2B25A3EE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Palácio da Inquisição, Rossio, Lisboa, Portugal</a:t>
            </a:r>
            <a:r>
              <a:rPr lang="cs-CZ" dirty="0"/>
              <a:t> (</a:t>
            </a:r>
            <a:r>
              <a:rPr lang="cs-CZ" dirty="0" err="1"/>
              <a:t>Palácio</a:t>
            </a:r>
            <a:r>
              <a:rPr lang="cs-CZ" dirty="0"/>
              <a:t> </a:t>
            </a:r>
            <a:r>
              <a:rPr lang="cs-CZ" dirty="0" err="1"/>
              <a:t>dos</a:t>
            </a:r>
            <a:r>
              <a:rPr lang="cs-CZ" dirty="0"/>
              <a:t> </a:t>
            </a:r>
            <a:r>
              <a:rPr lang="cs-CZ" dirty="0" err="1"/>
              <a:t>Estaus</a:t>
            </a:r>
            <a:r>
              <a:rPr lang="cs-CZ" dirty="0"/>
              <a:t>)  - </a:t>
            </a:r>
            <a:r>
              <a:rPr lang="pt-BR" dirty="0"/>
              <a:t>Gravura de 1816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851CFC1B-B0CF-42A7-A534-B8D2CECF6E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02357" y="1825625"/>
            <a:ext cx="638728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14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9E308C-707B-4E19-AD28-813A41D165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Procissão do auto da fé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1B9DD852-939A-4E55-973A-7FB3977FE3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39542" y="1825625"/>
            <a:ext cx="571291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081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4EB0E7-6C7D-46CE-970B-12764D041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Igreja de São Domingos (1240)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1644D7F8-72F2-4008-9F33-8518BD5EE7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41787" y="1554812"/>
            <a:ext cx="6083176" cy="4871388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1B0F3F0-A146-4BE4-90CE-436D76B890C7}"/>
              </a:ext>
            </a:extLst>
          </p:cNvPr>
          <p:cNvSpPr txBox="1"/>
          <p:nvPr/>
        </p:nvSpPr>
        <p:spPr>
          <a:xfrm>
            <a:off x="1243584" y="1231392"/>
            <a:ext cx="78892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https://www.rtp.pt/play/p1623/e182917/visita-guiada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1979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AE048AA-590B-4682-AE64-EA7C3F3BE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Igreja de São Domingos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013E520-464A-401E-8084-EFBE88DEDE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5336" y="1775460"/>
            <a:ext cx="6532989" cy="455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764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5A2282-BC5B-4AED-9DA7-0269059B7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800000" flipV="1">
            <a:off x="1329632" y="358776"/>
            <a:ext cx="9532736" cy="117474"/>
          </a:xfrm>
        </p:spPr>
        <p:txBody>
          <a:bodyPr>
            <a:normAutofit fontScale="90000"/>
          </a:bodyPr>
          <a:lstStyle/>
          <a:p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A3F57C6-65CA-4D3C-9645-633B94280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9632" y="1835150"/>
            <a:ext cx="9532736" cy="486722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C158D3B-D9B7-4F77-81D4-EC4AD52FC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4347" y="155623"/>
            <a:ext cx="9838021" cy="654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9258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7A46B8-6124-408B-9744-B24CE3FB2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Palácio da Independência  </a:t>
            </a:r>
            <a:r>
              <a:rPr lang="pt-PT" sz="1800" b="1" dirty="0"/>
              <a:t>classificado como Monumento Nacional</a:t>
            </a:r>
            <a:endParaRPr lang="cs-CZ" sz="1800" b="1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9EA4DC76-9723-40A5-A885-CCFDA99D7D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3530" y="1437871"/>
            <a:ext cx="6731845" cy="505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6259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2486543-8228-4692-89A1-A29DEAC22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Palácio da Independência – </a:t>
            </a:r>
            <a:br>
              <a:rPr lang="pt-PT" dirty="0"/>
            </a:br>
            <a:r>
              <a:rPr lang="pt-PT" dirty="0"/>
              <a:t>                                                Condes de Almada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39F8107D-31C8-4F86-A640-E0B856331A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0174" y="1485901"/>
            <a:ext cx="5036673" cy="3784783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7096125" y="3657599"/>
            <a:ext cx="4648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Da sua traça medieval primitiva de 1467 restam 4 portais e 2 grandes </a:t>
            </a:r>
            <a:r>
              <a:rPr lang="pt-BR" dirty="0" err="1"/>
              <a:t>cháminés</a:t>
            </a:r>
            <a:r>
              <a:rPr lang="pt-BR" dirty="0"/>
              <a:t> de cones facetados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058761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Aclamação de D. João IV – o Restaurador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6624" y="1898364"/>
            <a:ext cx="5993826" cy="3985895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8001000" y="3343275"/>
            <a:ext cx="36385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Pintura do século XVII, de um artista desconhecido - representa a aclamação do duque de Bragança como rei de Portugal (D. João IV) pelos revoltosos triunfantes.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3060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6EF2F8-4D77-47E1-8A74-01BB25D64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Galerias Romanas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048AAF2-0348-44CE-9057-39574C9432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9640" y="1539240"/>
            <a:ext cx="6997334" cy="427196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29BC868-722C-4E47-96B9-C78AE409F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67" y="1508199"/>
            <a:ext cx="4521502" cy="427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925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4E0FB2-3DCA-43A6-9BAC-85BD27D1B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Passeio</a:t>
            </a:r>
            <a:r>
              <a:rPr lang="cs-CZ" dirty="0"/>
              <a:t> P</a:t>
            </a:r>
            <a:r>
              <a:rPr lang="pt-PT" dirty="0"/>
              <a:t>úblico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18D3548-D06E-49ED-870A-00F4840D53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041" y="1261627"/>
            <a:ext cx="7901332" cy="4392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0107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8EF1AD-75E6-4D13-ACB3-8236C03D5E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Avenida da Liberdade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D8A50332-1C12-493F-A2D9-CF12DA252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599" y="1818322"/>
            <a:ext cx="6431281" cy="449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0388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E8D1D7-2461-4F77-8750-377847823E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 Ginjinha 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754439DB-7E45-4647-89F8-5DE26237A7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401" y="2133600"/>
            <a:ext cx="4924424" cy="414829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7264" y="419949"/>
            <a:ext cx="3977885" cy="264710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6096000" y="4304664"/>
            <a:ext cx="56102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/>
              <a:t>Lisboa menina e moça - Carlos do </a:t>
            </a:r>
            <a:r>
              <a:rPr lang="cs-CZ" dirty="0"/>
              <a:t>C</a:t>
            </a:r>
            <a:r>
              <a:rPr lang="pt-BR" dirty="0"/>
              <a:t>armo</a:t>
            </a:r>
          </a:p>
          <a:p>
            <a:endParaRPr lang="pt-PT" dirty="0">
              <a:hlinkClick r:id="rId4"/>
            </a:endParaRPr>
          </a:p>
          <a:p>
            <a:r>
              <a:rPr lang="pt-PT" dirty="0">
                <a:hlinkClick r:id="rId4"/>
              </a:rPr>
              <a:t>https://www.youtube.com/watch?v=5YjOkAChuU0</a:t>
            </a:r>
            <a:endParaRPr lang="pt-PT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523981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9BFAC1-E720-43EA-A3EF-2DBFBEE4C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LISBOA: PARTE MODERNA</a:t>
            </a:r>
            <a:r>
              <a:rPr lang="pt-PT" dirty="0"/>
              <a:t>/</a:t>
            </a:r>
            <a:br>
              <a:rPr lang="pt-PT" dirty="0"/>
            </a:br>
            <a:r>
              <a:rPr lang="pt-PT" dirty="0"/>
              <a:t>               ZONA ribeirinha RECUPERADA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4C3F687D-8481-4790-8270-47639F0153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288" y="1690688"/>
            <a:ext cx="7216400" cy="4802186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A44AC2F-533E-4E91-8B93-17AB3C663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897" y="1690688"/>
            <a:ext cx="4707044" cy="313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9367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DB4345-2B23-40F0-9760-BDEC555A1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Docas secas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96D3AC2E-914D-4256-9F7D-F24394F077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757" y="1426028"/>
            <a:ext cx="7131018" cy="522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745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EED3AD-123C-42DF-821F-8D2BD59BB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Gare Oriente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6330F2D1-C670-4EBF-8E46-9E96D7C629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7793" y="2071615"/>
            <a:ext cx="5758207" cy="3576149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E194891-23FE-41B6-960D-F36FC55DD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76885" y="666291"/>
            <a:ext cx="3676915" cy="552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156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049F3B-AD4B-4D3A-B4CA-B5933A63A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Praça da Ribeira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4273247-D974-4D29-B336-7D3DFCD780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3026" y="1314914"/>
            <a:ext cx="7094000" cy="470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542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27CB23C-2AB4-49AD-A1BA-57DFEADC0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25524"/>
          </a:xfrm>
        </p:spPr>
        <p:txBody>
          <a:bodyPr/>
          <a:lstStyle/>
          <a:p>
            <a:r>
              <a:rPr lang="pt-PT" dirty="0"/>
              <a:t>Vista do Tejo para Lisboa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AF8C3B4-EA18-4F49-8643-A77556A8BE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26464" y="1390650"/>
            <a:ext cx="7824253" cy="4510278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EB522EA-54EB-4F69-B8D7-D92AAE12F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464" y="1357147"/>
            <a:ext cx="7824253" cy="52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86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0264CF-A35B-43D7-9673-CBF7561295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166" y="564078"/>
            <a:ext cx="9159834" cy="1419101"/>
          </a:xfrm>
        </p:spPr>
        <p:txBody>
          <a:bodyPr>
            <a:normAutofit/>
          </a:bodyPr>
          <a:lstStyle/>
          <a:p>
            <a:r>
              <a:rPr lang="pt-PT" dirty="0"/>
              <a:t>Praça do Comércio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A025036-2916-4571-A8DB-EE6701EC03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663" y="2793117"/>
            <a:ext cx="6053137" cy="3153081"/>
          </a:xfrm>
          <a:prstGeom prst="rect">
            <a:avLst/>
          </a:prstGeom>
        </p:spPr>
      </p:pic>
      <p:sp>
        <p:nvSpPr>
          <p:cNvPr id="3" name="Podnadpis 2">
            <a:extLst>
              <a:ext uri="{FF2B5EF4-FFF2-40B4-BE49-F238E27FC236}">
                <a16:creationId xmlns:a16="http://schemas.microsoft.com/office/drawing/2014/main" id="{B871CF6B-8F1A-41E8-B8B5-075FA97DB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1288" y="2624447"/>
            <a:ext cx="9266712" cy="3669475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Obdélník 4">
            <a:extLst>
              <a:ext uri="{FF2B5EF4-FFF2-40B4-BE49-F238E27FC236}">
                <a16:creationId xmlns:a16="http://schemas.microsoft.com/office/drawing/2014/main" id="{E23069C8-18A7-49A2-8E7F-688259DAA456}"/>
              </a:ext>
            </a:extLst>
          </p:cNvPr>
          <p:cNvSpPr/>
          <p:nvPr/>
        </p:nvSpPr>
        <p:spPr>
          <a:xfrm>
            <a:off x="2481158" y="2151849"/>
            <a:ext cx="6053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>
                <a:hlinkClick r:id="rId3"/>
              </a:rPr>
              <a:t>https://www.youtube.com/watch?v=pLJfkZWrhRE</a:t>
            </a:r>
            <a:endParaRPr lang="cs-CZ" dirty="0"/>
          </a:p>
          <a:p>
            <a:endParaRPr 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42DB2E6-72D9-4A8B-9EB0-96C57B0CE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9663" y="2856689"/>
            <a:ext cx="6205537" cy="3232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96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8E5528-6BDA-49AC-A51A-8520E6EF2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Paços do Concelho – Câmara Municipal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AC3B3FB8-ABAD-4339-B204-A8ACF62494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31221" y="1825625"/>
            <a:ext cx="652955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3778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C27B47-D5B1-464F-8978-103DC429A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Câmara </a:t>
            </a:r>
            <a:r>
              <a:rPr lang="cs-CZ" dirty="0" err="1"/>
              <a:t>Municipal</a:t>
            </a:r>
            <a:r>
              <a:rPr lang="cs-CZ" dirty="0"/>
              <a:t> </a:t>
            </a:r>
            <a:r>
              <a:rPr lang="pt-BR" dirty="0"/>
              <a:t>de Lisboa no dia da proclamação da República 5-10-1910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403A61-8B8E-4852-9207-E66FCBC92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38272" y="1960562"/>
            <a:ext cx="5624810" cy="4216401"/>
          </a:xfrm>
        </p:spPr>
        <p:txBody>
          <a:bodyPr/>
          <a:lstStyle/>
          <a:p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0B737FB3-DDE5-4445-A070-5E4B6967C7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7637" y="1825625"/>
            <a:ext cx="572544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850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EC0370-5058-4308-A55B-12F5E9EB3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Ribeira das Naus</a:t>
            </a:r>
            <a:endParaRPr lang="cs-CZ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51346CE-2223-4465-96FE-D5DACA6F0D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884" y="1668031"/>
            <a:ext cx="5094514" cy="450893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5BAB122-4C11-45EA-8BFC-C6D58F38A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1402" y="646175"/>
            <a:ext cx="8497700" cy="6373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2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8F7005-5FBD-4024-9EFC-884F1A3B5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pt-BR" sz="1400" dirty="0"/>
            </a:br>
            <a:r>
              <a:rPr lang="pt-BR" sz="3200" dirty="0"/>
              <a:t>Da Praça do Comércio  ao Cais de Sodré – frente ribeirinha</a:t>
            </a:r>
            <a:br>
              <a:rPr lang="pt-BR" sz="1400" dirty="0"/>
            </a:br>
            <a:br>
              <a:rPr lang="pt-BR" sz="1400" dirty="0"/>
            </a:br>
            <a:endParaRPr lang="cs-CZ" sz="1400" dirty="0"/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FCEDBB66-7DEA-4265-838A-44574BFECD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1174" y="1681823"/>
            <a:ext cx="3052794" cy="45031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1C8B87C-3FC3-44D9-91A6-F034C78ACB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3973" y="1639224"/>
            <a:ext cx="4453741" cy="521877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3A3F631-F6DD-4B73-BD00-213BC8C9C1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7719" y="1548153"/>
            <a:ext cx="4023106" cy="4342008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4DE99609-8915-4A48-943E-E140084CB29A}"/>
              </a:ext>
            </a:extLst>
          </p:cNvPr>
          <p:cNvSpPr/>
          <p:nvPr/>
        </p:nvSpPr>
        <p:spPr>
          <a:xfrm>
            <a:off x="5380370" y="6144697"/>
            <a:ext cx="5866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Projecto dos arquitectos João Nunes e João Gomes da Silva 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171670386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492</Words>
  <Application>Microsoft Office PowerPoint</Application>
  <PresentationFormat>Širokoúhlá obrazovka</PresentationFormat>
  <Paragraphs>78</Paragraphs>
  <Slides>36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Motiv Office</vt:lpstr>
      <vt:lpstr>Breve  Visita a Lisboa</vt:lpstr>
      <vt:lpstr>Prezentace aplikace PowerPoint</vt:lpstr>
      <vt:lpstr>Galerias Romanas</vt:lpstr>
      <vt:lpstr>Vista do Tejo para Lisboa</vt:lpstr>
      <vt:lpstr>Praça do Comércio</vt:lpstr>
      <vt:lpstr>Paços do Concelho – Câmara Municipal</vt:lpstr>
      <vt:lpstr>Câmara Municipal de Lisboa no dia da proclamação da República 5-10-1910</vt:lpstr>
      <vt:lpstr>Ribeira das Naus</vt:lpstr>
      <vt:lpstr> Da Praça do Comércio  ao Cais de Sodré – frente ribeirinha  </vt:lpstr>
      <vt:lpstr>Prezentace aplikace PowerPoint</vt:lpstr>
      <vt:lpstr>Café -Restaurante Martinho da Arcada</vt:lpstr>
      <vt:lpstr>Prezentace aplikace PowerPoint</vt:lpstr>
      <vt:lpstr>Lisboa, Terreiro do Paço,  Pieter Vander Aa, rep. c. 1707.</vt:lpstr>
      <vt:lpstr>Regicídio de 1 de Fevereiro de 1908</vt:lpstr>
      <vt:lpstr>Subida ao poder de Salazar 1933</vt:lpstr>
      <vt:lpstr>25 de Abril 1974</vt:lpstr>
      <vt:lpstr>O Rossio  - Praça D. Pedro IV</vt:lpstr>
      <vt:lpstr>Prezentace aplikace PowerPoint</vt:lpstr>
      <vt:lpstr>Pastelaria Suíça</vt:lpstr>
      <vt:lpstr>Palácio dos Estaus –  Hospedaria Real  1450  Rossio </vt:lpstr>
      <vt:lpstr>Rossio antes do Terramoto</vt:lpstr>
      <vt:lpstr>Palácio da Inquisição, Rossio, Lisboa, Portugal (Palácio dos Estaus)  - Gravura de 1816</vt:lpstr>
      <vt:lpstr>Procissão do auto da fé</vt:lpstr>
      <vt:lpstr>Igreja de São Domingos (1240)</vt:lpstr>
      <vt:lpstr>Igreja de São Domingos</vt:lpstr>
      <vt:lpstr>Prezentace aplikace PowerPoint</vt:lpstr>
      <vt:lpstr>Palácio da Independência  classificado como Monumento Nacional</vt:lpstr>
      <vt:lpstr>Palácio da Independência –                                                  Condes de Almada</vt:lpstr>
      <vt:lpstr>Aclamação de D. João IV – o Restaurador</vt:lpstr>
      <vt:lpstr>Passeio Público</vt:lpstr>
      <vt:lpstr>Avenida da Liberdade</vt:lpstr>
      <vt:lpstr>A Ginjinha </vt:lpstr>
      <vt:lpstr>LISBOA: PARTE MODERNA/                ZONA ribeirinha RECUPERADA</vt:lpstr>
      <vt:lpstr>Docas secas</vt:lpstr>
      <vt:lpstr>Gare Oriente</vt:lpstr>
      <vt:lpstr>Praça da Ribeira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Fatima Nery</dc:creator>
  <cp:lastModifiedBy>Fatima Nery</cp:lastModifiedBy>
  <cp:revision>85</cp:revision>
  <dcterms:created xsi:type="dcterms:W3CDTF">2019-11-01T17:15:04Z</dcterms:created>
  <dcterms:modified xsi:type="dcterms:W3CDTF">2021-04-30T09:45:22Z</dcterms:modified>
</cp:coreProperties>
</file>