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6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75" r:id="rId13"/>
    <p:sldId id="274" r:id="rId14"/>
    <p:sldId id="265" r:id="rId15"/>
    <p:sldId id="267" r:id="rId16"/>
    <p:sldId id="268" r:id="rId17"/>
    <p:sldId id="269" r:id="rId18"/>
    <p:sldId id="270" r:id="rId19"/>
    <p:sldId id="272" r:id="rId20"/>
    <p:sldId id="271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2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380778-2749-4105-B6FE-D2E5834AE9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E2D87B9-4BC9-4F23-8038-47993CE8FB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AB7630E-BFBC-4B6C-8494-129855A31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F81D-5E88-4F40-8299-5E2238F6C623}" type="datetimeFigureOut">
              <a:rPr lang="cs-CZ" smtClean="0"/>
              <a:t>07.05.2021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6F55A4D-45FF-43F9-85C8-93763DAB5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ACFDBA-E6EA-4104-8D3F-75EBF57DD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0831-A4EF-460F-823A-389952367B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5984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E2E7CB-49E5-4275-A400-ECADB3108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05B55AA-59AB-4611-A163-C0A0E6883D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5EFA250-1496-4815-A123-021C6CF7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F81D-5E88-4F40-8299-5E2238F6C623}" type="datetimeFigureOut">
              <a:rPr lang="cs-CZ" smtClean="0"/>
              <a:t>07.05.2021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D5FE44-5D68-458C-8A78-174FB0BB3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A802AE2-E9FB-4BEC-A313-F1C6E3D10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0831-A4EF-460F-823A-389952367B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2707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99B6AE3-2BF4-432E-A213-249DCBB7F8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C955937-B69B-4A87-818A-64D10C9854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C78709F-BFC5-4189-B299-D35912F5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F81D-5E88-4F40-8299-5E2238F6C623}" type="datetimeFigureOut">
              <a:rPr lang="cs-CZ" smtClean="0"/>
              <a:t>07.05.2021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F25837-0D24-4BCC-AD43-3B69D0DB5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D8D03B-F1BD-49A0-B6C5-8442F2EB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0831-A4EF-460F-823A-389952367B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2308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F0E459-B2DC-4CB1-B771-E2F2C937A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9D4C7D-C40E-41B1-961A-1931B6562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5CAF270-B04C-4A77-96D9-28838511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F81D-5E88-4F40-8299-5E2238F6C623}" type="datetimeFigureOut">
              <a:rPr lang="cs-CZ" smtClean="0"/>
              <a:t>07.05.2021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927493D-5433-4867-9157-442527495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E4B2907-9568-414C-9508-3797197BB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0831-A4EF-460F-823A-389952367B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326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603A4B-2801-4053-AB9C-A23F4F60A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D1D96AD-187F-4B10-80B6-CFF7AA96F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DFDD01D-FA9E-4536-A237-C3B5D5A83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F81D-5E88-4F40-8299-5E2238F6C623}" type="datetimeFigureOut">
              <a:rPr lang="cs-CZ" smtClean="0"/>
              <a:t>07.05.2021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3A02C82-E50E-4C26-8944-61813DE93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7B5CF03-C93F-4429-B99F-C431740DC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0831-A4EF-460F-823A-389952367B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2354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E0A606-21E5-4536-BC07-5781E27FE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2046E0-141E-42AD-A171-38BD05E28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9EC8607-5F34-4985-9C09-15B4C8D14A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C7EF124-1CF6-4604-BBBC-F3BDBF0B1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F81D-5E88-4F40-8299-5E2238F6C623}" type="datetimeFigureOut">
              <a:rPr lang="cs-CZ" smtClean="0"/>
              <a:t>07.05.2021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20686DE-F774-4604-8856-6C0B9C873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2704B03-691E-4F05-B284-82FCE004E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0831-A4EF-460F-823A-389952367B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1367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0D49B7-71BB-442D-A81D-596CF2889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386F0A8-72EE-47A7-9A3A-CB70D73BB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7855A23-D5ED-4CBA-B053-BA126B7845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E9B4AF8-189B-489E-AB0A-0757593616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2C18FFA-4BA9-40A7-A2EF-3BB3F73468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7F74D70-8DE6-46BF-A3BC-39D24F9AB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F81D-5E88-4F40-8299-5E2238F6C623}" type="datetimeFigureOut">
              <a:rPr lang="cs-CZ" smtClean="0"/>
              <a:t>07.05.2021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3B02464-DBD4-453E-A855-88C80C7EA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EA4562-577F-4FB9-A0DB-C33B4B547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0831-A4EF-460F-823A-389952367B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3621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659025-1BDF-414E-A0A6-859355AA4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ECED15F-7740-4E6E-ACAD-65D0B1C7C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F81D-5E88-4F40-8299-5E2238F6C623}" type="datetimeFigureOut">
              <a:rPr lang="cs-CZ" smtClean="0"/>
              <a:t>07.05.2021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15D6218-E230-4EDE-BD08-8C0C0C9F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6AABE3B-339F-408B-A69F-EFF763B55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0831-A4EF-460F-823A-389952367B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7303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6E75AFE-A721-470B-B352-5ECA2E94D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F81D-5E88-4F40-8299-5E2238F6C623}" type="datetimeFigureOut">
              <a:rPr lang="cs-CZ" smtClean="0"/>
              <a:t>07.05.2021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31E3268-4280-4C32-AF02-DB9256981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E439AD2-7963-4987-A7B0-6A4D22C30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0831-A4EF-460F-823A-389952367B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152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33D144-C724-493F-B598-703265BA9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4E42A5-6608-4553-A8A4-442D48AAE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0E59263-54A5-436D-8F23-77BCFF63B7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F15B18E-3B1E-4399-B426-486A9F418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F81D-5E88-4F40-8299-5E2238F6C623}" type="datetimeFigureOut">
              <a:rPr lang="cs-CZ" smtClean="0"/>
              <a:t>07.05.2021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38FD2FF-E6B2-4441-8AAF-953B952C1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1706EA6-6090-427B-AAEC-C16DD337E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0831-A4EF-460F-823A-389952367B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9764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6468F8-AABE-46EA-8374-63ADBFB34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685C9E5-1F3E-416C-A354-881EC2B463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B372434-9A1F-49C1-B3BD-0381BFE58B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C49B25F-DD4C-4754-BB90-06578E9FD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F81D-5E88-4F40-8299-5E2238F6C623}" type="datetimeFigureOut">
              <a:rPr lang="cs-CZ" smtClean="0"/>
              <a:t>07.05.2021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4F0CEAD-BB70-40CE-B032-8FCB10107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BF2AD6B-34EF-43DF-B9F2-82A94698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0831-A4EF-460F-823A-389952367B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7820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4B495F8-CCB9-47A0-A4DF-5D7E269C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E5B1F08-794B-4D1F-AF5D-B8CD73D08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C5AB6A-01C3-4F6B-83D1-5A3EE4A164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BF81D-5E88-4F40-8299-5E2238F6C623}" type="datetimeFigureOut">
              <a:rPr lang="cs-CZ" smtClean="0"/>
              <a:t>07.05.2021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3B9C7CB-B10D-4DE7-AF59-0B5E18D70F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CC81ACF-409C-4347-BABE-24ED3A5378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B0831-A4EF-460F-823A-389952367B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612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kKl5_ooWGM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vinhodetalha.vinhosdoalentejo.pt/" TargetMode="External"/><Relationship Id="rId4" Type="http://schemas.openxmlformats.org/officeDocument/2006/relationships/hyperlink" Target="https://www.vinhosdoalentejo.pt/pt/vinhos/pesquisa-vinhos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hyperlink" Target="https://flora-on.pt/#/0Yzlk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EC70A9-6368-4615-ACBF-D41E9EFB7F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089" y="101601"/>
            <a:ext cx="9527822" cy="1058333"/>
          </a:xfrm>
        </p:spPr>
        <p:txBody>
          <a:bodyPr/>
          <a:lstStyle/>
          <a:p>
            <a:pPr algn="l"/>
            <a:r>
              <a:rPr lang="cs-CZ" dirty="0" err="1"/>
              <a:t>Regi</a:t>
            </a:r>
            <a:r>
              <a:rPr lang="pt-PT" dirty="0"/>
              <a:t>ão Sul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2FD2D51-DF7C-479B-8FAA-7098BE6C6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252412"/>
            <a:ext cx="5715000" cy="6353175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02BA30EB-4F9F-4F9C-96B7-82B45F06BC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978" y="1264356"/>
            <a:ext cx="10622845" cy="4775200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0953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31F97D-9F9B-46D7-817D-212F31330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17B3FD-B5E7-4784-81A6-6336D367B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932428E-EC67-4E01-AF7A-713E6BAE8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4682"/>
            <a:ext cx="11153422" cy="671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92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F97C079-0CC3-48BC-B205-5DC95FD59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4981" y="-249260"/>
            <a:ext cx="12675329" cy="949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277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Igreja de Mértola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/>
              <a:t>Mesquita erguida durante a invasão muçulmana da Península Ibérica  f no século XII. </a:t>
            </a:r>
          </a:p>
          <a:p>
            <a:pPr marL="0" indent="0">
              <a:buNone/>
            </a:pPr>
            <a:r>
              <a:rPr lang="pt-BR" dirty="0"/>
              <a:t>Na Reconquista cristã da Península Ibérica, no século XII foi transformada em um templo cristão. </a:t>
            </a:r>
          </a:p>
          <a:p>
            <a:pPr marL="0" indent="0">
              <a:buNone/>
            </a:pPr>
            <a:r>
              <a:rPr lang="pt-BR" dirty="0"/>
              <a:t>A atual configuração do templo data de campanha construtiva do século XVI. Encontra-se classificada como Monumento Nacional desde 1910.</a:t>
            </a:r>
          </a:p>
          <a:p>
            <a:endParaRPr lang="pt-BR" dirty="0"/>
          </a:p>
          <a:p>
            <a:r>
              <a:rPr lang="pt-BR" dirty="0"/>
              <a:t>Do primitivo templo islâmico são testemunho quatro portas de estilo árabe e o </a:t>
            </a:r>
            <a:r>
              <a:rPr lang="pt-BR" dirty="0" err="1"/>
              <a:t>mirabe</a:t>
            </a:r>
            <a:r>
              <a:rPr lang="pt-BR" dirty="0"/>
              <a:t>, o local que indica a direção de Meca nas mesquitas.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6455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39" y="318210"/>
            <a:ext cx="6860124" cy="653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64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FC9350-F80D-4B95-A311-52098282F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Região Sul – instrumentos - música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08200A-D8EC-4487-8012-A860F1A88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2089"/>
            <a:ext cx="10515600" cy="4844874"/>
          </a:xfrm>
        </p:spPr>
        <p:txBody>
          <a:bodyPr/>
          <a:lstStyle/>
          <a:p>
            <a:r>
              <a:rPr lang="pt-PT" sz="1400" dirty="0"/>
              <a:t>https://www.youtube.com/watch?v=xNDdALgUCvA&amp;list=RDrPRAvYnxqdM&amp;index=2</a:t>
            </a:r>
          </a:p>
          <a:p>
            <a:r>
              <a:rPr lang="pt-PT" dirty="0"/>
              <a:t>Canto alentejano</a:t>
            </a:r>
          </a:p>
          <a:p>
            <a:endParaRPr lang="pt-PT" dirty="0"/>
          </a:p>
          <a:p>
            <a:endParaRPr lang="pt-PT" dirty="0"/>
          </a:p>
          <a:p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C4FA1AB1-BB26-4D43-8496-7237687174DD}"/>
              </a:ext>
            </a:extLst>
          </p:cNvPr>
          <p:cNvSpPr/>
          <p:nvPr/>
        </p:nvSpPr>
        <p:spPr>
          <a:xfrm>
            <a:off x="3917243" y="1859859"/>
            <a:ext cx="52719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https://www.youtube.com/watch?v=rONcASwU9RQ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DAF2839D-5CAA-4820-A536-94A08190534F}"/>
              </a:ext>
            </a:extLst>
          </p:cNvPr>
          <p:cNvSpPr/>
          <p:nvPr/>
        </p:nvSpPr>
        <p:spPr>
          <a:xfrm>
            <a:off x="3876815" y="2229191"/>
            <a:ext cx="4912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https://www.youtube.com/watch?v=EDbYOssoOYI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23E7A3B-8CE7-4444-8C77-D69BBD21E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81" y="265765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66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E50EE0F-389E-4F3F-9FB5-5B043AB35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29" y="101600"/>
            <a:ext cx="4847208" cy="6858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9896AC3-EEB7-4D4F-91A3-DBAFE7575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56089"/>
            <a:ext cx="4387045" cy="3307645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853381A0-8B19-4AFF-9134-D9C66BEFA576}"/>
              </a:ext>
            </a:extLst>
          </p:cNvPr>
          <p:cNvSpPr/>
          <p:nvPr/>
        </p:nvSpPr>
        <p:spPr>
          <a:xfrm>
            <a:off x="5482891" y="372533"/>
            <a:ext cx="66075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https://pt.slideshare.net/nunodebrito/power-point-instrumentos-tradicionais-portugueses-nuno-brito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08D1F997-47C0-4A25-BAC4-6F9A9ED90B05}"/>
              </a:ext>
            </a:extLst>
          </p:cNvPr>
          <p:cNvSpPr/>
          <p:nvPr/>
        </p:nvSpPr>
        <p:spPr>
          <a:xfrm>
            <a:off x="5565422" y="1156942"/>
            <a:ext cx="6220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https://www.youtube.com/watch?v=nv--2UBZx_M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7D786C6D-31E4-4E50-9DB3-89C716322181}"/>
              </a:ext>
            </a:extLst>
          </p:cNvPr>
          <p:cNvSpPr/>
          <p:nvPr/>
        </p:nvSpPr>
        <p:spPr>
          <a:xfrm>
            <a:off x="5350932" y="1664351"/>
            <a:ext cx="66569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https://www.youtube.com/watch?v=rPRAvYnxqdM&amp;start_radio=1&amp;list=RDrPRAvYnxqdM&amp;t=113</a:t>
            </a:r>
          </a:p>
        </p:txBody>
      </p:sp>
    </p:spTree>
    <p:extLst>
      <p:ext uri="{BB962C8B-B14F-4D97-AF65-F5344CB8AC3E}">
        <p14:creationId xmlns:p14="http://schemas.microsoft.com/office/powerpoint/2010/main" val="1907469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3C6C31B-8306-4639-AA51-CFE98F5A0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45" y="2309647"/>
            <a:ext cx="3774899" cy="396450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0A00518-F338-42CF-B54D-5EBD321C3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556" y="-241072"/>
            <a:ext cx="6525021" cy="434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92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87814CE-1C67-49BF-B2A3-C4C21E6AA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461" y="1150056"/>
            <a:ext cx="8572500" cy="5715000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1A89DA6E-46EB-4C02-88B6-46C9FD246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Arraiolos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1501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0FC7F0-85F9-46D7-8385-08946178E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Tapetes de Arraiolos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38F589E-9797-42AE-BB37-3C29CEF7B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812" y="1524000"/>
            <a:ext cx="60483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54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17A60C-9D09-4247-8FA6-5EE93327D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311" y="0"/>
            <a:ext cx="10515600" cy="1325563"/>
          </a:xfrm>
        </p:spPr>
        <p:txBody>
          <a:bodyPr/>
          <a:lstStyle/>
          <a:p>
            <a:r>
              <a:rPr lang="pt-PT"/>
              <a:t>Gastronomia e tradição</a:t>
            </a:r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A86C6252-7BD5-465F-B28A-C4D4E95BD398}"/>
              </a:ext>
            </a:extLst>
          </p:cNvPr>
          <p:cNvSpPr/>
          <p:nvPr/>
        </p:nvSpPr>
        <p:spPr>
          <a:xfrm>
            <a:off x="951089" y="1325563"/>
            <a:ext cx="819291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/>
              <a:t>No passado, foi uma região de trigo e de grandes planícies onde as varas de porcos pastavam livremente nos montados e olivais. Por isso, o pão, o porco e o azeite tornaram-se a base de uma das mais gostosas cozinhas de Portugal, numa suave combinação com ervas aromáticas como os coentros, a salsa, o rosmaninho, os orégãos, o poejo ou a hortelã.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65654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9534AE-5D56-4E38-8DCC-F8580E800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Paisagem alentejana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C2917D0-29AF-421E-ACAD-5E9912F98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530" y="1611136"/>
            <a:ext cx="5801784" cy="435133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16BC5BA-EA75-44B2-B2D7-02A32FA7A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314" y="-52387"/>
            <a:ext cx="6265686" cy="416952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289A22F-411C-42E8-B50E-23BE1BAA8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314" y="3301735"/>
            <a:ext cx="4741686" cy="355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06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958C3F-BE08-4B60-922C-2693BF99B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Gastronomia e vinhos alentejanos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2F0DBA9-3D4C-4C73-B592-A3BA4C016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527" y="1255890"/>
            <a:ext cx="4911918" cy="2762954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4B6D32A-74E3-4754-95A1-E2D20C4FEA5E}"/>
              </a:ext>
            </a:extLst>
          </p:cNvPr>
          <p:cNvSpPr/>
          <p:nvPr/>
        </p:nvSpPr>
        <p:spPr>
          <a:xfrm>
            <a:off x="1952978" y="4018845"/>
            <a:ext cx="719102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  Para acompanhar a refeição um bom vinho da região demarcada do Alentejo, como os tintos de Portalegre, Borba, Redondo, Reguengos, Vidigueira ou Moura - a Rota dos Vinhos do Alentejo.</a:t>
            </a:r>
          </a:p>
          <a:p>
            <a:r>
              <a:rPr lang="pt-BR" dirty="0"/>
              <a:t>queijinho regional  Nisa, Serpa, Évora -São queijos de ovelha ou de cabra, que podem ser secos, meio curados ou amanteigados, </a:t>
            </a:r>
          </a:p>
          <a:p>
            <a:r>
              <a:rPr lang="pt-BR" dirty="0">
                <a:hlinkClick r:id="rId3"/>
              </a:rPr>
              <a:t>https://www.youtube.com/watch?v=ekKl5_ooWGM</a:t>
            </a:r>
            <a:endParaRPr lang="pt-BR" dirty="0"/>
          </a:p>
          <a:p>
            <a:r>
              <a:rPr lang="pt-BR" dirty="0">
                <a:hlinkClick r:id="rId4"/>
              </a:rPr>
              <a:t>https://www.vinhosdoalentejo.pt/pt/vinhos/pesquisa-vinhos/</a:t>
            </a:r>
            <a:endParaRPr lang="pt-BR" dirty="0"/>
          </a:p>
          <a:p>
            <a:r>
              <a:rPr lang="pt-BR" dirty="0">
                <a:hlinkClick r:id="rId5"/>
              </a:rPr>
              <a:t>http://vinhodetalha.vinhosdoalentejo.pt/</a:t>
            </a:r>
            <a:endParaRPr lang="pt-BR" dirty="0"/>
          </a:p>
          <a:p>
            <a:endParaRPr lang="pt-BR" dirty="0"/>
          </a:p>
          <a:p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00A7CC9-B2D7-4F4E-8226-59C8A5A59728}"/>
              </a:ext>
            </a:extLst>
          </p:cNvPr>
          <p:cNvSpPr/>
          <p:nvPr/>
        </p:nvSpPr>
        <p:spPr>
          <a:xfrm>
            <a:off x="-36513" y="1406009"/>
            <a:ext cx="1063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gaspacho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50E9295-2BD8-40F8-B466-724A9798A993}"/>
              </a:ext>
            </a:extLst>
          </p:cNvPr>
          <p:cNvSpPr/>
          <p:nvPr/>
        </p:nvSpPr>
        <p:spPr>
          <a:xfrm>
            <a:off x="-1" y="2201333"/>
            <a:ext cx="17923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pratos de migas e as açordas</a:t>
            </a:r>
          </a:p>
        </p:txBody>
      </p:sp>
    </p:spTree>
    <p:extLst>
      <p:ext uri="{BB962C8B-B14F-4D97-AF65-F5344CB8AC3E}">
        <p14:creationId xmlns:p14="http://schemas.microsoft.com/office/powerpoint/2010/main" val="3158572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994899-693C-4D4F-B8F3-3D84B20CC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397651F-098C-4E14-9DC4-A9B6769DF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97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3AC12C-AD7E-4771-A16F-FB475CCE3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C80BF84-BEE3-46D1-8F50-FFC36F64D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04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1516F7-0354-489D-B726-8D73204F3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COSTA VICENTINA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40F814D-0B79-4C0F-945D-27E410787792}"/>
              </a:ext>
            </a:extLst>
          </p:cNvPr>
          <p:cNvSpPr txBox="1"/>
          <p:nvPr/>
        </p:nvSpPr>
        <p:spPr>
          <a:xfrm>
            <a:off x="3048990" y="2139308"/>
            <a:ext cx="609797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A Costa Vicentina, faixa de litoral entre Odeceixe e Burgau, é uma d</a:t>
            </a:r>
            <a:r>
              <a:rPr lang="cs-CZ" dirty="0"/>
              <a:t>as</a:t>
            </a:r>
            <a:r>
              <a:rPr lang="pt-BR" dirty="0"/>
              <a:t> regiões de Portugal</a:t>
            </a:r>
            <a:r>
              <a:rPr lang="cs-CZ" dirty="0"/>
              <a:t> c</a:t>
            </a:r>
            <a:r>
              <a:rPr lang="pt-BR" dirty="0"/>
              <a:t>om </a:t>
            </a:r>
            <a:r>
              <a:rPr lang="cs-CZ" dirty="0" err="1"/>
              <a:t>uma</a:t>
            </a:r>
            <a:r>
              <a:rPr lang="cs-CZ" dirty="0"/>
              <a:t> </a:t>
            </a:r>
            <a:r>
              <a:rPr lang="pt-BR" dirty="0"/>
              <a:t>natureza preservada, tem muitos aspectos selvagens, que se traduzem em uma paisagem deslumbrante.</a:t>
            </a:r>
          </a:p>
          <a:p>
            <a:endParaRPr lang="pt-BR" dirty="0"/>
          </a:p>
          <a:p>
            <a:r>
              <a:rPr lang="pt-BR" dirty="0"/>
              <a:t>Integrante do Parque Natural, que começa no sudoeste alentejano, essa área constitui a maior extensão de costa portuguesa protegida. </a:t>
            </a:r>
            <a:r>
              <a:rPr lang="cs-CZ" dirty="0"/>
              <a:t>P</a:t>
            </a:r>
            <a:r>
              <a:rPr lang="pt-BR" dirty="0"/>
              <a:t>raias </a:t>
            </a:r>
            <a:r>
              <a:rPr lang="cs-CZ" dirty="0"/>
              <a:t>de</a:t>
            </a:r>
            <a:r>
              <a:rPr lang="pt-BR" dirty="0"/>
              <a:t> areia e  mar agitado.</a:t>
            </a:r>
            <a:endParaRPr lang="cs-CZ" dirty="0"/>
          </a:p>
          <a:p>
            <a:endParaRPr lang="cs-CZ" dirty="0"/>
          </a:p>
          <a:p>
            <a:r>
              <a:rPr lang="pt-BR" dirty="0"/>
              <a:t>Uma das principais atrações d</a:t>
            </a:r>
            <a:r>
              <a:rPr lang="cs-CZ" dirty="0" err="1"/>
              <a:t>est</a:t>
            </a:r>
            <a:r>
              <a:rPr lang="pt-BR" dirty="0"/>
              <a:t>e local é o trekking da Rota Vicentina, criado em 2012. Ele passa também pela Costa Alentejana.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4033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51F6E5-5706-404E-BF49-DD268476C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48A0BA0-3A86-450F-A865-F10A8098E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571500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D7DE0A-0E90-4DA9-A8D5-C810DD166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Arrifana</a:t>
            </a:r>
            <a:r>
              <a:rPr lang="cs-CZ" dirty="0"/>
              <a:t>                                       </a:t>
            </a:r>
            <a:r>
              <a:rPr lang="cs-CZ" dirty="0" err="1"/>
              <a:t>Burgau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AF75BDA-C5CC-4878-BA6B-C203F511E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56" y="2016269"/>
            <a:ext cx="6692123" cy="352950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DF605C0-BD47-45B3-831C-69247EB3B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312069" y="2259948"/>
            <a:ext cx="4712075" cy="352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374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BE2A6-89A4-4C24-A768-E3642E146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Ria </a:t>
            </a:r>
            <a:r>
              <a:rPr lang="cs-CZ" dirty="0" err="1"/>
              <a:t>Formosa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E1E456D-FFB6-4541-9148-F7F7D3D63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328" y="1352409"/>
            <a:ext cx="8615172" cy="464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201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E56D61-795C-46F8-9BB6-A2CD6A525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Ilha</a:t>
            </a:r>
            <a:r>
              <a:rPr lang="cs-CZ" dirty="0"/>
              <a:t> da </a:t>
            </a:r>
            <a:r>
              <a:rPr lang="cs-CZ" dirty="0" err="1"/>
              <a:t>Culatra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3FFC141-0AD3-421B-B9CD-1BC2C22E7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56" y="1433796"/>
            <a:ext cx="6728907" cy="482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195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94AEBB-287D-4D6A-BDEC-FDC4D6F73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6E80448-EFE6-4B08-90D0-211BD779E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777" y="63497"/>
            <a:ext cx="5687035" cy="373660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A5DD3E6-41BB-4460-B3BF-9703B2B60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251" y="3515096"/>
            <a:ext cx="4675502" cy="311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119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111CB1-1D63-4037-A32F-A1E6F2271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Casa</a:t>
            </a:r>
            <a:r>
              <a:rPr lang="cs-CZ" dirty="0"/>
              <a:t> </a:t>
            </a:r>
            <a:r>
              <a:rPr lang="cs-CZ" dirty="0" err="1"/>
              <a:t>algarvia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2D730DF-A57C-458A-A737-71981833C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06615" y="1828800"/>
            <a:ext cx="7842253" cy="384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48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0DAB29-9BEB-4C23-B031-2FE0F57E9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Alcácer do Sal  </a:t>
            </a:r>
            <a:br>
              <a:rPr lang="pt-PT" dirty="0"/>
            </a:br>
            <a:r>
              <a:rPr lang="pt-PT" sz="1200" dirty="0"/>
              <a:t>http://ensina.rtp.pt/tag-artigo/meio-natural/ </a:t>
            </a:r>
            <a:br>
              <a:rPr lang="pt-PT" sz="1200" dirty="0"/>
            </a:br>
            <a:endParaRPr lang="cs-CZ" sz="1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9A2D94-7294-4F83-997B-4229242D6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pt-BR" dirty="0"/>
          </a:p>
          <a:p>
            <a:endParaRPr lang="pt-BR" dirty="0"/>
          </a:p>
          <a:p>
            <a:r>
              <a:rPr lang="pt-BR" dirty="0"/>
              <a:t>Pelo Sado entram fenícios, gregos, cartagineses, instalaram-se os romanos na Salacia – salacia urbis imperatoria com cunhagem de moeda. </a:t>
            </a:r>
          </a:p>
          <a:p>
            <a:r>
              <a:rPr lang="pt-BR" dirty="0"/>
              <a:t>o sal  - minérios e cereais </a:t>
            </a:r>
          </a:p>
          <a:p>
            <a:r>
              <a:rPr lang="pt-BR" dirty="0"/>
              <a:t>715 a 1158 chegam os mulçumanos e desenvolvem aqui uma indústria de construção naval a que a Idade Média cristã irá dar continuidade. Instalam-se aqui excelentes artesãos : esteiras juncos, cerâmica papeteiros , gipteiros, teceleiros e carpinteiros mas tabém excecionais agricultores – os produtos eram cultivados nas hortas* Alfeiras. </a:t>
            </a:r>
          </a:p>
          <a:p>
            <a:r>
              <a:rPr lang="pt-BR" dirty="0"/>
              <a:t>depois da conquista, instalaram-se no primeiro bairro fora do castelo – Bairro da Mouraria ou da olaria apartir do qual a cidade começa a descer para o rio.</a:t>
            </a:r>
          </a:p>
          <a:p>
            <a:r>
              <a:rPr lang="pt-BR" dirty="0"/>
              <a:t>Judiaria  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F99A1FF-9CF8-4238-BFBF-F11189E25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265" y="0"/>
            <a:ext cx="2201647" cy="230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283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CE90BB-B46B-4EB1-B720-1C3663073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 Cidade de </a:t>
            </a:r>
            <a:r>
              <a:rPr lang="cs-CZ" dirty="0"/>
              <a:t>Olh</a:t>
            </a:r>
            <a:r>
              <a:rPr lang="pt-PT" dirty="0"/>
              <a:t>ão - açoteias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6199E14-B549-41E7-A3FD-8E63A06FF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756" y="1690689"/>
            <a:ext cx="6933638" cy="480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707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1A1F83D-9758-4C99-BD85-D7852FE14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10" y="-153687"/>
            <a:ext cx="9049695" cy="570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26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B4141FCD-758A-4164-9C8B-66D1892E20B4}"/>
              </a:ext>
            </a:extLst>
          </p:cNvPr>
          <p:cNvSpPr/>
          <p:nvPr/>
        </p:nvSpPr>
        <p:spPr>
          <a:xfrm>
            <a:off x="722488" y="507999"/>
            <a:ext cx="842151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/>
              <a:t>Estuário do Sado  - Reserva Natural </a:t>
            </a:r>
          </a:p>
          <a:p>
            <a:r>
              <a:rPr lang="pt-BR" sz="2000" dirty="0"/>
              <a:t>onde vivem centenas de peixes e aves aquáticas </a:t>
            </a:r>
          </a:p>
          <a:p>
            <a:r>
              <a:rPr lang="pt-BR" sz="2000" dirty="0"/>
              <a:t>golfinhos roazes, uma das raras comunidades da Europa e a única em Portugal.</a:t>
            </a:r>
          </a:p>
          <a:p>
            <a:endParaRPr lang="pt-BR" sz="2000" dirty="0"/>
          </a:p>
          <a:p>
            <a:r>
              <a:rPr lang="pt-BR" sz="2000" dirty="0"/>
              <a:t>Habitat de animais e plantas, um  ecossistema diversificado -  Reserva Botânica das Dunas de Tróia.</a:t>
            </a:r>
          </a:p>
          <a:p>
            <a:r>
              <a:rPr lang="pt-BR" sz="2000" dirty="0">
                <a:hlinkClick r:id="rId2"/>
              </a:rPr>
              <a:t>https://flora-on.pt/#/0Yzlk</a:t>
            </a:r>
            <a:endParaRPr lang="pt-BR" sz="2000" dirty="0"/>
          </a:p>
          <a:p>
            <a:endParaRPr lang="pt-BR" sz="2000" dirty="0"/>
          </a:p>
          <a:p>
            <a:r>
              <a:rPr lang="pt-BR" sz="2000" dirty="0"/>
              <a:t>Rio  Sado corre de sul para norte. Nasce no Alentejo, no interior quente da serra do Caldeirão, faz um percurso de 175 quilómetros pela paisagem das planícies até chegar a Setúbal e desaguar no oceano Atlântico.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D3ADB56-CF96-4B18-9AF4-C53279A05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27066" y="0"/>
            <a:ext cx="2927350" cy="390313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1885380-6B57-4850-A83E-4CF255CDA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0883" y="3628435"/>
            <a:ext cx="2511074" cy="334809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582E2C2-5056-4EF1-8E74-4807F07D3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9822" y="4235663"/>
            <a:ext cx="1868310" cy="249108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AD6DBDA-F21D-45E3-B774-0F581AF357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589" y="3971808"/>
            <a:ext cx="2253544" cy="30047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697093F-CBFB-4F2E-8A06-A8F7B74B12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1511" y="3967544"/>
            <a:ext cx="2153388" cy="289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84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FF497A2-391F-45C3-8102-4E7A16004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600" y="970844"/>
            <a:ext cx="7139798" cy="424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08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A4FC56F-8D3B-4CE1-B52D-89EEE1613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16" y="0"/>
            <a:ext cx="5156336" cy="353903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AACBA39-DB54-4B6B-BD79-2B0E9A15B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>
            <a:off x="5670057" y="755721"/>
            <a:ext cx="5186350" cy="446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64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16AD0C-B677-425F-AD09-D7C2C7A5F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8BD7CB9-C008-48FE-A4CE-F14053DC1A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9925" y="1985168"/>
            <a:ext cx="6773875" cy="450770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1CEDF53-9A03-4870-804B-2E60F100E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652" y="105100"/>
            <a:ext cx="10137148" cy="67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60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A0AA19-FAD0-40CA-A56E-7771A3F7F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B1E666D-17ED-4A83-A79D-8F3086D25A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54106" y="365125"/>
            <a:ext cx="9044230" cy="602797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AFD1CB3-F8A5-43AD-B675-AE228C34D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800" y="-16316"/>
            <a:ext cx="4168081" cy="416808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8F3DD52-FA60-473C-A0AC-9F065B210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204" y="2628900"/>
            <a:ext cx="3400546" cy="190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3594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722</Words>
  <Application>Microsoft Office PowerPoint</Application>
  <PresentationFormat>Širokoúhlá obrazovka</PresentationFormat>
  <Paragraphs>56</Paragraphs>
  <Slides>30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Motiv Office</vt:lpstr>
      <vt:lpstr>Região Sul</vt:lpstr>
      <vt:lpstr>Paisagem alentejana</vt:lpstr>
      <vt:lpstr>Alcácer do Sal   http://ensina.rtp.pt/tag-artigo/meio-natural/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Igreja de Mértola</vt:lpstr>
      <vt:lpstr>Prezentace aplikace PowerPoint</vt:lpstr>
      <vt:lpstr>Região Sul – instrumentos - música</vt:lpstr>
      <vt:lpstr>Prezentace aplikace PowerPoint</vt:lpstr>
      <vt:lpstr>Prezentace aplikace PowerPoint</vt:lpstr>
      <vt:lpstr>Arraiolos</vt:lpstr>
      <vt:lpstr>Tapetes de Arraiolos</vt:lpstr>
      <vt:lpstr>Gastronomia e tradição</vt:lpstr>
      <vt:lpstr>Gastronomia e vinhos alentejanos</vt:lpstr>
      <vt:lpstr>Prezentace aplikace PowerPoint</vt:lpstr>
      <vt:lpstr>Prezentace aplikace PowerPoint</vt:lpstr>
      <vt:lpstr>COSTA VICENTINA</vt:lpstr>
      <vt:lpstr>Prezentace aplikace PowerPoint</vt:lpstr>
      <vt:lpstr>Arrifana                                       Burgau</vt:lpstr>
      <vt:lpstr>Ria Formosa</vt:lpstr>
      <vt:lpstr>Ilha da Culatra</vt:lpstr>
      <vt:lpstr>Prezentace aplikace PowerPoint</vt:lpstr>
      <vt:lpstr>Casa algarvia</vt:lpstr>
      <vt:lpstr> Cidade de Olhão - açoteias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Fatima Nery</dc:creator>
  <cp:lastModifiedBy>Fatima Nery</cp:lastModifiedBy>
  <cp:revision>33</cp:revision>
  <dcterms:created xsi:type="dcterms:W3CDTF">2019-02-26T19:56:41Z</dcterms:created>
  <dcterms:modified xsi:type="dcterms:W3CDTF">2021-05-07T09:45:14Z</dcterms:modified>
</cp:coreProperties>
</file>