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9" r:id="rId4"/>
    <p:sldId id="257" r:id="rId5"/>
    <p:sldId id="258" r:id="rId6"/>
    <p:sldId id="259" r:id="rId7"/>
    <p:sldId id="307" r:id="rId8"/>
    <p:sldId id="260" r:id="rId9"/>
    <p:sldId id="316" r:id="rId10"/>
    <p:sldId id="293" r:id="rId11"/>
    <p:sldId id="261" r:id="rId12"/>
    <p:sldId id="302" r:id="rId13"/>
    <p:sldId id="303" r:id="rId14"/>
    <p:sldId id="304" r:id="rId15"/>
    <p:sldId id="262" r:id="rId16"/>
    <p:sldId id="301" r:id="rId17"/>
    <p:sldId id="291" r:id="rId18"/>
    <p:sldId id="263" r:id="rId19"/>
    <p:sldId id="266" r:id="rId20"/>
    <p:sldId id="265" r:id="rId21"/>
    <p:sldId id="308" r:id="rId22"/>
    <p:sldId id="310" r:id="rId23"/>
    <p:sldId id="312" r:id="rId24"/>
    <p:sldId id="311" r:id="rId25"/>
    <p:sldId id="305" r:id="rId26"/>
    <p:sldId id="264" r:id="rId27"/>
    <p:sldId id="313" r:id="rId28"/>
    <p:sldId id="270" r:id="rId29"/>
    <p:sldId id="271" r:id="rId30"/>
    <p:sldId id="273" r:id="rId31"/>
    <p:sldId id="274" r:id="rId32"/>
    <p:sldId id="289" r:id="rId33"/>
    <p:sldId id="296" r:id="rId34"/>
    <p:sldId id="275" r:id="rId35"/>
    <p:sldId id="276" r:id="rId36"/>
    <p:sldId id="277" r:id="rId37"/>
    <p:sldId id="314" r:id="rId38"/>
    <p:sldId id="298" r:id="rId39"/>
    <p:sldId id="278" r:id="rId40"/>
    <p:sldId id="279" r:id="rId41"/>
    <p:sldId id="285" r:id="rId42"/>
    <p:sldId id="299" r:id="rId43"/>
    <p:sldId id="280" r:id="rId44"/>
    <p:sldId id="281" r:id="rId45"/>
    <p:sldId id="286" r:id="rId46"/>
    <p:sldId id="318" r:id="rId47"/>
    <p:sldId id="300" r:id="rId48"/>
    <p:sldId id="287" r:id="rId49"/>
    <p:sldId id="288" r:id="rId50"/>
    <p:sldId id="290" r:id="rId51"/>
    <p:sldId id="317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ivatel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7AFB70-249C-4D7F-89E0-F12465091F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366DD-3106-4B8A-9363-8324834431E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615EF-6314-480B-B52A-88FA8531281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5DE2-7BF8-422F-BA3A-E80D9BC6B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DBDF9-89FD-4439-ADDE-52CD527F059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D15D-5E98-4CA2-BFF2-13DCF9F3B41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334B4-54DA-4311-8A06-6881A9B6F32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B4C1-37D0-4C31-95EF-4826953BA3B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FDBF6-F371-4CF6-862F-FE49467ACF3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DAE0-D884-47EC-8E83-C7CA740EC0C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4DBB-EAF0-435D-ACC3-086BFCFDEF8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0EB84-2167-4D4D-9D5D-F8117B144A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ZNlI1zwXAI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8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/>
              <a:t>Fern</a:t>
            </a:r>
            <a:r>
              <a:rPr lang="pt-PT" altLang="cs-CZ"/>
              <a:t>ã</a:t>
            </a:r>
            <a:r>
              <a:rPr lang="cs-CZ" altLang="cs-CZ"/>
              <a:t>o de Oliveira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Gramática da Linguagem Portuguesa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altLang="cs-CZ" sz="2400" b="1"/>
              <a:t>50 capítulos</a:t>
            </a:r>
            <a:r>
              <a:rPr lang="pt-PT" altLang="cs-CZ" sz="2400" b="1"/>
              <a:t> sobre:</a:t>
            </a:r>
            <a:r>
              <a:rPr lang="pt-PT" altLang="cs-CZ" sz="2400"/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/>
              <a:t>gramática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/>
              <a:t>fonética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/>
              <a:t>etimologia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altLang="cs-CZ" sz="2400"/>
              <a:t>sintaxe</a:t>
            </a:r>
            <a:br>
              <a:rPr lang="cs-CZ" altLang="cs-CZ" sz="2400"/>
            </a:br>
            <a:br>
              <a:rPr lang="cs-CZ" altLang="cs-CZ" sz="2400"/>
            </a:br>
            <a:endParaRPr lang="cs-CZ" altLang="cs-CZ" sz="2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Gramática da Linguagem Portuguesa 1536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altLang="cs-CZ" sz="2400"/>
              <a:t>Apesar de o gramático português Fernão de Oliveira (1507-1581) ser ocasionalmente mencionado na</a:t>
            </a:r>
            <a:r>
              <a:rPr lang="cs-CZ" altLang="cs-CZ" sz="2400"/>
              <a:t> </a:t>
            </a:r>
            <a:r>
              <a:rPr lang="pt-BR" altLang="cs-CZ" sz="2400"/>
              <a:t>história linguística, especificamente na da linguística românica, na realidade ele é conhecido quase exlusivamente pelos </a:t>
            </a:r>
            <a:r>
              <a:rPr lang="pt-BR" altLang="cs-CZ" sz="2400" b="1"/>
              <a:t>lusitanistas</a:t>
            </a:r>
            <a:r>
              <a:rPr lang="pt-BR" altLang="cs-CZ" sz="2400"/>
              <a:t>. E também estes restringiram-se, até a</a:t>
            </a:r>
            <a:r>
              <a:rPr lang="cs-CZ" altLang="cs-CZ" sz="2400"/>
              <a:t>g</a:t>
            </a:r>
            <a:r>
              <a:rPr lang="pt-BR" altLang="cs-CZ" sz="2400"/>
              <a:t>ora, a acentuar a sua importância na área da </a:t>
            </a:r>
            <a:r>
              <a:rPr lang="pt-BR" altLang="cs-CZ" sz="2400" b="1"/>
              <a:t>fonética</a:t>
            </a:r>
            <a:r>
              <a:rPr lang="pt-BR" altLang="cs-CZ" sz="2400"/>
              <a:t> portuguesa ao avaliar os seus dados com </a:t>
            </a:r>
            <a:r>
              <a:rPr lang="cs-CZ" altLang="cs-CZ" sz="2400"/>
              <a:t>o </a:t>
            </a:r>
            <a:r>
              <a:rPr lang="pt-BR" altLang="cs-CZ" sz="2400"/>
              <a:t>objectivo de reconstruir o sistema fonológico do português na primeira metade do século XVI. Mas</a:t>
            </a:r>
            <a:r>
              <a:rPr lang="cs-CZ" altLang="cs-CZ" sz="2400"/>
              <a:t> O</a:t>
            </a:r>
            <a:r>
              <a:rPr lang="pt-BR" altLang="cs-CZ" sz="2400"/>
              <a:t>liveira não se mostra apenas como foneticista, pois, as suas ideias no domínio da </a:t>
            </a:r>
            <a:r>
              <a:rPr lang="pt-BR" altLang="cs-CZ" sz="2400" b="1"/>
              <a:t>lexicologia</a:t>
            </a:r>
            <a:r>
              <a:rPr lang="pt-BR" altLang="cs-CZ" sz="2400"/>
              <a:t>, no da </a:t>
            </a:r>
            <a:r>
              <a:rPr lang="pt-BR" altLang="cs-CZ" sz="2400" b="1"/>
              <a:t>morfologia</a:t>
            </a:r>
            <a:r>
              <a:rPr lang="pt-BR" altLang="cs-CZ" sz="2400"/>
              <a:t> e até m</a:t>
            </a:r>
            <a:r>
              <a:rPr lang="cs-CZ" altLang="cs-CZ" sz="2400"/>
              <a:t>e</a:t>
            </a:r>
            <a:r>
              <a:rPr lang="pt-BR" altLang="cs-CZ" sz="2400"/>
              <a:t>smo no da</a:t>
            </a:r>
            <a:r>
              <a:rPr lang="cs-CZ" altLang="cs-CZ" sz="2400"/>
              <a:t> </a:t>
            </a:r>
            <a:r>
              <a:rPr lang="pt-BR" altLang="cs-CZ" sz="2400"/>
              <a:t>linguística geral não são menos interessantes e originais que as da área da fonética.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cs-CZ" altLang="cs-CZ" sz="4000"/>
              <a:t>Eugeniu Coseriu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pt-PT" altLang="cs-CZ" sz="3600" b="1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pt-PT" altLang="cs-CZ" sz="2400"/>
          </a:p>
          <a:p>
            <a:pPr algn="just">
              <a:lnSpc>
                <a:spcPct val="90000"/>
              </a:lnSpc>
            </a:pPr>
            <a:r>
              <a:rPr lang="cs-CZ" altLang="cs-CZ" sz="2400"/>
              <a:t> </a:t>
            </a:r>
            <a:r>
              <a:rPr lang="cs-CZ" altLang="cs-CZ" b="1">
                <a:solidFill>
                  <a:schemeClr val="tx2"/>
                </a:solidFill>
              </a:rPr>
              <a:t>1928</a:t>
            </a:r>
            <a:r>
              <a:rPr lang="pt-PT" altLang="cs-CZ" b="1">
                <a:solidFill>
                  <a:schemeClr val="tx2"/>
                </a:solidFill>
              </a:rPr>
              <a:t>- </a:t>
            </a:r>
            <a:r>
              <a:rPr lang="cs-CZ" altLang="cs-CZ" sz="2400"/>
              <a:t>marco inicial dos estudos fonológicos em </a:t>
            </a:r>
            <a:r>
              <a:rPr lang="cs-CZ" altLang="cs-CZ" sz="2400" i="1"/>
              <a:t>stricto</a:t>
            </a:r>
            <a:r>
              <a:rPr lang="cs-CZ" altLang="cs-CZ" sz="2400"/>
              <a:t> </a:t>
            </a:r>
            <a:r>
              <a:rPr lang="cs-CZ" altLang="cs-CZ" sz="2400" i="1"/>
              <a:t>sensu</a:t>
            </a:r>
            <a:r>
              <a:rPr lang="cs-CZ" altLang="cs-CZ" sz="2400"/>
              <a:t>. </a:t>
            </a:r>
            <a:r>
              <a:rPr lang="pt-PT" altLang="cs-CZ" sz="2400"/>
              <a:t>(</a:t>
            </a:r>
            <a:r>
              <a:rPr lang="cs-CZ" altLang="cs-CZ" sz="2400"/>
              <a:t>Haia, </a:t>
            </a:r>
            <a:r>
              <a:rPr lang="pt-PT" altLang="cs-CZ" sz="2400"/>
              <a:t> </a:t>
            </a:r>
            <a:r>
              <a:rPr lang="cs-CZ" altLang="cs-CZ" sz="2400"/>
              <a:t>Trubetzkoy, Jakobson e Karcevsky – representantes do chamado </a:t>
            </a:r>
            <a:r>
              <a:rPr lang="cs-CZ" altLang="cs-CZ" sz="2400" b="1"/>
              <a:t>Círculo de Praga</a:t>
            </a:r>
            <a:r>
              <a:rPr lang="pt-PT" altLang="cs-CZ" sz="2400"/>
              <a:t>)</a:t>
            </a:r>
            <a:r>
              <a:rPr lang="cs-CZ" altLang="cs-CZ" sz="2400"/>
              <a:t> </a:t>
            </a:r>
            <a:endParaRPr lang="pt-PT" altLang="cs-CZ" sz="2400"/>
          </a:p>
          <a:p>
            <a:pPr algn="just" eaLnBrk="1" hangingPunct="1">
              <a:lnSpc>
                <a:spcPct val="90000"/>
              </a:lnSpc>
            </a:pPr>
            <a:endParaRPr lang="pt-PT" altLang="cs-CZ" sz="2400"/>
          </a:p>
          <a:p>
            <a:pPr algn="just" eaLnBrk="1" hangingPunct="1">
              <a:lnSpc>
                <a:spcPct val="90000"/>
              </a:lnSpc>
            </a:pPr>
            <a:r>
              <a:rPr lang="pt-PT" altLang="cs-CZ" sz="2400"/>
              <a:t> </a:t>
            </a:r>
            <a:r>
              <a:rPr lang="cs-CZ" altLang="cs-CZ" sz="2400"/>
              <a:t>programa estruturalista para a investiga</a:t>
            </a:r>
            <a:r>
              <a:rPr lang="pt-PT" altLang="cs-CZ" sz="2400"/>
              <a:t>çã</a:t>
            </a:r>
            <a:r>
              <a:rPr lang="cs-CZ" altLang="cs-CZ" sz="2400"/>
              <a:t>o dos sistemas fónicos das línguas naturais. </a:t>
            </a:r>
            <a:endParaRPr lang="pt-PT" altLang="cs-CZ" sz="24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Reflex</a:t>
            </a:r>
            <a:r>
              <a:rPr lang="pt-PT" altLang="cs-CZ"/>
              <a:t>õ</a:t>
            </a:r>
            <a:r>
              <a:rPr lang="cs-CZ" altLang="cs-CZ"/>
              <a:t>es fonológicas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pt-PT" altLang="cs-CZ" i="1"/>
          </a:p>
          <a:p>
            <a:pPr marL="0" indent="0" algn="ctr" eaLnBrk="1" hangingPunct="1">
              <a:buNone/>
            </a:pPr>
            <a:r>
              <a:rPr lang="cs-CZ" altLang="cs-CZ" i="1" u="sng"/>
              <a:t> </a:t>
            </a:r>
            <a:endParaRPr lang="pt-PT" altLang="cs-CZ" i="1"/>
          </a:p>
          <a:p>
            <a:pPr marL="0" indent="0" algn="just" eaLnBrk="1" hangingPunct="1">
              <a:buNone/>
            </a:pPr>
            <a:r>
              <a:rPr lang="cs-CZ" altLang="cs-CZ" i="1"/>
              <a:t>n</a:t>
            </a:r>
            <a:r>
              <a:rPr lang="pt-PT" altLang="cs-CZ" i="1"/>
              <a:t>ã</a:t>
            </a:r>
            <a:r>
              <a:rPr lang="cs-CZ" altLang="cs-CZ" b="1" i="1"/>
              <a:t>o</a:t>
            </a:r>
            <a:r>
              <a:rPr lang="cs-CZ" altLang="cs-CZ" i="1"/>
              <a:t> se preocupavam  em distinguir adequadamente </a:t>
            </a:r>
            <a:r>
              <a:rPr lang="cs-CZ" altLang="cs-CZ" b="1" i="1"/>
              <a:t>a fala da escrita </a:t>
            </a:r>
            <a:r>
              <a:rPr lang="cs-CZ" altLang="cs-CZ" i="1"/>
              <a:t>e também n</a:t>
            </a:r>
            <a:r>
              <a:rPr lang="pt-PT" altLang="cs-CZ" i="1"/>
              <a:t>ã</a:t>
            </a:r>
            <a:r>
              <a:rPr lang="cs-CZ" altLang="cs-CZ" i="1"/>
              <a:t>o distinguiam, aparentemente, </a:t>
            </a:r>
            <a:r>
              <a:rPr lang="cs-CZ" altLang="cs-CZ" b="1" i="1"/>
              <a:t>letras e sons.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br>
              <a:rPr lang="cs-CZ" altLang="cs-CZ" i="1" u="sng"/>
            </a:br>
            <a:br>
              <a:rPr lang="cs-CZ" altLang="cs-CZ" i="1" u="sng"/>
            </a:br>
            <a:r>
              <a:rPr lang="cs-CZ" altLang="cs-CZ" sz="3600" i="1" u="sng"/>
              <a:t>gramáticas escritas a partir do século XVI </a:t>
            </a:r>
            <a:br>
              <a:rPr lang="pt-PT" altLang="cs-CZ" i="1" u="sng"/>
            </a:br>
            <a:br>
              <a:rPr lang="pt-PT" altLang="cs-CZ" i="1"/>
            </a:b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pt-PT" altLang="cs-CZ"/>
          </a:p>
          <a:p>
            <a:pPr marL="1714500" lvl="4" indent="0" algn="just" eaLnBrk="1" hangingPunct="1">
              <a:lnSpc>
                <a:spcPct val="90000"/>
              </a:lnSpc>
              <a:buNone/>
            </a:pPr>
            <a:r>
              <a:rPr lang="pt-PT" altLang="cs-CZ" sz="2400"/>
              <a:t>“</a:t>
            </a:r>
            <a:r>
              <a:rPr lang="cs-CZ" altLang="cs-CZ" sz="2400"/>
              <a:t>…. supera de longe tudo o que conhecemos  nesse campo em toda a Romania. Através da sua clara intui</a:t>
            </a:r>
            <a:r>
              <a:rPr lang="pt-PT" altLang="cs-CZ" sz="2400"/>
              <a:t>çã</a:t>
            </a:r>
            <a:r>
              <a:rPr lang="cs-CZ" altLang="cs-CZ" sz="2400"/>
              <a:t>o da funcionalidade linguística …, ele antecede o seu tempo na descri</a:t>
            </a:r>
            <a:r>
              <a:rPr lang="pt-PT" altLang="cs-CZ" sz="2400"/>
              <a:t>çã</a:t>
            </a:r>
            <a:r>
              <a:rPr lang="cs-CZ" altLang="cs-CZ" sz="2400"/>
              <a:t>o linguística em geral e apresenta-se como um dos gramáticos mais originais de toda a Renascen</a:t>
            </a:r>
            <a:r>
              <a:rPr lang="pt-PT" altLang="cs-CZ" sz="2400"/>
              <a:t>ç</a:t>
            </a:r>
            <a:r>
              <a:rPr lang="cs-CZ" altLang="cs-CZ" sz="2400"/>
              <a:t>a. O autor demonstra grande sensibilidade para a observa</a:t>
            </a:r>
            <a:r>
              <a:rPr lang="pt-PT" altLang="cs-CZ" sz="2400"/>
              <a:t>çã</a:t>
            </a:r>
            <a:r>
              <a:rPr lang="cs-CZ" altLang="cs-CZ" sz="2400"/>
              <a:t>o, identifica</a:t>
            </a:r>
            <a:r>
              <a:rPr lang="pt-PT" altLang="cs-CZ" sz="2400"/>
              <a:t>çã</a:t>
            </a:r>
            <a:r>
              <a:rPr lang="cs-CZ" altLang="cs-CZ" sz="2400"/>
              <a:t>o e análise de factos fónicos pertinentes  para uma reflex</a:t>
            </a:r>
            <a:r>
              <a:rPr lang="pt-PT" altLang="cs-CZ" sz="2400"/>
              <a:t>ã</a:t>
            </a:r>
            <a:r>
              <a:rPr lang="cs-CZ" altLang="cs-CZ" sz="2400"/>
              <a:t>o de natureza fonológica</a:t>
            </a:r>
            <a:r>
              <a:rPr lang="cs-CZ" altLang="cs-CZ"/>
              <a:t>.</a:t>
            </a:r>
            <a:r>
              <a:rPr lang="pt-PT" altLang="cs-CZ"/>
              <a:t>”</a:t>
            </a:r>
            <a:endParaRPr lang="cs-CZ" alt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/>
              <a:t>E.Coseriu sobre F. de Oliveira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PT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 tradi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 latina –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littera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é empregado tanto para a sua representacao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gráfica como para a unidade fónica</a:t>
            </a:r>
            <a:endParaRPr lang="pt-PT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pt-PT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Na concep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 de Oliveira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LETRA é uma unidade fónica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que tem 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componentes: 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(sinal) – representa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 gráfica (grafema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</a:t>
            </a:r>
            <a:r>
              <a:rPr lang="pt-PT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pt-PT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irtude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– representa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 fónica (fonema)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As unidades fónicas que ele identifica em portugu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s como segmentos s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em geral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fonemas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: no caso da nasalidade, trata-se de um tra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 distintivo.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3200" b="1" i="1"/>
              <a:t>tradição latina x concepção de Oliveira</a:t>
            </a:r>
            <a:endParaRPr lang="cs-CZ" altLang="cs-CZ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pt-PT" altLang="cs-CZ" sz="2000">
              <a:latin typeface="Baskerville Old Face" panose="02020602080505020303" pitchFamily="18" charset="0"/>
            </a:endParaRPr>
          </a:p>
          <a:p>
            <a:pPr marL="1314450" lvl="3" indent="0" algn="just" eaLnBrk="1" hangingPunct="1">
              <a:lnSpc>
                <a:spcPct val="90000"/>
              </a:lnSpc>
              <a:buNone/>
            </a:pPr>
            <a:r>
              <a:rPr lang="pt-PT" altLang="cs-CZ" sz="2400">
                <a:latin typeface="Baskerville Old Face" panose="02020602080505020303" pitchFamily="18" charset="0"/>
              </a:rPr>
              <a:t>“</a:t>
            </a:r>
            <a:r>
              <a:rPr lang="cs-CZ" altLang="cs-CZ" sz="2400">
                <a:latin typeface="Baskerville Old Face" panose="02020602080505020303" pitchFamily="18" charset="0"/>
              </a:rPr>
              <a:t>A letra he figura de voz</a:t>
            </a:r>
            <a:r>
              <a:rPr lang="pt-PT" altLang="cs-CZ" sz="2400">
                <a:latin typeface="Baskerville Old Face" panose="02020602080505020303" pitchFamily="18" charset="0"/>
              </a:rPr>
              <a:t>,</a:t>
            </a:r>
            <a:r>
              <a:rPr lang="cs-CZ" altLang="cs-CZ" sz="2400">
                <a:latin typeface="Baskerville Old Face" panose="02020602080505020303" pitchFamily="18" charset="0"/>
              </a:rPr>
              <a:t> estas diuidimos em cõsoantes e vogaes. As vogaes tem em sy voz:</a:t>
            </a:r>
            <a:r>
              <a:rPr lang="pt-PT" altLang="cs-CZ" sz="2400">
                <a:latin typeface="Baskerville Old Face" panose="02020602080505020303" pitchFamily="18" charset="0"/>
              </a:rPr>
              <a:t> </a:t>
            </a:r>
            <a:r>
              <a:rPr lang="cs-CZ" altLang="cs-CZ" sz="2400">
                <a:latin typeface="Baskerville Old Face" panose="02020602080505020303" pitchFamily="18" charset="0"/>
              </a:rPr>
              <a:t>as consoantes não</a:t>
            </a:r>
            <a:r>
              <a:rPr lang="pt-PT" altLang="cs-CZ" sz="2400">
                <a:latin typeface="Baskerville Old Face" panose="02020602080505020303" pitchFamily="18" charset="0"/>
              </a:rPr>
              <a:t>, </a:t>
            </a:r>
            <a:r>
              <a:rPr lang="cs-CZ" altLang="cs-CZ" sz="2400">
                <a:latin typeface="Baskerville Old Face" panose="02020602080505020303" pitchFamily="18" charset="0"/>
              </a:rPr>
              <a:t> se não junto cõ as vogaes, como .a. </a:t>
            </a:r>
            <a:r>
              <a:rPr lang="pt-PT" altLang="cs-CZ" sz="2400">
                <a:latin typeface="Baskerville Old Face" panose="02020602080505020303" pitchFamily="18" charset="0"/>
              </a:rPr>
              <a:t>que </a:t>
            </a:r>
            <a:r>
              <a:rPr lang="cs-CZ" altLang="cs-CZ" sz="2400">
                <a:latin typeface="Baskerville Old Face" panose="02020602080505020303" pitchFamily="18" charset="0"/>
              </a:rPr>
              <a:t>he vogal: e .b. que he cõsoante: e nam tẽ voz ao menos tão perfeita como .a. vogal.</a:t>
            </a:r>
            <a:r>
              <a:rPr lang="pt-PT" altLang="cs-CZ" sz="2400">
                <a:latin typeface="Baskerville Old Face" panose="02020602080505020303" pitchFamily="18" charset="0"/>
              </a:rPr>
              <a:t>”</a:t>
            </a:r>
          </a:p>
          <a:p>
            <a:pPr lvl="2" algn="just" eaLnBrk="1" hangingPunct="1">
              <a:lnSpc>
                <a:spcPct val="90000"/>
              </a:lnSpc>
            </a:pPr>
            <a:endParaRPr lang="cs-CZ" altLang="cs-CZ" sz="3200">
              <a:latin typeface="Baskerville Old Face" panose="02020602080505020303" pitchFamily="18" charset="0"/>
            </a:endParaRPr>
          </a:p>
          <a:p>
            <a:pPr marL="1257300" lvl="3" indent="0" algn="just" eaLnBrk="1" hangingPunct="1">
              <a:lnSpc>
                <a:spcPct val="90000"/>
              </a:lnSpc>
              <a:buNone/>
            </a:pPr>
            <a:r>
              <a:rPr lang="pt-PT" altLang="cs-CZ" sz="2400">
                <a:latin typeface="Baskerville Old Face" panose="02020602080505020303" pitchFamily="18" charset="0"/>
              </a:rPr>
              <a:t>“</a:t>
            </a:r>
            <a:r>
              <a:rPr lang="cs-CZ" altLang="cs-CZ" sz="2400">
                <a:latin typeface="Baskerville Old Face" panose="02020602080505020303" pitchFamily="18" charset="0"/>
              </a:rPr>
              <a:t>As figuras destas letras chamão os Gregos caracteres: e os latinos Notas: n</a:t>
            </a:r>
            <a:r>
              <a:rPr lang="pt-PT" altLang="cs-CZ" sz="2400">
                <a:latin typeface="Baskerville Old Face" panose="02020602080505020303" pitchFamily="18" charset="0"/>
              </a:rPr>
              <a:t>ó</a:t>
            </a:r>
            <a:r>
              <a:rPr lang="cs-CZ" altLang="cs-CZ" sz="2400">
                <a:latin typeface="Baskerville Old Face" panose="02020602080505020303" pitchFamily="18" charset="0"/>
              </a:rPr>
              <a:t>s lhe podemos chamar sinaes. Os quaes hão de ser tantos como as pronữnçiações a ǭ os latinos chamão elementos: e n</a:t>
            </a:r>
            <a:r>
              <a:rPr lang="pt-PT" altLang="cs-CZ" sz="2400">
                <a:latin typeface="Baskerville Old Face" panose="02020602080505020303" pitchFamily="18" charset="0"/>
              </a:rPr>
              <a:t>ós</a:t>
            </a:r>
            <a:r>
              <a:rPr lang="cs-CZ" altLang="cs-CZ" sz="2400">
                <a:latin typeface="Baskerville Old Face" panose="02020602080505020303" pitchFamily="18" charset="0"/>
              </a:rPr>
              <a:t> as podemos interpretar fundamẽtos das vozes e escritura</a:t>
            </a:r>
            <a:r>
              <a:rPr lang="cs-CZ" altLang="cs-CZ" sz="1200">
                <a:solidFill>
                  <a:schemeClr val="folHlink"/>
                </a:solidFill>
                <a:latin typeface="Baskerville Old Face" panose="02020602080505020303" pitchFamily="18" charset="0"/>
              </a:rPr>
              <a:t>.</a:t>
            </a:r>
            <a:r>
              <a:rPr lang="pt-PT" altLang="cs-CZ" sz="1200">
                <a:solidFill>
                  <a:schemeClr val="folHlink"/>
                </a:solidFill>
                <a:latin typeface="Baskerville Old Face" panose="02020602080505020303" pitchFamily="18" charset="0"/>
              </a:rPr>
              <a:t>”</a:t>
            </a:r>
            <a:endParaRPr lang="cs-CZ" altLang="cs-CZ" sz="1200">
              <a:solidFill>
                <a:schemeClr val="folHlin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>
                <a:latin typeface="Baskerville Old Face" panose="02020602080505020303" pitchFamily="18" charset="0"/>
              </a:rPr>
              <a:t>Letras e Consoantes</a:t>
            </a:r>
            <a:endParaRPr lang="cs-CZ" altLang="cs-CZ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pt-PT" altLang="cs-CZ" sz="2800"/>
          </a:p>
          <a:p>
            <a:pPr algn="just" eaLnBrk="1" hangingPunct="1">
              <a:lnSpc>
                <a:spcPct val="90000"/>
              </a:lnSpc>
            </a:pPr>
            <a:endParaRPr lang="pt-PT" altLang="cs-CZ" sz="2800"/>
          </a:p>
          <a:p>
            <a:pPr algn="just">
              <a:lnSpc>
                <a:spcPct val="90000"/>
              </a:lnSpc>
            </a:pPr>
            <a:r>
              <a:rPr lang="pt-PT" altLang="cs-CZ" sz="2800"/>
              <a:t>  </a:t>
            </a:r>
            <a:r>
              <a:rPr lang="cs-CZ" altLang="cs-CZ" sz="2800"/>
              <a:t>oito vogais orais, diferenciando nas letras </a:t>
            </a:r>
            <a:r>
              <a:rPr lang="cs-CZ" altLang="cs-CZ" sz="2800" b="1" i="1"/>
              <a:t>a,e,o</a:t>
            </a:r>
            <a:r>
              <a:rPr lang="cs-CZ" altLang="cs-CZ" sz="2800"/>
              <a:t> </a:t>
            </a:r>
            <a:r>
              <a:rPr lang="cs-CZ" altLang="cs-CZ" sz="2800" b="1"/>
              <a:t>um fonema grande </a:t>
            </a:r>
            <a:r>
              <a:rPr lang="cs-CZ" altLang="cs-CZ" sz="2800"/>
              <a:t>e </a:t>
            </a:r>
            <a:r>
              <a:rPr lang="cs-CZ" altLang="cs-CZ" sz="2800" b="1"/>
              <a:t>um pequeno </a:t>
            </a:r>
            <a:r>
              <a:rPr lang="cs-CZ" altLang="cs-CZ" sz="2800"/>
              <a:t>para cada letra. </a:t>
            </a:r>
            <a:endParaRPr lang="pt-PT" altLang="cs-CZ" sz="2800"/>
          </a:p>
          <a:p>
            <a:pPr algn="just">
              <a:lnSpc>
                <a:spcPct val="90000"/>
              </a:lnSpc>
            </a:pPr>
            <a:r>
              <a:rPr lang="cs-CZ" altLang="cs-CZ" sz="2800"/>
              <a:t>Observa que o portugu</a:t>
            </a:r>
            <a:r>
              <a:rPr lang="pt-PT" altLang="cs-CZ" sz="2800"/>
              <a:t>ê</a:t>
            </a:r>
            <a:r>
              <a:rPr lang="cs-CZ" altLang="cs-CZ" sz="2800"/>
              <a:t>s possui apenas </a:t>
            </a:r>
            <a:r>
              <a:rPr lang="cs-CZ" altLang="cs-CZ" sz="2800" b="1"/>
              <a:t>cinco figuras </a:t>
            </a:r>
            <a:r>
              <a:rPr lang="cs-CZ" altLang="cs-CZ" sz="2800"/>
              <a:t>para </a:t>
            </a:r>
            <a:r>
              <a:rPr lang="cs-CZ" altLang="cs-CZ" sz="2800" b="1"/>
              <a:t>as oito vogais </a:t>
            </a:r>
            <a:r>
              <a:rPr lang="cs-CZ" altLang="cs-CZ" sz="2800"/>
              <a:t>e sugere novas figuras</a:t>
            </a:r>
            <a:r>
              <a:rPr lang="pt-PT" altLang="cs-CZ" sz="2800"/>
              <a:t>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Oito vogais </a:t>
            </a: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/>
              <a:t>Para as várias letras (especialmente para as vogais) ele descreve separadamente figura e pronuncia</a:t>
            </a:r>
            <a:r>
              <a:rPr lang="pt-PT" altLang="cs-CZ"/>
              <a:t>çã</a:t>
            </a:r>
            <a:r>
              <a:rPr lang="cs-CZ" altLang="cs-CZ"/>
              <a:t>o /voz/</a:t>
            </a:r>
            <a:r>
              <a:rPr lang="pt-PT" altLang="cs-CZ"/>
              <a:t>.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Oito vogais</a:t>
            </a:r>
            <a:r>
              <a:rPr lang="pt-PT" altLang="cs-CZ" b="1"/>
              <a:t> </a:t>
            </a:r>
            <a:r>
              <a:rPr lang="pt-PT" altLang="cs-CZ"/>
              <a:t>e </a:t>
            </a:r>
            <a:r>
              <a:rPr lang="cs-CZ" altLang="cs-CZ" b="1"/>
              <a:t>cinco figuras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		E		O		U		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 a 	</a:t>
            </a:r>
            <a:r>
              <a:rPr lang="pt-PT" altLang="cs-CZ"/>
              <a:t>           </a:t>
            </a:r>
            <a:r>
              <a:rPr lang="cs-CZ" altLang="cs-CZ"/>
              <a:t>E e		Oo		u		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Oito vogais 	a,e,o (pequenos) AEO (grandes)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 figuras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lnSpcReduction="10000"/>
          </a:bodyPr>
          <a:lstStyle/>
          <a:p>
            <a:pPr marL="800100" lvl="2" indent="0" algn="just" eaLnBrk="1" hangingPunct="1">
              <a:lnSpc>
                <a:spcPct val="80000"/>
              </a:lnSpc>
              <a:buNone/>
            </a:pPr>
            <a:endParaRPr lang="pt-PT" altLang="cs-CZ" sz="1200">
              <a:latin typeface="Baskerville Old Face" panose="02020602080505020303" pitchFamily="18" charset="0"/>
            </a:endParaRPr>
          </a:p>
          <a:p>
            <a:pPr marL="800100" lvl="2" indent="0" algn="just" eaLnBrk="1" hangingPunct="1">
              <a:lnSpc>
                <a:spcPct val="80000"/>
              </a:lnSpc>
              <a:buNone/>
            </a:pPr>
            <a:r>
              <a:rPr lang="pt-PT" altLang="cs-CZ" sz="1200">
                <a:latin typeface="Baskerville Old Face" panose="02020602080505020303" pitchFamily="18" charset="0"/>
              </a:rPr>
              <a:t>“</a:t>
            </a:r>
            <a:r>
              <a:rPr lang="cs-CZ" altLang="cs-CZ" sz="2400">
                <a:latin typeface="Baskerville Old Face" panose="02020602080505020303" pitchFamily="18" charset="0"/>
              </a:rPr>
              <a:t>Na nossa lῖngua podemos diuidir, ãtes e neçessario ǭ diuidamos as letras vogaes ẽ grãdes e peǭnas como os Gregos mas nã ja todas porǭe a verdade ǭ temos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a </a:t>
            </a:r>
            <a:r>
              <a:rPr lang="cs-CZ" altLang="cs-CZ" sz="2400" b="1">
                <a:latin typeface="Baskerville Old Face" panose="02020602080505020303" pitchFamily="18" charset="0"/>
              </a:rPr>
              <a:t>grande e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α</a:t>
            </a:r>
            <a:r>
              <a:rPr lang="cs-CZ" altLang="cs-CZ" sz="2400" b="1">
                <a:latin typeface="Baskerville Old Face" panose="02020602080505020303" pitchFamily="18" charset="0"/>
              </a:rPr>
              <a:t> pequeno</a:t>
            </a:r>
            <a:r>
              <a:rPr lang="cs-CZ" altLang="cs-CZ" sz="2400">
                <a:latin typeface="Baskerville Old Face" panose="02020602080505020303" pitchFamily="18" charset="0"/>
              </a:rPr>
              <a:t>: e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ε</a:t>
            </a:r>
            <a:r>
              <a:rPr lang="cs-CZ" altLang="cs-CZ" sz="2400" b="1">
                <a:latin typeface="Baskerville Old Face" panose="02020602080505020303" pitchFamily="18" charset="0"/>
              </a:rPr>
              <a:t> grande e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e </a:t>
            </a:r>
            <a:r>
              <a:rPr lang="cs-CZ" altLang="cs-CZ" sz="2400" b="1">
                <a:latin typeface="Baskerville Old Face" panose="02020602080505020303" pitchFamily="18" charset="0"/>
              </a:rPr>
              <a:t>pequeno</a:t>
            </a:r>
            <a:r>
              <a:rPr lang="cs-CZ" altLang="cs-CZ" sz="2400">
                <a:latin typeface="Baskerville Old Face" panose="02020602080505020303" pitchFamily="18" charset="0"/>
              </a:rPr>
              <a:t>:e tambẽ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ω</a:t>
            </a:r>
            <a:r>
              <a:rPr lang="cs-CZ" altLang="cs-CZ" sz="2400">
                <a:latin typeface="Baskerville Old Face" panose="02020602080505020303" pitchFamily="18" charset="0"/>
              </a:rPr>
              <a:t> </a:t>
            </a:r>
            <a:r>
              <a:rPr lang="cs-CZ" altLang="cs-CZ" sz="2400" b="1">
                <a:latin typeface="Baskerville Old Face" panose="02020602080505020303" pitchFamily="18" charset="0"/>
              </a:rPr>
              <a:t>grande e </a:t>
            </a:r>
            <a:r>
              <a:rPr lang="cs-CZ" altLang="cs-CZ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</a:t>
            </a:r>
            <a:r>
              <a:rPr lang="cs-CZ" altLang="cs-CZ" sz="2400" b="1">
                <a:latin typeface="Baskerville Old Face" panose="02020602080505020303" pitchFamily="18" charset="0"/>
              </a:rPr>
              <a:t> pequeno</a:t>
            </a:r>
            <a:r>
              <a:rPr lang="cs-CZ" altLang="cs-CZ" sz="2400">
                <a:latin typeface="Baskerville Old Face" panose="02020602080505020303" pitchFamily="18" charset="0"/>
              </a:rPr>
              <a:t>. Mas nã temos assi diuersidade ẽ .i. nem .</a:t>
            </a:r>
            <a:r>
              <a:rPr lang="pt-PT" altLang="cs-CZ" sz="2400">
                <a:latin typeface="Baskerville Old Face" panose="02020602080505020303" pitchFamily="18" charset="0"/>
              </a:rPr>
              <a:t>u</a:t>
            </a:r>
            <a:r>
              <a:rPr lang="cs-CZ" altLang="cs-CZ" sz="2400">
                <a:latin typeface="Baskerville Old Face" panose="02020602080505020303" pitchFamily="18" charset="0"/>
              </a:rPr>
              <a:t>.Temos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a</a:t>
            </a:r>
            <a:r>
              <a:rPr lang="cs-CZ" altLang="cs-CZ" sz="2400" b="1" i="1">
                <a:latin typeface="Baskerville Old Face" panose="02020602080505020303" pitchFamily="18" charset="0"/>
              </a:rPr>
              <a:t> </a:t>
            </a:r>
            <a:r>
              <a:rPr lang="cs-CZ" altLang="cs-CZ" sz="2400" b="1">
                <a:latin typeface="Baskerville Old Face" panose="02020602080505020303" pitchFamily="18" charset="0"/>
              </a:rPr>
              <a:t>grãde</a:t>
            </a:r>
            <a:r>
              <a:rPr lang="cs-CZ" altLang="cs-CZ" sz="2400" b="1" i="1">
                <a:latin typeface="Baskerville Old Face" panose="02020602080505020303" pitchFamily="18" charset="0"/>
              </a:rPr>
              <a:t> </a:t>
            </a:r>
            <a:r>
              <a:rPr lang="cs-CZ" altLang="cs-CZ" sz="2400">
                <a:latin typeface="Baskerville Old Face" panose="02020602080505020303" pitchFamily="18" charset="0"/>
              </a:rPr>
              <a:t>como </a:t>
            </a:r>
            <a:r>
              <a:rPr lang="cs-CZ" altLang="cs-CZ" sz="2400" i="1">
                <a:latin typeface="Baskerville Old Face" panose="02020602080505020303" pitchFamily="18" charset="0"/>
              </a:rPr>
              <a:t>almada</a:t>
            </a:r>
            <a:r>
              <a:rPr lang="cs-CZ" altLang="cs-CZ" sz="2400">
                <a:latin typeface="Baskerville Old Face" panose="02020602080505020303" pitchFamily="18" charset="0"/>
              </a:rPr>
              <a:t> e 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α </a:t>
            </a:r>
            <a:r>
              <a:rPr lang="cs-CZ" altLang="cs-CZ" sz="2400" b="1">
                <a:latin typeface="Baskerville Old Face" panose="02020602080505020303" pitchFamily="18" charset="0"/>
              </a:rPr>
              <a:t>pequeno </a:t>
            </a:r>
            <a:r>
              <a:rPr lang="cs-CZ" altLang="cs-CZ" sz="2400">
                <a:latin typeface="Baskerville Old Face" panose="02020602080505020303" pitchFamily="18" charset="0"/>
              </a:rPr>
              <a:t>como </a:t>
            </a:r>
            <a:r>
              <a:rPr lang="cs-CZ" altLang="cs-CZ" sz="2400" i="1">
                <a:latin typeface="Baskerville Old Face" panose="02020602080505020303" pitchFamily="18" charset="0"/>
              </a:rPr>
              <a:t>αlemαnhα</a:t>
            </a:r>
            <a:r>
              <a:rPr lang="cs-CZ" altLang="cs-CZ" sz="2400">
                <a:latin typeface="Baskerville Old Face" panose="02020602080505020303" pitchFamily="18" charset="0"/>
              </a:rPr>
              <a:t>: temos </a:t>
            </a:r>
            <a:r>
              <a:rPr lang="cs-CZ" altLang="cs-CZ" sz="2400" b="1" u="sng">
                <a:latin typeface="Baskerville Old Face" panose="02020602080505020303" pitchFamily="18" charset="0"/>
              </a:rPr>
              <a:t>ε</a:t>
            </a:r>
            <a:r>
              <a:rPr lang="cs-CZ" altLang="cs-CZ" sz="2400">
                <a:latin typeface="Baskerville Old Face" panose="02020602080505020303" pitchFamily="18" charset="0"/>
              </a:rPr>
              <a:t> </a:t>
            </a:r>
            <a:r>
              <a:rPr lang="cs-CZ" altLang="cs-CZ" sz="2400" b="1">
                <a:latin typeface="Baskerville Old Face" panose="02020602080505020303" pitchFamily="18" charset="0"/>
              </a:rPr>
              <a:t>grande</a:t>
            </a:r>
            <a:r>
              <a:rPr lang="cs-CZ" altLang="cs-CZ" sz="2400">
                <a:latin typeface="Baskerville Old Face" panose="02020602080505020303" pitchFamily="18" charset="0"/>
              </a:rPr>
              <a:t> como </a:t>
            </a:r>
            <a:r>
              <a:rPr lang="cs-CZ" altLang="cs-CZ" sz="2400" i="1">
                <a:latin typeface="Baskerville Old Face" panose="02020602080505020303" pitchFamily="18" charset="0"/>
              </a:rPr>
              <a:t>fεsta</a:t>
            </a:r>
            <a:r>
              <a:rPr lang="cs-CZ" altLang="cs-CZ" sz="2400">
                <a:latin typeface="Baskerville Old Face" panose="02020602080505020303" pitchFamily="18" charset="0"/>
              </a:rPr>
              <a:t> e</a:t>
            </a:r>
            <a:r>
              <a:rPr lang="pt-PT" altLang="cs-CZ" sz="2400">
                <a:latin typeface="Baskerville Old Face" panose="02020602080505020303" pitchFamily="18" charset="0"/>
              </a:rPr>
              <a:t> </a:t>
            </a:r>
            <a:r>
              <a:rPr lang="pt-PT" altLang="cs-CZ" sz="2400" b="1" i="1" u="sng">
                <a:latin typeface="Baskerville Old Face" panose="02020602080505020303" pitchFamily="18" charset="0"/>
              </a:rPr>
              <a:t>e</a:t>
            </a:r>
            <a:r>
              <a:rPr lang="cs-CZ" altLang="cs-CZ" sz="2400">
                <a:latin typeface="Baskerville Old Face" panose="02020602080505020303" pitchFamily="18" charset="0"/>
              </a:rPr>
              <a:t> </a:t>
            </a:r>
            <a:r>
              <a:rPr lang="cs-CZ" altLang="cs-CZ" sz="2400" b="1">
                <a:latin typeface="Baskerville Old Face" panose="02020602080505020303" pitchFamily="18" charset="0"/>
              </a:rPr>
              <a:t>pequeno</a:t>
            </a:r>
            <a:r>
              <a:rPr lang="cs-CZ" altLang="cs-CZ" sz="2400">
                <a:latin typeface="Baskerville Old Face" panose="02020602080505020303" pitchFamily="18" charset="0"/>
              </a:rPr>
              <a:t> como </a:t>
            </a:r>
            <a:r>
              <a:rPr lang="cs-CZ" altLang="cs-CZ" sz="2400" i="1">
                <a:latin typeface="Baskerville Old Face" panose="02020602080505020303" pitchFamily="18" charset="0"/>
              </a:rPr>
              <a:t>festo</a:t>
            </a:r>
            <a:r>
              <a:rPr lang="cs-CZ" altLang="cs-CZ" sz="2400">
                <a:latin typeface="Baskerville Old Face" panose="02020602080505020303" pitchFamily="18" charset="0"/>
              </a:rPr>
              <a:t>: temos </a:t>
            </a:r>
            <a:r>
              <a:rPr lang="cs-CZ" altLang="cs-CZ" sz="2400" b="1" u="sng">
                <a:latin typeface="Baskerville Old Face" panose="02020602080505020303" pitchFamily="18" charset="0"/>
              </a:rPr>
              <a:t>o</a:t>
            </a:r>
            <a:r>
              <a:rPr lang="cs-CZ" altLang="cs-CZ" sz="2400" b="1">
                <a:latin typeface="Baskerville Old Face" panose="02020602080505020303" pitchFamily="18" charset="0"/>
              </a:rPr>
              <a:t> grande </a:t>
            </a:r>
            <a:r>
              <a:rPr lang="cs-CZ" altLang="cs-CZ" sz="2400">
                <a:latin typeface="Baskerville Old Face" panose="02020602080505020303" pitchFamily="18" charset="0"/>
              </a:rPr>
              <a:t>como </a:t>
            </a:r>
            <a:r>
              <a:rPr lang="cs-CZ" altLang="cs-CZ" sz="2400" i="1">
                <a:latin typeface="Baskerville Old Face" panose="02020602080505020303" pitchFamily="18" charset="0"/>
              </a:rPr>
              <a:t>fermωsos</a:t>
            </a:r>
            <a:r>
              <a:rPr lang="cs-CZ" altLang="cs-CZ" sz="2400">
                <a:latin typeface="Baskerville Old Face" panose="02020602080505020303" pitchFamily="18" charset="0"/>
              </a:rPr>
              <a:t> e </a:t>
            </a:r>
            <a:r>
              <a:rPr lang="cs-CZ" altLang="cs-CZ" sz="2400" b="1" i="1" u="sng">
                <a:latin typeface="Baskerville Old Face" panose="02020602080505020303" pitchFamily="18" charset="0"/>
              </a:rPr>
              <a:t>o</a:t>
            </a:r>
            <a:r>
              <a:rPr lang="cs-CZ" altLang="cs-CZ" sz="2400" b="1">
                <a:latin typeface="Baskerville Old Face" panose="02020602080505020303" pitchFamily="18" charset="0"/>
              </a:rPr>
              <a:t> pequeno </a:t>
            </a:r>
            <a:r>
              <a:rPr lang="cs-CZ" altLang="cs-CZ" sz="2400">
                <a:latin typeface="Baskerville Old Face" panose="02020602080505020303" pitchFamily="18" charset="0"/>
              </a:rPr>
              <a:t>como </a:t>
            </a:r>
            <a:r>
              <a:rPr lang="cs-CZ" altLang="cs-CZ" sz="2400" i="1">
                <a:latin typeface="Baskerville Old Face" panose="02020602080505020303" pitchFamily="18" charset="0"/>
              </a:rPr>
              <a:t>fermoso</a:t>
            </a:r>
            <a:r>
              <a:rPr lang="cs-CZ" altLang="cs-CZ" sz="2400">
                <a:latin typeface="Baskerville Old Face" panose="02020602080505020303" pitchFamily="18" charset="0"/>
              </a:rPr>
              <a:t>. E conheçendo esta verdade auemos de cõfessar ǭ temos </a:t>
            </a:r>
            <a:r>
              <a:rPr lang="cs-CZ" altLang="cs-CZ" sz="2400" b="1">
                <a:latin typeface="Baskerville Old Face" panose="02020602080505020303" pitchFamily="18" charset="0"/>
              </a:rPr>
              <a:t>oyto vogaes </a:t>
            </a:r>
            <a:r>
              <a:rPr lang="cs-CZ" altLang="cs-CZ" sz="2400">
                <a:latin typeface="Baskerville Old Face" panose="02020602080505020303" pitchFamily="18" charset="0"/>
              </a:rPr>
              <a:t>na nossa lῖngoa mas nã temos mais de </a:t>
            </a:r>
            <a:r>
              <a:rPr lang="cs-CZ" altLang="cs-CZ" sz="2400" b="1">
                <a:latin typeface="Baskerville Old Face" panose="02020602080505020303" pitchFamily="18" charset="0"/>
              </a:rPr>
              <a:t>çinco figuras</a:t>
            </a:r>
            <a:r>
              <a:rPr lang="cs-CZ" altLang="cs-CZ" sz="2400">
                <a:latin typeface="Baskerville Old Face" panose="02020602080505020303" pitchFamily="18" charset="0"/>
              </a:rPr>
              <a:t>: </a:t>
            </a:r>
            <a:r>
              <a:rPr lang="cs-CZ" altLang="cs-CZ" sz="2400" u="sng">
                <a:latin typeface="Baskerville Old Face" panose="02020602080505020303" pitchFamily="18" charset="0"/>
              </a:rPr>
              <a:t>porǭ não queremos saber mays de nos ǭ quanto nos ensinão os latinos: aos quaes </a:t>
            </a:r>
            <a:r>
              <a:rPr lang="pt-PT" altLang="cs-CZ" sz="2400" u="sng">
                <a:latin typeface="Baskerville Old Face" panose="02020602080505020303" pitchFamily="18" charset="0"/>
              </a:rPr>
              <a:t> </a:t>
            </a:r>
            <a:r>
              <a:rPr lang="cs-CZ" altLang="cs-CZ" sz="2400" u="sng">
                <a:latin typeface="Baskerville Old Face" panose="02020602080505020303" pitchFamily="18" charset="0"/>
              </a:rPr>
              <a:t>e pouco saber escoldrinhar as cousas alheas não nos entendendo e nos mesmo.</a:t>
            </a:r>
            <a:r>
              <a:rPr lang="pt-PT" altLang="cs-CZ" sz="2400" u="sng">
                <a:latin typeface="Baskerville Old Face" panose="02020602080505020303" pitchFamily="18" charset="0"/>
              </a:rPr>
              <a:t>”</a:t>
            </a:r>
            <a:r>
              <a:rPr lang="cs-CZ" altLang="cs-CZ" sz="2400" u="sng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Letras - vogais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Iva Svobodová</a:t>
            </a:r>
          </a:p>
          <a:p>
            <a:r>
              <a:rPr lang="cs-CZ"/>
              <a:t>Faculdade de Letras da</a:t>
            </a:r>
            <a:r>
              <a:rPr lang="pt-PT"/>
              <a:t> </a:t>
            </a:r>
            <a:r>
              <a:rPr lang="cs-CZ"/>
              <a:t>Universidade de Masaryk</a:t>
            </a:r>
          </a:p>
          <a:p>
            <a:endParaRPr lang="cs-CZ"/>
          </a:p>
          <a:p>
            <a:r>
              <a:rPr lang="cs-CZ"/>
              <a:t>Instituto de Línguas Rom</a:t>
            </a:r>
            <a:r>
              <a:rPr lang="pt-PT"/>
              <a:t>ânicas</a:t>
            </a:r>
          </a:p>
          <a:p>
            <a:r>
              <a:rPr lang="pt-PT"/>
              <a:t>Departamento da Lìngua e Literatura Portuguesas</a:t>
            </a:r>
          </a:p>
          <a:p>
            <a:r>
              <a:rPr lang="pt-PT"/>
              <a:t>secção linguística</a:t>
            </a:r>
          </a:p>
          <a:p>
            <a:endParaRPr lang="pt-PT"/>
          </a:p>
          <a:p>
            <a:r>
              <a:rPr lang="pt-PT"/>
              <a:t>contacto: 9255</a:t>
            </a:r>
            <a:r>
              <a:rPr lang="pt-PT">
                <a:latin typeface="Times New Roman"/>
                <a:cs typeface="Times New Roman"/>
              </a:rPr>
              <a:t>@mail.muni.cy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contato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55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/>
              <a:t>As vogais nasais s</a:t>
            </a:r>
            <a:r>
              <a:rPr lang="pt-PT" altLang="cs-CZ" sz="2800"/>
              <a:t>ã</a:t>
            </a:r>
            <a:r>
              <a:rPr lang="cs-CZ" altLang="cs-CZ" sz="2800"/>
              <a:t>o unidades vocálicas simples, o til é sinal de nasala</a:t>
            </a:r>
            <a:r>
              <a:rPr lang="pt-PT" altLang="cs-CZ" sz="2800"/>
              <a:t>çã</a:t>
            </a:r>
            <a:r>
              <a:rPr lang="cs-CZ" altLang="cs-CZ" sz="2800"/>
              <a:t>o. O til n</a:t>
            </a:r>
            <a:r>
              <a:rPr lang="pt-PT" altLang="cs-CZ" sz="2800"/>
              <a:t>ã</a:t>
            </a:r>
            <a:r>
              <a:rPr lang="cs-CZ" altLang="cs-CZ" sz="2800"/>
              <a:t>o cons</a:t>
            </a:r>
            <a:r>
              <a:rPr lang="pt-PT" altLang="cs-CZ" sz="2800"/>
              <a:t>t</a:t>
            </a:r>
            <a:r>
              <a:rPr lang="cs-CZ" altLang="cs-CZ" sz="2800"/>
              <a:t>itui um segmento fonemático, ele é apenas um sinal de nasala</a:t>
            </a:r>
            <a:r>
              <a:rPr lang="pt-PT" altLang="cs-CZ" sz="2800"/>
              <a:t>çã</a:t>
            </a:r>
            <a:r>
              <a:rPr lang="cs-CZ" altLang="cs-CZ" sz="2800"/>
              <a:t>o, só uma modifica</a:t>
            </a:r>
            <a:r>
              <a:rPr lang="pt-PT" altLang="cs-CZ" sz="2800"/>
              <a:t>çã</a:t>
            </a:r>
            <a:r>
              <a:rPr lang="cs-CZ" altLang="cs-CZ" sz="2800"/>
              <a:t>o da vogal.</a:t>
            </a:r>
            <a:endParaRPr lang="pt-PT" altLang="cs-CZ" sz="2800"/>
          </a:p>
          <a:p>
            <a:pPr algn="just" eaLnBrk="1" hangingPunct="1">
              <a:lnSpc>
                <a:spcPct val="90000"/>
              </a:lnSpc>
            </a:pPr>
            <a:endParaRPr lang="cs-CZ" altLang="cs-CZ" sz="280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/>
              <a:t>Eugeniu Coseriu: É a primeira vez que as vogais</a:t>
            </a:r>
            <a:r>
              <a:rPr lang="pt-PT" altLang="cs-CZ" sz="2800"/>
              <a:t> nasais com o som vocálico simples</a:t>
            </a:r>
            <a:r>
              <a:rPr lang="cs-CZ" altLang="cs-CZ" sz="2800"/>
              <a:t> s</a:t>
            </a:r>
            <a:r>
              <a:rPr lang="pt-PT" altLang="cs-CZ" sz="2800"/>
              <a:t>ã</a:t>
            </a:r>
            <a:r>
              <a:rPr lang="cs-CZ" altLang="cs-CZ" sz="2800"/>
              <a:t>o consideradas como tais na R</a:t>
            </a:r>
            <a:r>
              <a:rPr lang="pt-PT" altLang="cs-CZ" sz="2800"/>
              <a:t>o</a:t>
            </a:r>
            <a:r>
              <a:rPr lang="cs-CZ" altLang="cs-CZ" sz="2800"/>
              <a:t>mánia /e talvez em geral/. </a:t>
            </a:r>
            <a:r>
              <a:rPr lang="pt-PT" altLang="cs-CZ" sz="2800"/>
              <a:t> </a:t>
            </a:r>
            <a:endParaRPr lang="cs-CZ" altLang="cs-CZ" sz="28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Nasalidade vocálica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000"/>
              <a:t>nos ditongos nasais “o til soa em ambas as letras vocálicas” </a:t>
            </a:r>
          </a:p>
          <a:p>
            <a:r>
              <a:rPr lang="pt-PT" sz="2000"/>
              <a:t>ae x </a:t>
            </a:r>
            <a:r>
              <a:rPr lang="pt-PT" sz="2000" b="1"/>
              <a:t>ãe</a:t>
            </a:r>
            <a:r>
              <a:rPr lang="pt-PT" sz="2000"/>
              <a:t>      tomae x pães</a:t>
            </a:r>
          </a:p>
          <a:p>
            <a:r>
              <a:rPr lang="pt-PT" sz="2000"/>
              <a:t>ao x </a:t>
            </a:r>
            <a:r>
              <a:rPr lang="pt-PT" sz="2000" b="1"/>
              <a:t>ão</a:t>
            </a:r>
            <a:r>
              <a:rPr lang="pt-PT" sz="2000"/>
              <a:t>      pao x pão</a:t>
            </a:r>
          </a:p>
          <a:p>
            <a:r>
              <a:rPr lang="pt-PT" sz="2000" b="1"/>
              <a:t>ãy</a:t>
            </a:r>
            <a:r>
              <a:rPr lang="pt-PT" sz="2000"/>
              <a:t>              mãy </a:t>
            </a:r>
          </a:p>
          <a:p>
            <a:r>
              <a:rPr lang="pt-PT" sz="2000"/>
              <a:t>ei               tomei</a:t>
            </a:r>
          </a:p>
          <a:p>
            <a:r>
              <a:rPr lang="pt-PT" sz="2000"/>
              <a:t>eo             çeo</a:t>
            </a:r>
          </a:p>
          <a:p>
            <a:r>
              <a:rPr lang="pt-PT" sz="2000"/>
              <a:t>eu             meu</a:t>
            </a:r>
          </a:p>
          <a:p>
            <a:r>
              <a:rPr lang="pt-PT" sz="2000"/>
              <a:t>io              fugio</a:t>
            </a:r>
          </a:p>
          <a:p>
            <a:r>
              <a:rPr lang="pt-PT" sz="2000"/>
              <a:t>oe             soe</a:t>
            </a:r>
          </a:p>
          <a:p>
            <a:r>
              <a:rPr lang="pt-PT" sz="2000"/>
              <a:t>oi             caracois</a:t>
            </a:r>
          </a:p>
          <a:p>
            <a:r>
              <a:rPr lang="pt-PT" sz="2000" b="1"/>
              <a:t>õe</a:t>
            </a:r>
            <a:r>
              <a:rPr lang="pt-PT" sz="2000"/>
              <a:t>            põe</a:t>
            </a:r>
          </a:p>
          <a:p>
            <a:r>
              <a:rPr lang="pt-PT" sz="2000"/>
              <a:t>ou            dou </a:t>
            </a:r>
          </a:p>
          <a:p>
            <a:r>
              <a:rPr lang="pt-PT" sz="2000"/>
              <a:t>ui              fuy</a:t>
            </a:r>
            <a:endParaRPr lang="pt-PT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ditongos – nasais x orais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1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algn="just" eaLnBrk="1" hangingPunct="1"/>
            <a:r>
              <a:rPr lang="pt-PT" altLang="cs-CZ" sz="3600"/>
              <a:t>o som </a:t>
            </a:r>
            <a:r>
              <a:rPr lang="pt-PT" altLang="cs-CZ" sz="3600">
                <a:latin typeface="Calibri"/>
              </a:rPr>
              <a:t>[j] em palavras tipo </a:t>
            </a:r>
            <a:r>
              <a:rPr lang="pt-PT" altLang="cs-CZ" sz="3600" b="1" i="1">
                <a:latin typeface="Calibri"/>
              </a:rPr>
              <a:t>meio, maio </a:t>
            </a:r>
            <a:r>
              <a:rPr lang="pt-PT" altLang="cs-CZ" sz="3600">
                <a:latin typeface="Calibri"/>
              </a:rPr>
              <a:t>(sons consonânticos que não fazem sílaba por si), ele sugere que sejam representados por y: </a:t>
            </a:r>
            <a:r>
              <a:rPr lang="pt-PT" altLang="cs-CZ" sz="3600" b="1" i="1">
                <a:latin typeface="Calibri"/>
              </a:rPr>
              <a:t>meyo, mayo, seyo</a:t>
            </a:r>
            <a:r>
              <a:rPr lang="pt-PT" altLang="cs-CZ" sz="3600">
                <a:latin typeface="Calibri"/>
              </a:rPr>
              <a:t>.  </a:t>
            </a:r>
          </a:p>
          <a:p>
            <a:pPr lvl="2" algn="just" eaLnBrk="1" hangingPunct="1"/>
            <a:r>
              <a:rPr lang="pt-PT" altLang="cs-CZ" sz="3600">
                <a:latin typeface="Calibri"/>
              </a:rPr>
              <a:t>o som [</a:t>
            </a:r>
            <a:r>
              <a:rPr lang="pt-PT" altLang="cs-CZ" sz="3600" b="1">
                <a:latin typeface="Calibri"/>
              </a:rPr>
              <a:t>y</a:t>
            </a:r>
            <a:r>
              <a:rPr lang="pt-PT" altLang="cs-CZ" sz="3600">
                <a:latin typeface="Calibri"/>
              </a:rPr>
              <a:t>] em palavras representadas pela grafia </a:t>
            </a:r>
            <a:r>
              <a:rPr lang="pt-PT" altLang="cs-CZ" sz="3600" b="1">
                <a:latin typeface="Calibri"/>
              </a:rPr>
              <a:t>y</a:t>
            </a:r>
            <a:r>
              <a:rPr lang="pt-PT" altLang="cs-CZ" sz="3600">
                <a:latin typeface="Calibri"/>
              </a:rPr>
              <a:t>.</a:t>
            </a:r>
            <a:endParaRPr lang="cs-CZ" altLang="cs-CZ" sz="36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Glides </a:t>
            </a:r>
          </a:p>
        </p:txBody>
      </p:sp>
    </p:spTree>
    <p:extLst>
      <p:ext uri="{BB962C8B-B14F-4D97-AF65-F5344CB8AC3E}">
        <p14:creationId xmlns:p14="http://schemas.microsoft.com/office/powerpoint/2010/main" val="312363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57300" lvl="3" indent="0" algn="just">
              <a:lnSpc>
                <a:spcPct val="90000"/>
              </a:lnSpc>
              <a:buNone/>
            </a:pPr>
            <a:r>
              <a:rPr lang="pt-PT" altLang="cs-CZ" sz="2400">
                <a:latin typeface="Baskerville Old Face" panose="02020602080505020303" pitchFamily="18" charset="0"/>
              </a:rPr>
              <a:t>“..as mais das vezes, quando vem h</a:t>
            </a:r>
            <a:r>
              <a:rPr lang="cs-CZ" altLang="cs-CZ" sz="2400" b="1">
                <a:latin typeface="Baskerville Old Face" panose="02020602080505020303" pitchFamily="18" charset="0"/>
              </a:rPr>
              <a:t>ữ</a:t>
            </a:r>
            <a:r>
              <a:rPr lang="pt-PT" altLang="cs-CZ" sz="2400" b="1">
                <a:latin typeface="Baskerville Old Face" panose="02020602080505020303" pitchFamily="18" charset="0"/>
              </a:rPr>
              <a:t>a vogal logo trás outra</a:t>
            </a:r>
            <a:r>
              <a:rPr lang="pt-PT" altLang="cs-CZ" sz="2400">
                <a:latin typeface="Baskerville Old Face" panose="02020602080505020303" pitchFamily="18" charset="0"/>
              </a:rPr>
              <a:t>, nós pronunciamos antr´ellas h</a:t>
            </a:r>
            <a:r>
              <a:rPr lang="cs-CZ" altLang="cs-CZ" sz="2400">
                <a:latin typeface="Baskerville Old Face" panose="02020602080505020303" pitchFamily="18" charset="0"/>
              </a:rPr>
              <a:t>ữ</a:t>
            </a:r>
            <a:r>
              <a:rPr lang="pt-PT" altLang="cs-CZ" sz="2400">
                <a:latin typeface="Baskerville Old Face" panose="02020602080505020303" pitchFamily="18" charset="0"/>
              </a:rPr>
              <a:t>a letra como em   </a:t>
            </a:r>
            <a:r>
              <a:rPr lang="pt-PT" altLang="cs-CZ" sz="2400" i="1" u="sng">
                <a:latin typeface="Baskerville Old Face" panose="02020602080505020303" pitchFamily="18" charset="0"/>
              </a:rPr>
              <a:t>m</a:t>
            </a:r>
            <a:r>
              <a:rPr lang="cs-CZ" altLang="cs-CZ" sz="2400" i="1" u="sng">
                <a:latin typeface="Baskerville Old Face" panose="02020602080505020303" pitchFamily="18" charset="0"/>
              </a:rPr>
              <a:t>ayo.seyo.saya.</a:t>
            </a:r>
            <a:r>
              <a:rPr lang="pt-PT" altLang="cs-CZ" sz="2400" i="1" u="sng">
                <a:latin typeface="Baskerville Old Face" panose="02020602080505020303" pitchFamily="18" charset="0"/>
              </a:rPr>
              <a:t>jo</a:t>
            </a:r>
            <a:r>
              <a:rPr lang="cs-CZ" altLang="cs-CZ" sz="2400" i="1" u="sng">
                <a:latin typeface="Baskerville Old Face" panose="02020602080505020303" pitchFamily="18" charset="0"/>
              </a:rPr>
              <a:t>yo</a:t>
            </a:r>
            <a:r>
              <a:rPr lang="pt-PT" altLang="cs-CZ" sz="2400">
                <a:latin typeface="Baskerville Old Face" panose="02020602080505020303" pitchFamily="18" charset="0"/>
              </a:rPr>
              <a:t> e muitas outras</a:t>
            </a:r>
            <a:r>
              <a:rPr lang="cs-CZ" altLang="cs-CZ" sz="2400">
                <a:latin typeface="Baskerville Old Face" panose="02020602080505020303" pitchFamily="18" charset="0"/>
              </a:rPr>
              <a:t>.</a:t>
            </a:r>
            <a:r>
              <a:rPr lang="pt-PT" altLang="cs-CZ" sz="2400">
                <a:latin typeface="Baskerville Old Face" panose="02020602080505020303" pitchFamily="18" charset="0"/>
              </a:rPr>
              <a:t> A qual a letra a mi me pareçe ser </a:t>
            </a:r>
            <a:r>
              <a:rPr lang="pt-PT" altLang="cs-CZ" sz="2400" b="1" i="1">
                <a:latin typeface="Baskerville Old Face" panose="02020602080505020303" pitchFamily="18" charset="0"/>
              </a:rPr>
              <a:t>y</a:t>
            </a:r>
            <a:r>
              <a:rPr lang="pt-PT" altLang="cs-CZ" sz="2400">
                <a:latin typeface="Baskerville Old Face" panose="02020602080505020303" pitchFamily="18" charset="0"/>
              </a:rPr>
              <a:t> e não </a:t>
            </a:r>
            <a:r>
              <a:rPr lang="pt-PT" altLang="cs-CZ" sz="2400" b="1" i="1">
                <a:latin typeface="Baskerville Old Face" panose="02020602080505020303" pitchFamily="18" charset="0"/>
              </a:rPr>
              <a:t>i</a:t>
            </a:r>
            <a:r>
              <a:rPr lang="pt-PT" altLang="cs-CZ" sz="2400">
                <a:latin typeface="Baskerville Old Face" panose="02020602080505020303" pitchFamily="18" charset="0"/>
              </a:rPr>
              <a:t> vogal, porque ella não faz sillaba por si: nem tão pouco</a:t>
            </a:r>
            <a:r>
              <a:rPr lang="pt-PT" altLang="cs-CZ" sz="2400" b="1" i="1">
                <a:latin typeface="Baskerville Old Face" panose="02020602080505020303" pitchFamily="18" charset="0"/>
              </a:rPr>
              <a:t> j </a:t>
            </a:r>
            <a:r>
              <a:rPr lang="pt-PT" altLang="cs-CZ" sz="2400">
                <a:latin typeface="Baskerville Old Face" panose="02020602080505020303" pitchFamily="18" charset="0"/>
              </a:rPr>
              <a:t>consoante na força que lhe nós demos, mas em outra quase semelhante àquella muito enxuta sem nenhuma mestura de cospinho. E nestes tais lugares poderá servir esta figura de y; e senão, é ociosa </a:t>
            </a:r>
            <a:r>
              <a:rPr lang="cs-CZ" altLang="cs-CZ" sz="2400">
                <a:latin typeface="Baskerville Old Face" panose="02020602080505020303" pitchFamily="18" charset="0"/>
              </a:rPr>
              <a:t> </a:t>
            </a:r>
            <a:r>
              <a:rPr lang="pt-PT" altLang="cs-CZ" sz="2400">
                <a:latin typeface="Baskerville Old Face" panose="02020602080505020303" pitchFamily="18" charset="0"/>
              </a:rPr>
              <a:t> (cap.XVII)</a:t>
            </a:r>
            <a:endParaRPr lang="cs-CZ" altLang="cs-CZ" sz="2400">
              <a:latin typeface="Baskerville Old Face" panose="02020602080505020303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I/</a:t>
            </a:r>
            <a:r>
              <a:rPr lang="pt-PT" altLang="cs-CZ"/>
              <a:t>Y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23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000"/>
              <a:t>Oliveira ve com desconfian</a:t>
            </a:r>
            <a:r>
              <a:rPr lang="pt-PT" altLang="cs-CZ" sz="2000"/>
              <a:t>ç</a:t>
            </a:r>
            <a:r>
              <a:rPr lang="cs-CZ" altLang="cs-CZ" sz="2000"/>
              <a:t>a o facto de </a:t>
            </a:r>
            <a:r>
              <a:rPr lang="pt-PT" altLang="cs-CZ" sz="2000"/>
              <a:t>“</a:t>
            </a:r>
            <a:r>
              <a:rPr lang="cs-CZ" altLang="cs-CZ" sz="2000"/>
              <a:t>h“ ser chamado de </a:t>
            </a:r>
            <a:r>
              <a:rPr lang="pt-PT" altLang="cs-CZ" sz="2000"/>
              <a:t>“</a:t>
            </a:r>
            <a:r>
              <a:rPr lang="cs-CZ" altLang="cs-CZ" sz="2000"/>
              <a:t>letra consoante“ por alguns gramáticos latinos e por Nebrija (Gramática Castellana). Pode-se interpretar que a for</a:t>
            </a:r>
            <a:r>
              <a:rPr lang="pt-PT" altLang="cs-CZ" sz="2000"/>
              <a:t>ç</a:t>
            </a:r>
            <a:r>
              <a:rPr lang="cs-CZ" altLang="cs-CZ" sz="2000"/>
              <a:t>a diminuída que Oliveira atribui ao </a:t>
            </a:r>
            <a:r>
              <a:rPr lang="cs-CZ" altLang="cs-CZ" sz="2000" b="1"/>
              <a:t>H </a:t>
            </a:r>
            <a:r>
              <a:rPr lang="cs-CZ" altLang="cs-CZ" sz="2000"/>
              <a:t>é o tra</a:t>
            </a:r>
            <a:r>
              <a:rPr lang="pt-PT" altLang="cs-CZ" sz="2000" b="1"/>
              <a:t>ç</a:t>
            </a:r>
            <a:r>
              <a:rPr lang="cs-CZ" altLang="cs-CZ" sz="2000" b="1"/>
              <a:t>o fonológico palatal</a:t>
            </a:r>
            <a:r>
              <a:rPr lang="cs-CZ" altLang="cs-CZ" sz="2000"/>
              <a:t>, comum nos fonemas </a:t>
            </a:r>
            <a:r>
              <a:rPr lang="cs-CZ" altLang="cs-CZ" sz="2000" i="1"/>
              <a:t>ch, lh, nh</a:t>
            </a:r>
            <a:r>
              <a:rPr lang="cs-CZ" altLang="cs-CZ" sz="2000"/>
              <a:t>.</a:t>
            </a:r>
            <a:r>
              <a:rPr lang="pt-PT" altLang="cs-CZ" sz="2000"/>
              <a:t> Ele chama estas letras </a:t>
            </a:r>
            <a:r>
              <a:rPr lang="pt-PT" altLang="cs-CZ" sz="2000" b="1" i="1"/>
              <a:t>chê, lhê, nhê</a:t>
            </a:r>
            <a:r>
              <a:rPr lang="pt-PT" altLang="cs-CZ" sz="2000"/>
              <a:t>.</a:t>
            </a:r>
            <a:r>
              <a:rPr lang="cs-CZ" altLang="cs-CZ" sz="2000"/>
              <a:t> Ele n</a:t>
            </a:r>
            <a:r>
              <a:rPr lang="pt-PT" altLang="cs-CZ" sz="2000"/>
              <a:t>ã</a:t>
            </a:r>
            <a:r>
              <a:rPr lang="cs-CZ" altLang="cs-CZ" sz="2000"/>
              <a:t>o descreve  os pontos de articula</a:t>
            </a:r>
            <a:r>
              <a:rPr lang="pt-PT" altLang="cs-CZ" sz="2000"/>
              <a:t>çã</a:t>
            </a:r>
            <a:r>
              <a:rPr lang="cs-CZ" altLang="cs-CZ" sz="2000"/>
              <a:t>o dessas letras, como faz com as outras, mas percebe que a presen</a:t>
            </a:r>
            <a:r>
              <a:rPr lang="pt-PT" altLang="cs-CZ" sz="2000"/>
              <a:t>ç</a:t>
            </a:r>
            <a:r>
              <a:rPr lang="cs-CZ" altLang="cs-CZ" sz="2000"/>
              <a:t>a do </a:t>
            </a:r>
            <a:r>
              <a:rPr lang="cs-CZ" altLang="cs-CZ" sz="2000" b="1"/>
              <a:t>H</a:t>
            </a:r>
            <a:r>
              <a:rPr lang="cs-CZ" altLang="cs-CZ" sz="2000"/>
              <a:t> é  responsável pela mudan</a:t>
            </a:r>
            <a:r>
              <a:rPr lang="pt-PT" altLang="cs-CZ" sz="2000" b="1"/>
              <a:t>ç</a:t>
            </a:r>
            <a:r>
              <a:rPr lang="cs-CZ" altLang="cs-CZ" sz="2000"/>
              <a:t>a e se as chama de </a:t>
            </a:r>
            <a:r>
              <a:rPr lang="pt-PT" altLang="cs-CZ" sz="2000"/>
              <a:t>“</a:t>
            </a:r>
            <a:r>
              <a:rPr lang="cs-CZ" altLang="cs-CZ" sz="2000"/>
              <a:t>aspi</a:t>
            </a:r>
            <a:r>
              <a:rPr lang="pt-PT" altLang="cs-CZ" sz="2000"/>
              <a:t>r</a:t>
            </a:r>
            <a:r>
              <a:rPr lang="cs-CZ" altLang="cs-CZ" sz="2000"/>
              <a:t>adas“ refere-se ao facto de </a:t>
            </a:r>
            <a:r>
              <a:rPr lang="cs-CZ" altLang="cs-CZ" sz="2000" b="1"/>
              <a:t>serem grafadas com o sinal de aspira</a:t>
            </a:r>
            <a:r>
              <a:rPr lang="pt-PT" altLang="cs-CZ" sz="2000" b="1"/>
              <a:t>çã</a:t>
            </a:r>
            <a:r>
              <a:rPr lang="cs-CZ" altLang="cs-CZ" sz="2000" b="1"/>
              <a:t>o H.</a:t>
            </a:r>
            <a:r>
              <a:rPr lang="cs-CZ" altLang="cs-CZ" sz="2000"/>
              <a:t>  - O.reconhece que </a:t>
            </a:r>
            <a:r>
              <a:rPr lang="pt-PT" altLang="cs-CZ" sz="2000"/>
              <a:t>“</a:t>
            </a:r>
            <a:r>
              <a:rPr lang="cs-CZ" altLang="cs-CZ" sz="2000"/>
              <a:t>aspiradas“ é apenas um termo gramatical e n</a:t>
            </a:r>
            <a:r>
              <a:rPr lang="pt-PT" altLang="cs-CZ" sz="2000"/>
              <a:t>ã</a:t>
            </a:r>
            <a:r>
              <a:rPr lang="cs-CZ" altLang="cs-CZ" sz="2000"/>
              <a:t>o se trata de verdadeiras aspiradas.</a:t>
            </a:r>
          </a:p>
          <a:p>
            <a:pPr eaLnBrk="1" hangingPunct="1">
              <a:lnSpc>
                <a:spcPct val="80000"/>
              </a:lnSpc>
            </a:pPr>
            <a:endParaRPr lang="pt-PT" altLang="cs-CZ" sz="180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1800"/>
              <a:t>C</a:t>
            </a:r>
            <a:r>
              <a:rPr lang="cs-CZ" altLang="cs-CZ" sz="1800"/>
              <a:t>hama as letras </a:t>
            </a:r>
            <a:r>
              <a:rPr lang="cs-CZ" altLang="cs-CZ" sz="1800" b="1"/>
              <a:t>ch,lh,nh ASPIRADAS </a:t>
            </a:r>
            <a:r>
              <a:rPr lang="cs-CZ" altLang="cs-CZ" sz="1800"/>
              <a:t>(por causa da letra </a:t>
            </a:r>
            <a:r>
              <a:rPr lang="cs-CZ" altLang="cs-CZ" sz="1800" b="1"/>
              <a:t>h</a:t>
            </a:r>
            <a:r>
              <a:rPr lang="cs-CZ" altLang="cs-CZ" sz="1800"/>
              <a:t>) – deixa-se enganar pela grafia.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Apesar de todas as insufic</a:t>
            </a:r>
            <a:r>
              <a:rPr lang="pt-PT" altLang="cs-CZ" sz="1800"/>
              <a:t>ê</a:t>
            </a:r>
            <a:r>
              <a:rPr lang="cs-CZ" altLang="cs-CZ" sz="1800"/>
              <a:t>ncias, Oliviera oferece a primeira descri</a:t>
            </a:r>
            <a:r>
              <a:rPr lang="pt-PT" altLang="cs-CZ" sz="1800"/>
              <a:t>çã</a:t>
            </a:r>
            <a:r>
              <a:rPr lang="cs-CZ" altLang="cs-CZ" sz="1800"/>
              <a:t>o articulatória sistemática e completa do sistema de consoantes.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 problema de 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26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2" indent="0" algn="just" eaLnBrk="1" hangingPunct="1">
              <a:buNone/>
            </a:pPr>
            <a:endParaRPr lang="pt-PT" altLang="cs-CZ" sz="2000"/>
          </a:p>
          <a:p>
            <a:pPr marL="800100" lvl="2" indent="0" algn="just" eaLnBrk="1" hangingPunct="1">
              <a:buNone/>
            </a:pPr>
            <a:r>
              <a:rPr lang="pt-PT" altLang="cs-CZ" sz="2000"/>
              <a:t>“</a:t>
            </a:r>
            <a:r>
              <a:rPr lang="cs-CZ" altLang="cs-CZ" sz="2000"/>
              <a:t>¨gẽtes da </a:t>
            </a:r>
            <a:r>
              <a:rPr lang="pt-PT" altLang="cs-CZ" sz="2000"/>
              <a:t>E</a:t>
            </a:r>
            <a:r>
              <a:rPr lang="cs-CZ" altLang="cs-CZ" sz="2000"/>
              <a:t>uropa falão todas cos beiços dẽtes e põta da lingua cõ a ql põdoa em diuersas partes da boca formão diuersas l</a:t>
            </a:r>
            <a:r>
              <a:rPr lang="pt-PT" altLang="cs-CZ" sz="2000"/>
              <a:t>e</a:t>
            </a:r>
            <a:r>
              <a:rPr lang="cs-CZ" altLang="cs-CZ" sz="2000"/>
              <a:t>tras</a:t>
            </a:r>
            <a:r>
              <a:rPr lang="pt-PT" altLang="cs-CZ" sz="2000"/>
              <a:t>. </a:t>
            </a:r>
            <a:r>
              <a:rPr lang="pt-PT" altLang="cs-CZ" sz="2000" b="1"/>
              <a:t>E nós mais que todos</a:t>
            </a:r>
            <a:r>
              <a:rPr lang="pt-PT" altLang="cs-CZ" sz="2000"/>
              <a:t> com a boca </a:t>
            </a:r>
            <a:r>
              <a:rPr lang="pt-PT" altLang="cs-CZ" sz="2000" b="1"/>
              <a:t>mais aberta, as nossas vozes são mais fora da boca</a:t>
            </a:r>
            <a:r>
              <a:rPr lang="pt-PT" altLang="cs-CZ" sz="2000"/>
              <a:t>, o que não têm os </a:t>
            </a:r>
            <a:r>
              <a:rPr lang="cs-CZ" altLang="cs-CZ" sz="2000"/>
              <a:t>hebreos e arabigos cuja propria e aspiraç</a:t>
            </a:r>
            <a:r>
              <a:rPr lang="pt-PT" altLang="cs-CZ" sz="2000"/>
              <a:t>ã</a:t>
            </a:r>
            <a:r>
              <a:rPr lang="cs-CZ" altLang="cs-CZ" sz="2000"/>
              <a:t>o</a:t>
            </a:r>
            <a:r>
              <a:rPr lang="pt-PT" altLang="cs-CZ" sz="2000"/>
              <a:t>, porque eles formam suas vozes dentro, quasi na fressura, donde falando lançam muito espírito</a:t>
            </a:r>
            <a:r>
              <a:rPr lang="cs-CZ" altLang="cs-CZ" sz="2000"/>
              <a:t>“ (cap. 16)</a:t>
            </a:r>
          </a:p>
          <a:p>
            <a:pPr eaLnBrk="1" hangingPunct="1"/>
            <a:endParaRPr lang="pt-PT" altLang="cs-CZ" sz="2000"/>
          </a:p>
          <a:p>
            <a:pPr marL="0" indent="0" algn="just" eaLnBrk="1" hangingPunct="1">
              <a:buNone/>
            </a:pPr>
            <a:r>
              <a:rPr lang="cs-CZ" altLang="cs-CZ" sz="2000"/>
              <a:t>FO ainda </a:t>
            </a:r>
            <a:r>
              <a:rPr lang="pt-PT" altLang="cs-CZ" sz="2000"/>
              <a:t>reconhece um traço aspiratório nas vogais das interjeições “</a:t>
            </a:r>
            <a:r>
              <a:rPr lang="cs-CZ" altLang="cs-CZ" sz="2000" b="1"/>
              <a:t>uha, aha</a:t>
            </a:r>
            <a:r>
              <a:rPr lang="cs-CZ" altLang="cs-CZ" sz="2000"/>
              <a:t>“ </a:t>
            </a:r>
            <a:r>
              <a:rPr lang="pt-PT" altLang="cs-CZ" sz="2000"/>
              <a:t>“</a:t>
            </a:r>
            <a:r>
              <a:rPr lang="cs-CZ" altLang="cs-CZ" sz="2000" b="1"/>
              <a:t>ha,ha,ha</a:t>
            </a:r>
            <a:r>
              <a:rPr lang="pt-PT" altLang="cs-CZ" sz="2000" b="1"/>
              <a:t>”, </a:t>
            </a:r>
            <a:r>
              <a:rPr lang="pt-PT" altLang="cs-CZ" sz="2000"/>
              <a:t>mas diz que </a:t>
            </a:r>
            <a:r>
              <a:rPr lang="cs-CZ" altLang="cs-CZ" sz="2000"/>
              <a:t>n</a:t>
            </a:r>
            <a:r>
              <a:rPr lang="pt-PT" altLang="cs-CZ" sz="2000"/>
              <a:t>ã</a:t>
            </a:r>
            <a:r>
              <a:rPr lang="cs-CZ" altLang="cs-CZ" sz="2000"/>
              <a:t>o lhe parece </a:t>
            </a:r>
            <a:r>
              <a:rPr lang="pt-PT" altLang="cs-CZ" sz="2000"/>
              <a:t>ser </a:t>
            </a:r>
            <a:r>
              <a:rPr lang="cs-CZ" altLang="cs-CZ" sz="2000"/>
              <a:t>de b</a:t>
            </a:r>
            <a:r>
              <a:rPr lang="pt-PT" altLang="cs-CZ" sz="2000"/>
              <a:t>õ</a:t>
            </a:r>
            <a:r>
              <a:rPr lang="cs-CZ" altLang="cs-CZ" sz="2000"/>
              <a:t> riso portugues</a:t>
            </a:r>
            <a:r>
              <a:rPr lang="pt-PT" altLang="cs-CZ" sz="2000"/>
              <a:t>”</a:t>
            </a:r>
            <a:endParaRPr lang="cs-CZ" altLang="cs-CZ" sz="20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aspira</a:t>
            </a:r>
            <a:r>
              <a:rPr lang="pt-PT" altLang="cs-CZ" i="1"/>
              <a:t>çã</a:t>
            </a:r>
            <a:r>
              <a:rPr lang="cs-CZ" altLang="cs-CZ" i="1"/>
              <a:t>o</a:t>
            </a:r>
            <a:r>
              <a:rPr lang="pt-PT" altLang="cs-CZ" i="1"/>
              <a:t>  H</a:t>
            </a:r>
            <a:endParaRPr lang="cs-CZ" altLang="cs-CZ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pt-PT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letras pares</a:t>
            </a:r>
            <a:r>
              <a:rPr lang="cs-CZ" altLang="cs-CZ" sz="240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/>
              <a:t> </a:t>
            </a:r>
            <a:r>
              <a:rPr lang="pt-PT" altLang="cs-CZ" sz="2400"/>
              <a:t>   </a:t>
            </a:r>
            <a:r>
              <a:rPr lang="cs-CZ" altLang="cs-CZ" sz="2400"/>
              <a:t>k/g;   p/b;   t/d;   ss/s;   f/v; </a:t>
            </a:r>
            <a:r>
              <a:rPr lang="pt-PT" altLang="cs-CZ" sz="2400"/>
              <a:t>   ç</a:t>
            </a:r>
            <a:r>
              <a:rPr lang="cs-CZ" altLang="cs-CZ" sz="2400"/>
              <a:t>/z; </a:t>
            </a:r>
            <a:r>
              <a:rPr lang="pt-PT" altLang="cs-CZ" sz="2400"/>
              <a:t>   </a:t>
            </a:r>
            <a:r>
              <a:rPr lang="cs-CZ" altLang="cs-CZ" sz="2400"/>
              <a:t>x/j</a:t>
            </a:r>
          </a:p>
          <a:p>
            <a:pPr eaLnBrk="1" hangingPunct="1">
              <a:lnSpc>
                <a:spcPct val="80000"/>
              </a:lnSpc>
            </a:pPr>
            <a:endParaRPr lang="cs-CZ" altLang="cs-CZ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Os fonemas </a:t>
            </a:r>
            <a:r>
              <a:rPr lang="pt-PT" altLang="cs-CZ" sz="2400" b="1"/>
              <a:t>p</a:t>
            </a:r>
            <a:r>
              <a:rPr lang="cs-CZ" altLang="cs-CZ" sz="2400" b="1"/>
              <a:t>ares</a:t>
            </a:r>
            <a:r>
              <a:rPr lang="cs-CZ" altLang="cs-CZ" sz="240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2400"/>
              <a:t>    </a:t>
            </a:r>
            <a:r>
              <a:rPr lang="cs-CZ" altLang="cs-CZ" sz="2400"/>
              <a:t>k/g; </a:t>
            </a:r>
            <a:r>
              <a:rPr lang="pt-PT" altLang="cs-CZ" sz="2400"/>
              <a:t>  </a:t>
            </a:r>
            <a:r>
              <a:rPr lang="cs-CZ" altLang="cs-CZ" sz="2400"/>
              <a:t>p/b; </a:t>
            </a:r>
            <a:r>
              <a:rPr lang="pt-PT" altLang="cs-CZ" sz="2400"/>
              <a:t>  </a:t>
            </a:r>
            <a:r>
              <a:rPr lang="cs-CZ" altLang="cs-CZ" sz="2400"/>
              <a:t>t/d;</a:t>
            </a:r>
            <a:r>
              <a:rPr lang="pt-PT" altLang="cs-CZ" sz="2400"/>
              <a:t>   </a:t>
            </a:r>
            <a:r>
              <a:rPr lang="cs-CZ" altLang="cs-CZ" sz="2400"/>
              <a:t> ś/ź; </a:t>
            </a:r>
            <a:r>
              <a:rPr lang="pt-PT" altLang="cs-CZ" sz="2400"/>
              <a:t>  </a:t>
            </a:r>
            <a:r>
              <a:rPr lang="cs-CZ" altLang="cs-CZ" sz="2400"/>
              <a:t>f/v; </a:t>
            </a:r>
            <a:r>
              <a:rPr lang="pt-PT" altLang="cs-CZ" sz="2400"/>
              <a:t>   </a:t>
            </a:r>
            <a:r>
              <a:rPr lang="cs-CZ" altLang="cs-CZ" sz="2400"/>
              <a:t>x/j,</a:t>
            </a:r>
            <a:r>
              <a:rPr lang="pt-PT" altLang="cs-CZ" sz="2400"/>
              <a:t>   </a:t>
            </a:r>
            <a:r>
              <a:rPr lang="cs-CZ" altLang="cs-CZ" sz="2400"/>
              <a:t>f/v; </a:t>
            </a:r>
            <a:r>
              <a:rPr lang="pt-PT" altLang="cs-CZ" sz="2400"/>
              <a:t>   </a:t>
            </a:r>
            <a:r>
              <a:rPr lang="cs-CZ" altLang="cs-CZ" sz="2400"/>
              <a:t>š/ž</a:t>
            </a:r>
            <a:endParaRPr lang="pt-PT" altLang="cs-CZ" sz="24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oposi</a:t>
            </a:r>
            <a:r>
              <a:rPr lang="pt-PT" altLang="cs-CZ" sz="2400" b="1"/>
              <a:t>çã</a:t>
            </a:r>
            <a:r>
              <a:rPr lang="cs-CZ" altLang="cs-CZ" sz="2400" b="1"/>
              <a:t>o de quantidade </a:t>
            </a:r>
            <a:r>
              <a:rPr lang="pt-PT" altLang="cs-CZ" sz="2400"/>
              <a:t>   </a:t>
            </a:r>
            <a:r>
              <a:rPr lang="cs-CZ" altLang="cs-CZ" sz="2400" b="1" i="1"/>
              <a:t>r </a:t>
            </a:r>
            <a:r>
              <a:rPr lang="cs-CZ" altLang="cs-CZ" sz="2400" b="1"/>
              <a:t>x </a:t>
            </a:r>
            <a:r>
              <a:rPr lang="cs-CZ" altLang="cs-CZ" sz="2400" b="1" i="1"/>
              <a:t>rr</a:t>
            </a:r>
            <a:endParaRPr lang="pt-PT" altLang="cs-CZ" sz="2400" b="1" i="1"/>
          </a:p>
          <a:p>
            <a:pPr eaLnBrk="1" hangingPunct="1">
              <a:lnSpc>
                <a:spcPct val="80000"/>
              </a:lnSpc>
            </a:pPr>
            <a:endParaRPr lang="cs-CZ" altLang="cs-CZ" sz="2400" b="1" i="1"/>
          </a:p>
          <a:p>
            <a:pPr eaLnBrk="1" hangingPunct="1">
              <a:lnSpc>
                <a:spcPct val="80000"/>
              </a:lnSpc>
            </a:pPr>
            <a:r>
              <a:rPr lang="pt-PT" altLang="cs-CZ" b="1"/>
              <a:t>a</a:t>
            </a:r>
            <a:r>
              <a:rPr lang="cs-CZ" altLang="cs-CZ" sz="2400" b="1"/>
              <a:t>finidade </a:t>
            </a:r>
            <a:r>
              <a:rPr lang="pt-PT" altLang="cs-CZ" sz="2400" b="1"/>
              <a:t>articulatória </a:t>
            </a:r>
            <a:r>
              <a:rPr lang="cs-CZ" altLang="cs-CZ" sz="2400" b="1"/>
              <a:t>n</a:t>
            </a:r>
            <a:r>
              <a:rPr lang="pt-PT" altLang="cs-CZ" sz="2400" b="1"/>
              <a:t>ã</a:t>
            </a:r>
            <a:r>
              <a:rPr lang="cs-CZ" altLang="cs-CZ" sz="2400" b="1"/>
              <a:t>o definida entre l/r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PT" altLang="cs-CZ" sz="240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PT" altLang="cs-CZ" sz="240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400"/>
              <a:t>Eugenio Coseriu: „É também </a:t>
            </a:r>
            <a:r>
              <a:rPr lang="cs-CZ" altLang="cs-CZ" sz="2400" b="1"/>
              <a:t>a primeira vez </a:t>
            </a:r>
            <a:r>
              <a:rPr lang="cs-CZ" altLang="cs-CZ" sz="2400"/>
              <a:t>que uma correla</a:t>
            </a:r>
            <a:r>
              <a:rPr lang="pt-PT" altLang="cs-CZ" sz="2400"/>
              <a:t>çã</a:t>
            </a:r>
            <a:r>
              <a:rPr lang="cs-CZ" altLang="cs-CZ" sz="2400"/>
              <a:t>o é apresentada de um modo t</a:t>
            </a:r>
            <a:r>
              <a:rPr lang="pt-PT" altLang="cs-CZ" sz="2400"/>
              <a:t>ã</a:t>
            </a:r>
            <a:r>
              <a:rPr lang="cs-CZ" altLang="cs-CZ" sz="2400"/>
              <a:t>o completo e, ao mesmo tempo, t</a:t>
            </a:r>
            <a:r>
              <a:rPr lang="pt-PT" altLang="cs-CZ" sz="2400"/>
              <a:t>ã</a:t>
            </a:r>
            <a:r>
              <a:rPr lang="cs-CZ" altLang="cs-CZ" sz="2400"/>
              <a:t>o claro e preciso para um sistema conson</a:t>
            </a:r>
            <a:r>
              <a:rPr lang="pt-PT" altLang="cs-CZ" sz="2400"/>
              <a:t>â</a:t>
            </a:r>
            <a:r>
              <a:rPr lang="cs-CZ" altLang="cs-CZ" sz="2400"/>
              <a:t>ntico rom</a:t>
            </a:r>
            <a:r>
              <a:rPr lang="pt-PT" altLang="cs-CZ" sz="2400"/>
              <a:t>â</a:t>
            </a:r>
            <a:r>
              <a:rPr lang="cs-CZ" altLang="cs-CZ" sz="2400"/>
              <a:t>nico.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Correla</a:t>
            </a:r>
            <a:r>
              <a:rPr lang="pt-PT" altLang="cs-CZ" sz="4000"/>
              <a:t>çõ</a:t>
            </a:r>
            <a:r>
              <a:rPr lang="cs-CZ" altLang="cs-CZ" sz="4000"/>
              <a:t>es funcionais no sistema conson</a:t>
            </a:r>
            <a:r>
              <a:rPr lang="pt-PT" altLang="cs-CZ" sz="4000"/>
              <a:t>â</a:t>
            </a:r>
            <a:r>
              <a:rPr lang="cs-CZ" altLang="cs-CZ" sz="4000"/>
              <a:t>ntico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/>
            <a:r>
              <a:rPr lang="pt-PT" sz="1800"/>
              <a:t>Pronuncia-se a </a:t>
            </a:r>
            <a:r>
              <a:rPr lang="pt-PT" sz="1800" i="1" u="sng"/>
              <a:t>letra b</a:t>
            </a:r>
            <a:r>
              <a:rPr lang="pt-PT" sz="1800"/>
              <a:t> antr´os beiços apertados, lançando para fora o bafo com ímpeto e quasi com baba</a:t>
            </a:r>
          </a:p>
          <a:p>
            <a:pPr lvl="1" algn="just"/>
            <a:r>
              <a:rPr lang="pt-PT" sz="1800" i="1" u="sng"/>
              <a:t>c</a:t>
            </a:r>
            <a:r>
              <a:rPr lang="pt-PT" sz="1800" i="1"/>
              <a:t> </a:t>
            </a:r>
            <a:r>
              <a:rPr lang="pt-PT" sz="1800"/>
              <a:t>pronuncia-se dobrando a língua sobre os dentes queixaes, fazendo hum certo lombo no meio della diante do papo, quasi chegando com esse lombo da lingua ò ceo da boca e empedinho o espirito, o qual por força faça apartar a lingua e faces e quebre nos beiços com ímpeto.</a:t>
            </a:r>
          </a:p>
          <a:p>
            <a:pPr lvl="1" algn="just"/>
            <a:r>
              <a:rPr lang="pt-PT" sz="1800"/>
              <a:t>pronuncia-se o </a:t>
            </a:r>
            <a:r>
              <a:rPr lang="pt-PT" sz="1800" i="1" u="sng"/>
              <a:t>r singelo </a:t>
            </a:r>
            <a:r>
              <a:rPr lang="pt-PT" sz="1800"/>
              <a:t>com a lingua pegada nos dentes queixaes de cima e sae o bafo tremendo na ponta da lingua. Do </a:t>
            </a:r>
            <a:r>
              <a:rPr lang="pt-PT" sz="1800" i="1" u="sng"/>
              <a:t>rr dobrado</a:t>
            </a:r>
            <a:r>
              <a:rPr lang="pt-PT" sz="1800"/>
              <a:t>, a pronunciação é a mesma  que a do </a:t>
            </a:r>
            <a:r>
              <a:rPr lang="pt-PT" sz="1800" i="1"/>
              <a:t>r singelo</a:t>
            </a:r>
            <a:r>
              <a:rPr lang="pt-PT" sz="1800"/>
              <a:t>, senão que este dobrado arranha mais as gengivas de cima e o singelo não treme tanto...</a:t>
            </a:r>
          </a:p>
          <a:p>
            <a:pPr lvl="1"/>
            <a:r>
              <a:rPr lang="pt-PT" sz="1800"/>
              <a:t>o </a:t>
            </a:r>
            <a:r>
              <a:rPr lang="pt-PT" sz="1800" i="1" u="sng"/>
              <a:t>s singelo</a:t>
            </a:r>
            <a:r>
              <a:rPr lang="pt-PT" sz="1800"/>
              <a:t> .. é letra mimosa e quando a pronunciamos alevantamos a ponta da lingua pera o ceo de boca e o espriroto assovia pellas ilhargas da lingua. </a:t>
            </a:r>
          </a:p>
          <a:p>
            <a:pPr lvl="1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o modo de articulação </a:t>
            </a:r>
            <a:br>
              <a:rPr lang="pt-PT" sz="4000"/>
            </a:br>
            <a:r>
              <a:rPr lang="pt-PT" sz="4000"/>
              <a:t>(descrição da pronúncia)</a:t>
            </a:r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232081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/>
              <a:t>Em portugu</a:t>
            </a:r>
            <a:r>
              <a:rPr lang="pt-PT" altLang="cs-CZ" sz="2800"/>
              <a:t>ê</a:t>
            </a:r>
            <a:r>
              <a:rPr lang="cs-CZ" altLang="cs-CZ" sz="2800"/>
              <a:t>s, </a:t>
            </a:r>
            <a:r>
              <a:rPr lang="cs-CZ" altLang="cs-CZ" sz="2800" u="sng"/>
              <a:t>em final de sílaba</a:t>
            </a:r>
            <a:r>
              <a:rPr lang="cs-CZ" altLang="cs-CZ" sz="2800"/>
              <a:t>, s</a:t>
            </a:r>
            <a:r>
              <a:rPr lang="pt-PT" altLang="cs-CZ" sz="2800"/>
              <a:t>ó</a:t>
            </a:r>
            <a:r>
              <a:rPr lang="cs-CZ" altLang="cs-CZ" sz="2800"/>
              <a:t> </a:t>
            </a:r>
            <a:r>
              <a:rPr lang="pt-PT" altLang="cs-CZ" sz="2800"/>
              <a:t>p</a:t>
            </a:r>
            <a:r>
              <a:rPr lang="cs-CZ" altLang="cs-CZ" sz="2800"/>
              <a:t>o</a:t>
            </a:r>
            <a:r>
              <a:rPr lang="pt-PT" altLang="cs-CZ" sz="2800"/>
              <a:t>dem ocorrer:  </a:t>
            </a:r>
            <a:r>
              <a:rPr lang="cs-CZ" altLang="cs-CZ" sz="2800">
                <a:solidFill>
                  <a:schemeClr val="accent2"/>
                </a:solidFill>
              </a:rPr>
              <a:t>vogais e ditongos (tanto orais como nasais)</a:t>
            </a:r>
            <a:r>
              <a:rPr lang="cs-CZ" altLang="cs-CZ" sz="2800"/>
              <a:t> e  as consoantes </a:t>
            </a:r>
            <a:r>
              <a:rPr lang="cs-CZ" altLang="cs-CZ" sz="2800">
                <a:solidFill>
                  <a:schemeClr val="accent2"/>
                </a:solidFill>
              </a:rPr>
              <a:t>L,S,R,Z</a:t>
            </a:r>
            <a:r>
              <a:rPr lang="cs-CZ" altLang="cs-CZ" sz="280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pt-PT" altLang="cs-CZ" sz="2800"/>
              <a:t>Em </a:t>
            </a:r>
            <a:r>
              <a:rPr lang="cs-CZ" altLang="cs-CZ" sz="2800"/>
              <a:t>portugu</a:t>
            </a:r>
            <a:r>
              <a:rPr lang="pt-PT" altLang="cs-CZ" sz="2800"/>
              <a:t>ê</a:t>
            </a:r>
            <a:r>
              <a:rPr lang="cs-CZ" altLang="cs-CZ" sz="2800"/>
              <a:t>s somente </a:t>
            </a:r>
            <a:r>
              <a:rPr lang="cs-CZ" altLang="cs-CZ" sz="2800" u="sng"/>
              <a:t>um fonema vocálico</a:t>
            </a:r>
            <a:r>
              <a:rPr lang="cs-CZ" altLang="cs-CZ" sz="2800"/>
              <a:t> pode terminar  palavras e sílabas, exluindo as letras mudas, isto é fonemas propriamente conson</a:t>
            </a:r>
            <a:r>
              <a:rPr lang="pt-PT" altLang="cs-CZ" sz="2800"/>
              <a:t>â</a:t>
            </a:r>
            <a:r>
              <a:rPr lang="cs-CZ" altLang="cs-CZ" sz="2800"/>
              <a:t>nticos e naturalmente grupos consonantais. </a:t>
            </a:r>
            <a:endParaRPr lang="pt-PT" altLang="cs-CZ" sz="2800"/>
          </a:p>
          <a:p>
            <a:pPr algn="just" eaLnBrk="1" hangingPunct="1">
              <a:lnSpc>
                <a:spcPct val="90000"/>
              </a:lnSpc>
            </a:pPr>
            <a:r>
              <a:rPr lang="pt-PT" altLang="cs-CZ" sz="2800"/>
              <a:t>exemplos: </a:t>
            </a:r>
            <a:r>
              <a:rPr lang="pt-PT" altLang="cs-CZ" sz="2800" i="1"/>
              <a:t>largar, revés, azul, franco, lição</a:t>
            </a:r>
            <a:endParaRPr lang="cs-CZ" altLang="cs-CZ" sz="2800" i="1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Sílaba  - distribui</a:t>
            </a:r>
            <a:r>
              <a:rPr lang="pt-PT" altLang="cs-CZ" sz="4000"/>
              <a:t>çã</a:t>
            </a:r>
            <a:r>
              <a:rPr lang="cs-CZ" altLang="cs-CZ" sz="4000"/>
              <a:t>o dos fonemas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None/>
            </a:pPr>
            <a:endParaRPr lang="pt-PT" altLang="cs-CZ" sz="280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800">
                <a:solidFill>
                  <a:schemeClr val="accent2"/>
                </a:solidFill>
              </a:rPr>
              <a:t>Sons iniciais de sílabas e palavras</a:t>
            </a:r>
            <a:r>
              <a:rPr lang="cs-CZ" altLang="cs-CZ" sz="2800"/>
              <a:t>: nesta posi</a:t>
            </a:r>
            <a:r>
              <a:rPr lang="pt-PT" altLang="cs-CZ" sz="2800"/>
              <a:t>çã</a:t>
            </a:r>
            <a:r>
              <a:rPr lang="cs-CZ" altLang="cs-CZ" sz="2800"/>
              <a:t>o só podem ocorrer </a:t>
            </a:r>
            <a:r>
              <a:rPr lang="cs-CZ" altLang="cs-CZ" sz="2800" i="1" u="sng"/>
              <a:t>alguns sons vocálicos, consoantes ou grupos consonantais de muta com liquida </a:t>
            </a:r>
            <a:r>
              <a:rPr lang="cs-CZ" altLang="cs-CZ" sz="2800"/>
              <a:t>mas nenhum outro grupo conson</a:t>
            </a:r>
            <a:r>
              <a:rPr lang="pt-PT" altLang="cs-CZ" sz="2800"/>
              <a:t>â</a:t>
            </a:r>
            <a:r>
              <a:rPr lang="cs-CZ" altLang="cs-CZ" sz="2800"/>
              <a:t>ntico, com a excep</a:t>
            </a:r>
            <a:r>
              <a:rPr lang="pt-PT" altLang="cs-CZ" sz="2800"/>
              <a:t>çã</a:t>
            </a:r>
            <a:r>
              <a:rPr lang="cs-CZ" altLang="cs-CZ" sz="2800"/>
              <a:t>o das palavras estrangeiras somente enquanto elas forem novas no idioma e n</a:t>
            </a:r>
            <a:r>
              <a:rPr lang="pt-PT" altLang="cs-CZ" sz="2800"/>
              <a:t>ã</a:t>
            </a:r>
            <a:r>
              <a:rPr lang="cs-CZ" altLang="cs-CZ" sz="2800"/>
              <a:t>o tenham ainda sido ajustadas ao sistema portugu</a:t>
            </a:r>
            <a:r>
              <a:rPr lang="pt-PT" altLang="cs-CZ" sz="2800"/>
              <a:t>ê</a:t>
            </a:r>
            <a:r>
              <a:rPr lang="cs-CZ" altLang="cs-CZ" sz="2800"/>
              <a:t>s</a:t>
            </a:r>
            <a:r>
              <a:rPr lang="pt-PT" altLang="cs-CZ" sz="2800"/>
              <a:t>.</a:t>
            </a:r>
          </a:p>
          <a:p>
            <a:pPr marL="0" indent="0" algn="just" eaLnBrk="1" hangingPunct="1">
              <a:buNone/>
            </a:pPr>
            <a:endParaRPr lang="pt-PT" altLang="cs-CZ" sz="2800"/>
          </a:p>
          <a:p>
            <a:pPr marL="0" indent="0" algn="just" eaLnBrk="1" hangingPunct="1">
              <a:buNone/>
            </a:pPr>
            <a:r>
              <a:rPr lang="pt-PT" altLang="cs-CZ" sz="2800"/>
              <a:t>palavras  que originalmente começavam com duas consoantes, tinha-se adicionado o </a:t>
            </a:r>
            <a:r>
              <a:rPr lang="pt-PT" altLang="cs-CZ" sz="2800" b="1"/>
              <a:t>e epentético: </a:t>
            </a:r>
            <a:r>
              <a:rPr lang="pt-PT" altLang="cs-CZ" sz="2800" i="1"/>
              <a:t>esperança, estrado, escrito...</a:t>
            </a:r>
            <a:endParaRPr lang="cs-CZ" altLang="cs-CZ" sz="2800" i="1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Sílaba e a distribui</a:t>
            </a:r>
            <a:r>
              <a:rPr lang="pt-PT" altLang="cs-CZ" sz="3600"/>
              <a:t>çã</a:t>
            </a:r>
            <a:r>
              <a:rPr lang="cs-CZ" altLang="cs-CZ" sz="3600"/>
              <a:t>o dos fonemas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A SINTAXE DE FERNÃO DE OLIVEIRA">
            <a:hlinkClick r:id="" action="ppaction://media"/>
            <a:extLst>
              <a:ext uri="{FF2B5EF4-FFF2-40B4-BE49-F238E27FC236}">
                <a16:creationId xmlns:a16="http://schemas.microsoft.com/office/drawing/2014/main" id="{9138D1B0-ACBE-4C12-967F-E17A7960D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764704"/>
            <a:ext cx="688218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cs-CZ" altLang="cs-CZ" sz="2400" b="1"/>
              <a:t>Palavras = di</a:t>
            </a:r>
            <a:r>
              <a:rPr lang="pt-PT" altLang="cs-CZ" sz="2400" b="1"/>
              <a:t>çõe</a:t>
            </a:r>
            <a:r>
              <a:rPr lang="cs-CZ" altLang="cs-CZ" sz="2400" b="1"/>
              <a:t>s </a:t>
            </a:r>
          </a:p>
          <a:p>
            <a:pPr marL="0" indent="0" algn="ctr" eaLnBrk="1" hangingPunct="1">
              <a:buNone/>
            </a:pPr>
            <a:r>
              <a:rPr lang="pt-PT" altLang="cs-CZ" sz="2800"/>
              <a:t>n</a:t>
            </a:r>
            <a:r>
              <a:rPr lang="cs-CZ" altLang="cs-CZ" sz="2800"/>
              <a:t>ossas</a:t>
            </a:r>
            <a:r>
              <a:rPr lang="pt-PT" altLang="cs-CZ" sz="2800"/>
              <a:t>   </a:t>
            </a:r>
            <a:r>
              <a:rPr lang="cs-CZ" altLang="cs-CZ" sz="2800"/>
              <a:t>–</a:t>
            </a:r>
            <a:r>
              <a:rPr lang="pt-PT" altLang="cs-CZ" sz="2800"/>
              <a:t> </a:t>
            </a:r>
            <a:r>
              <a:rPr lang="cs-CZ" altLang="cs-CZ" sz="2800"/>
              <a:t>alheias</a:t>
            </a:r>
            <a:r>
              <a:rPr lang="pt-PT" altLang="cs-CZ" sz="2800"/>
              <a:t> </a:t>
            </a:r>
            <a:r>
              <a:rPr lang="cs-CZ" altLang="cs-CZ" sz="2800"/>
              <a:t>– comuns</a:t>
            </a:r>
          </a:p>
          <a:p>
            <a:pPr marL="0" indent="0" algn="ctr" eaLnBrk="1" hangingPunct="1">
              <a:buNone/>
            </a:pPr>
            <a:r>
              <a:rPr lang="pt-PT" altLang="cs-CZ" sz="2800"/>
              <a:t>a</a:t>
            </a:r>
            <a:r>
              <a:rPr lang="cs-CZ" altLang="cs-CZ" sz="2800"/>
              <a:t>partadas</a:t>
            </a:r>
            <a:r>
              <a:rPr lang="pt-PT" altLang="cs-CZ" sz="2800"/>
              <a:t>   </a:t>
            </a:r>
            <a:r>
              <a:rPr lang="cs-CZ" altLang="cs-CZ" sz="2800"/>
              <a:t>–</a:t>
            </a:r>
            <a:r>
              <a:rPr lang="pt-PT" altLang="cs-CZ" sz="2800"/>
              <a:t> </a:t>
            </a:r>
            <a:r>
              <a:rPr lang="cs-CZ" altLang="cs-CZ" sz="2800"/>
              <a:t>juntas </a:t>
            </a:r>
            <a:endParaRPr lang="pt-PT" altLang="cs-CZ" sz="2800"/>
          </a:p>
          <a:p>
            <a:pPr marL="0" indent="0" algn="ctr" eaLnBrk="1" hangingPunct="1">
              <a:buNone/>
            </a:pPr>
            <a:r>
              <a:rPr lang="pt-PT" altLang="cs-CZ" sz="2800"/>
              <a:t>(</a:t>
            </a:r>
            <a:r>
              <a:rPr lang="cs-CZ" altLang="cs-CZ" sz="2800"/>
              <a:t>simples – compostas</a:t>
            </a:r>
            <a:r>
              <a:rPr lang="pt-PT" altLang="cs-CZ" sz="2800"/>
              <a:t>)</a:t>
            </a:r>
            <a:endParaRPr lang="cs-CZ" altLang="cs-CZ" sz="2800"/>
          </a:p>
          <a:p>
            <a:pPr marL="0" indent="0" algn="ctr" eaLnBrk="1" hangingPunct="1">
              <a:buNone/>
            </a:pPr>
            <a:r>
              <a:rPr lang="pt-PT" altLang="cs-CZ" sz="2800"/>
              <a:t>v</a:t>
            </a:r>
            <a:r>
              <a:rPr lang="cs-CZ" altLang="cs-CZ" sz="2800"/>
              <a:t>elhas</a:t>
            </a:r>
            <a:r>
              <a:rPr lang="pt-PT" altLang="cs-CZ" sz="2800"/>
              <a:t> </a:t>
            </a:r>
            <a:r>
              <a:rPr lang="cs-CZ" altLang="cs-CZ" sz="2800"/>
              <a:t> – novas</a:t>
            </a:r>
            <a:r>
              <a:rPr lang="pt-PT" altLang="cs-CZ" sz="2800"/>
              <a:t> </a:t>
            </a:r>
            <a:r>
              <a:rPr lang="cs-CZ" altLang="cs-CZ" sz="2800"/>
              <a:t>-</a:t>
            </a:r>
            <a:r>
              <a:rPr lang="pt-PT" altLang="cs-CZ" sz="2800"/>
              <a:t> </a:t>
            </a:r>
            <a:r>
              <a:rPr lang="cs-CZ" altLang="cs-CZ" sz="2800"/>
              <a:t>usadas.</a:t>
            </a:r>
          </a:p>
          <a:p>
            <a:pPr marL="0" indent="0" algn="ctr" eaLnBrk="1" hangingPunct="1">
              <a:buNone/>
            </a:pPr>
            <a:r>
              <a:rPr lang="pt-PT" altLang="cs-CZ" sz="2800"/>
              <a:t>p</a:t>
            </a:r>
            <a:r>
              <a:rPr lang="cs-CZ" altLang="cs-CZ" sz="2800"/>
              <a:t>róprias </a:t>
            </a:r>
            <a:r>
              <a:rPr lang="pt-PT" altLang="cs-CZ" sz="2800"/>
              <a:t> </a:t>
            </a:r>
            <a:r>
              <a:rPr lang="cs-CZ" altLang="cs-CZ" sz="2800"/>
              <a:t>– mudadas </a:t>
            </a:r>
            <a:endParaRPr lang="pt-PT" altLang="cs-CZ" sz="2800"/>
          </a:p>
          <a:p>
            <a:pPr marL="0" indent="0" algn="ctr" eaLnBrk="1" hangingPunct="1">
              <a:buNone/>
            </a:pPr>
            <a:r>
              <a:rPr lang="pt-PT" altLang="cs-CZ" sz="2800"/>
              <a:t>  </a:t>
            </a:r>
            <a:r>
              <a:rPr lang="cs-CZ" altLang="cs-CZ" sz="2800"/>
              <a:t>(metafóricas e n</a:t>
            </a:r>
            <a:r>
              <a:rPr lang="pt-PT" altLang="cs-CZ" sz="2800"/>
              <a:t>ã</a:t>
            </a:r>
            <a:r>
              <a:rPr lang="cs-CZ" altLang="cs-CZ" sz="2800"/>
              <a:t>o metafóricas</a:t>
            </a:r>
            <a:r>
              <a:rPr lang="pt-PT" altLang="cs-CZ" sz="2800"/>
              <a:t>)</a:t>
            </a:r>
            <a:endParaRPr lang="cs-CZ" altLang="cs-CZ" sz="2800"/>
          </a:p>
          <a:p>
            <a:pPr marL="0" indent="0" algn="ctr" eaLnBrk="1" hangingPunct="1">
              <a:buNone/>
            </a:pPr>
            <a:r>
              <a:rPr lang="pt-PT" altLang="cs-CZ" sz="2800"/>
              <a:t>p</a:t>
            </a:r>
            <a:r>
              <a:rPr lang="cs-CZ" altLang="cs-CZ" sz="2800"/>
              <a:t>rimeiras</a:t>
            </a:r>
            <a:r>
              <a:rPr lang="pt-PT" altLang="cs-CZ" sz="2800"/>
              <a:t>  </a:t>
            </a:r>
            <a:r>
              <a:rPr lang="cs-CZ" altLang="cs-CZ" sz="2800"/>
              <a:t>–</a:t>
            </a:r>
            <a:r>
              <a:rPr lang="pt-PT" altLang="cs-CZ" sz="2800"/>
              <a:t> </a:t>
            </a:r>
            <a:r>
              <a:rPr lang="cs-CZ" altLang="cs-CZ" sz="2800"/>
              <a:t> tiradas </a:t>
            </a:r>
            <a:endParaRPr lang="pt-PT" altLang="cs-CZ" sz="2800"/>
          </a:p>
          <a:p>
            <a:pPr marL="0" indent="0" algn="ctr" eaLnBrk="1" hangingPunct="1">
              <a:buNone/>
            </a:pPr>
            <a:r>
              <a:rPr lang="pt-PT" altLang="cs-CZ" sz="2800"/>
              <a:t>  </a:t>
            </a:r>
            <a:r>
              <a:rPr lang="cs-CZ" altLang="cs-CZ" sz="2800"/>
              <a:t>(primárias e derivadas).</a:t>
            </a:r>
            <a:r>
              <a:rPr lang="pt-PT" altLang="cs-CZ" sz="2800"/>
              <a:t> </a:t>
            </a:r>
            <a:endParaRPr lang="cs-CZ" altLang="cs-CZ" sz="28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Lexicologia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di</a:t>
            </a:r>
            <a:r>
              <a:rPr lang="pt-PT" altLang="cs-CZ" sz="2400" b="1"/>
              <a:t>çõ</a:t>
            </a:r>
            <a:r>
              <a:rPr lang="cs-CZ" altLang="cs-CZ" sz="2400" b="1"/>
              <a:t>es nossas</a:t>
            </a:r>
            <a:r>
              <a:rPr lang="cs-CZ" altLang="cs-CZ" sz="2400"/>
              <a:t>: s</a:t>
            </a:r>
            <a:r>
              <a:rPr lang="pt-PT" altLang="cs-CZ" sz="2400"/>
              <a:t>ã</a:t>
            </a:r>
            <a:r>
              <a:rPr lang="cs-CZ" altLang="cs-CZ" sz="2400"/>
              <a:t>o as palavras primitivas específicas da língua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di</a:t>
            </a:r>
            <a:r>
              <a:rPr lang="pt-PT" altLang="cs-CZ" sz="2400" b="1"/>
              <a:t>çõ</a:t>
            </a:r>
            <a:r>
              <a:rPr lang="cs-CZ" altLang="cs-CZ" sz="2400" b="1"/>
              <a:t>es</a:t>
            </a:r>
            <a:r>
              <a:rPr lang="pt-PT" altLang="cs-CZ" sz="2400" b="1"/>
              <a:t> </a:t>
            </a:r>
            <a:r>
              <a:rPr lang="cs-CZ" altLang="cs-CZ" sz="2400" b="1"/>
              <a:t>alheias</a:t>
            </a:r>
            <a:r>
              <a:rPr lang="cs-CZ" altLang="cs-CZ" sz="2400"/>
              <a:t>: s</a:t>
            </a:r>
            <a:r>
              <a:rPr lang="pt-PT" altLang="cs-CZ" sz="2400"/>
              <a:t>ã</a:t>
            </a:r>
            <a:r>
              <a:rPr lang="cs-CZ" altLang="cs-CZ" sz="2400"/>
              <a:t>o as palavras de empréstimo e as estrangeiras reconhecíveis como tais; estas podem tornar-se noss</a:t>
            </a:r>
            <a:r>
              <a:rPr lang="pt-PT" altLang="cs-CZ" sz="2400"/>
              <a:t>a</a:t>
            </a:r>
            <a:r>
              <a:rPr lang="cs-CZ" altLang="cs-CZ" sz="2400"/>
              <a:t>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di</a:t>
            </a:r>
            <a:r>
              <a:rPr lang="pt-PT" altLang="cs-CZ" sz="2400" b="1"/>
              <a:t>çõ</a:t>
            </a:r>
            <a:r>
              <a:rPr lang="cs-CZ" altLang="cs-CZ" sz="2400" b="1"/>
              <a:t>es comuns</a:t>
            </a:r>
            <a:r>
              <a:rPr lang="cs-CZ" altLang="cs-CZ" sz="2400"/>
              <a:t>: s</a:t>
            </a:r>
            <a:r>
              <a:rPr lang="pt-PT" altLang="cs-CZ" sz="2400"/>
              <a:t>ã</a:t>
            </a:r>
            <a:r>
              <a:rPr lang="cs-CZ" altLang="cs-CZ" sz="2400"/>
              <a:t>o palavras de diferentes línguas nas quais n</a:t>
            </a:r>
            <a:r>
              <a:rPr lang="pt-PT" altLang="cs-CZ" sz="2400"/>
              <a:t>ã</a:t>
            </a:r>
            <a:r>
              <a:rPr lang="cs-CZ" altLang="cs-CZ" sz="2400"/>
              <a:t>o se pode reconhecer a origem.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dic</a:t>
            </a:r>
            <a:r>
              <a:rPr lang="pt-PT" altLang="cs-CZ" sz="2400" b="1"/>
              <a:t>õ</a:t>
            </a:r>
            <a:r>
              <a:rPr lang="cs-CZ" altLang="cs-CZ" sz="2400" b="1"/>
              <a:t>es velhas</a:t>
            </a:r>
            <a:r>
              <a:rPr lang="cs-CZ" altLang="cs-CZ" sz="2400"/>
              <a:t>: s</a:t>
            </a:r>
            <a:r>
              <a:rPr lang="pt-PT" altLang="cs-CZ" sz="2400"/>
              <a:t>ã</a:t>
            </a:r>
            <a:r>
              <a:rPr lang="cs-CZ" altLang="cs-CZ" sz="2400"/>
              <a:t>o os arcaísmos (mas que podem ser verificados também nos falantes mais idosos – porque as palavras velhas da língua comum sobrevivem nos falares.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As dic</a:t>
            </a:r>
            <a:r>
              <a:rPr lang="pt-PT" altLang="cs-CZ" sz="2400" b="1"/>
              <a:t>õ</a:t>
            </a:r>
            <a:r>
              <a:rPr lang="cs-CZ" altLang="cs-CZ" sz="2400" b="1"/>
              <a:t>es novas</a:t>
            </a:r>
            <a:r>
              <a:rPr lang="cs-CZ" altLang="cs-CZ" sz="2400"/>
              <a:t>: s</a:t>
            </a:r>
            <a:r>
              <a:rPr lang="pt-PT" altLang="cs-CZ" sz="2400"/>
              <a:t>ã</a:t>
            </a:r>
            <a:r>
              <a:rPr lang="cs-CZ" altLang="cs-CZ" sz="2400"/>
              <a:t>o as palavras de data</a:t>
            </a:r>
            <a:r>
              <a:rPr lang="pt-PT" altLang="cs-CZ" sz="2400"/>
              <a:t>çã</a:t>
            </a:r>
            <a:r>
              <a:rPr lang="cs-CZ" altLang="cs-CZ" sz="2400"/>
              <a:t>o mais recente.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Defini</a:t>
            </a:r>
            <a:r>
              <a:rPr lang="pt-PT" altLang="cs-CZ" sz="4000"/>
              <a:t>çã</a:t>
            </a:r>
            <a:r>
              <a:rPr lang="cs-CZ" altLang="cs-CZ" sz="4000"/>
              <a:t>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pt-PT" altLang="cs-CZ" sz="2800"/>
              <a:t>    </a:t>
            </a:r>
            <a:r>
              <a:rPr lang="cs-CZ" altLang="cs-CZ" sz="4000"/>
              <a:t>As palavras podem ser </a:t>
            </a:r>
            <a:r>
              <a:rPr lang="cs-CZ" altLang="cs-CZ" sz="4000" b="1"/>
              <a:t>usadas</a:t>
            </a:r>
            <a:r>
              <a:rPr lang="cs-CZ" altLang="cs-CZ" sz="4000"/>
              <a:t> ou </a:t>
            </a:r>
            <a:r>
              <a:rPr lang="cs-CZ" altLang="cs-CZ" sz="4000" b="1"/>
              <a:t>particulares</a:t>
            </a:r>
            <a:r>
              <a:rPr lang="pt-PT" altLang="cs-CZ" sz="4000"/>
              <a:t>. Quando são usadas, são geralmente conhecidas por todas as classes sociais e em todas as regiões. Quando são particulares, </a:t>
            </a:r>
            <a:r>
              <a:rPr lang="cs-CZ" altLang="cs-CZ" sz="4000"/>
              <a:t> variam de acordo com as regi</a:t>
            </a:r>
            <a:r>
              <a:rPr lang="pt-PT" altLang="cs-CZ" sz="4000"/>
              <a:t>õ</a:t>
            </a:r>
            <a:r>
              <a:rPr lang="cs-CZ" altLang="cs-CZ" sz="4000"/>
              <a:t>es e grupos sociais. 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/>
              <a:t>Di</a:t>
            </a:r>
            <a:r>
              <a:rPr lang="pt-PT" altLang="cs-CZ" sz="4800" b="1"/>
              <a:t>çõ</a:t>
            </a:r>
            <a:r>
              <a:rPr lang="cs-CZ" altLang="cs-CZ" sz="4800" b="1"/>
              <a:t>es </a:t>
            </a:r>
            <a:r>
              <a:rPr lang="cs-CZ" altLang="cs-CZ" sz="4400" b="1"/>
              <a:t>usadas/particulares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14500" lvl="4" indent="0" algn="just" eaLnBrk="1" hangingPunct="1">
              <a:buNone/>
            </a:pPr>
            <a:endParaRPr lang="pt-PT" altLang="cs-CZ"/>
          </a:p>
          <a:p>
            <a:pPr marL="2000250" lvl="4" indent="-285750" algn="just"/>
            <a:r>
              <a:rPr lang="pt-PT" altLang="cs-CZ"/>
              <a:t>     </a:t>
            </a:r>
            <a:r>
              <a:rPr lang="pt-PT" altLang="cs-CZ" sz="2000"/>
              <a:t>...</a:t>
            </a:r>
            <a:r>
              <a:rPr lang="cs-CZ" altLang="cs-CZ" sz="2000"/>
              <a:t>e porẽ de todas ellas ou são geraes a todos, como </a:t>
            </a:r>
            <a:r>
              <a:rPr lang="cs-CZ" altLang="cs-CZ" sz="2000" i="1"/>
              <a:t>Deos, pão, vinho, ceo</a:t>
            </a:r>
            <a:r>
              <a:rPr lang="cs-CZ" altLang="cs-CZ" sz="2000"/>
              <a:t>, e </a:t>
            </a:r>
            <a:r>
              <a:rPr lang="cs-CZ" altLang="cs-CZ" sz="2000" i="1"/>
              <a:t>terra</a:t>
            </a:r>
            <a:r>
              <a:rPr lang="cs-CZ" altLang="cs-CZ" sz="2000"/>
              <a:t> ou sao „particulares“. E esta particularidade ou se faz ãntre </a:t>
            </a:r>
            <a:r>
              <a:rPr lang="cs-CZ" altLang="cs-CZ" sz="2000" i="1"/>
              <a:t>officos</a:t>
            </a:r>
            <a:r>
              <a:rPr lang="cs-CZ" altLang="cs-CZ" sz="2000"/>
              <a:t> e </a:t>
            </a:r>
            <a:r>
              <a:rPr lang="cs-CZ" altLang="cs-CZ" sz="2000" i="1"/>
              <a:t>tratos</a:t>
            </a:r>
            <a:r>
              <a:rPr lang="cs-CZ" altLang="cs-CZ" sz="2000"/>
              <a:t>, como os cavaleiros que tẽ hữs vocabolos, e os lavradores outros,e os cortesãos outros, e os religiosos outros, e os me</a:t>
            </a:r>
            <a:r>
              <a:rPr lang="pt-PT" altLang="cs-CZ" sz="2000"/>
              <a:t>c</a:t>
            </a:r>
            <a:r>
              <a:rPr lang="cs-CZ" altLang="cs-CZ" sz="2000"/>
              <a:t>anicos outros</a:t>
            </a:r>
            <a:r>
              <a:rPr lang="pt-PT" altLang="cs-CZ" sz="2000"/>
              <a:t> </a:t>
            </a:r>
            <a:r>
              <a:rPr lang="cs-CZ" altLang="cs-CZ" sz="2000"/>
              <a:t>e os mercadores outros, ou tãbẽ se</a:t>
            </a:r>
            <a:r>
              <a:rPr lang="pt-PT" altLang="cs-CZ" sz="2000"/>
              <a:t> </a:t>
            </a:r>
            <a:r>
              <a:rPr lang="cs-CZ" altLang="cs-CZ" sz="2000"/>
              <a:t>faz ẽ terras esta particularidade, porque os da Beira tem hữas falas e os d´ALentejo outras e os homẽs da Estremadura são diferentes dos d´Antre Douro e Minho, porque , assim como os tẽmpos, assim tãbe as terras crião diversas cõdicões e cõceitos“. (cp.XXXVIII).</a:t>
            </a:r>
          </a:p>
          <a:p>
            <a:pPr marL="1714500" lvl="4" indent="0" algn="just" eaLnBrk="1" hangingPunct="1"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</a:t>
            </a:r>
            <a:r>
              <a:rPr lang="pt-PT" altLang="cs-CZ"/>
              <a:t>çõ</a:t>
            </a:r>
            <a:r>
              <a:rPr lang="cs-CZ" altLang="cs-CZ"/>
              <a:t>es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Oliveira considera relevante a Exist</a:t>
            </a:r>
            <a:r>
              <a:rPr lang="pt-PT" altLang="cs-CZ" sz="2800"/>
              <a:t>ê</a:t>
            </a:r>
            <a:r>
              <a:rPr lang="cs-CZ" altLang="cs-CZ" sz="2800"/>
              <a:t>ncia d</a:t>
            </a:r>
            <a:r>
              <a:rPr lang="pt-PT" altLang="cs-CZ" sz="2800"/>
              <a:t>a</a:t>
            </a:r>
            <a:r>
              <a:rPr lang="cs-CZ" altLang="cs-CZ" sz="2800"/>
              <a:t>s componentes como palavras autónomas –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/>
              <a:t>   </a:t>
            </a:r>
            <a:r>
              <a:rPr lang="cs-CZ" altLang="cs-CZ" sz="2800"/>
              <a:t>1.exemplo : verbo CONTRAFAZER</a:t>
            </a:r>
            <a:endParaRPr lang="pt-PT" altLang="cs-CZ" sz="28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PT" altLang="cs-CZ" sz="2800"/>
              <a:t>       </a:t>
            </a:r>
            <a:r>
              <a:rPr lang="cs-CZ" altLang="cs-CZ" sz="2800"/>
              <a:t>(</a:t>
            </a:r>
            <a:r>
              <a:rPr lang="cs-CZ" altLang="cs-CZ" sz="2800" b="1">
                <a:sym typeface="Wingdings" pitchFamily="2" charset="2"/>
              </a:rPr>
              <a:t>palavra composta</a:t>
            </a:r>
            <a:r>
              <a:rPr lang="pt-PT" altLang="cs-CZ" sz="2800" b="1">
                <a:sym typeface="Wingdings" pitchFamily="2" charset="2"/>
              </a:rPr>
              <a:t> </a:t>
            </a:r>
            <a:r>
              <a:rPr lang="pt-PT" altLang="cs-CZ" sz="2800">
                <a:sym typeface="Wingdings" pitchFamily="2" charset="2"/>
              </a:rPr>
              <a:t>por </a:t>
            </a:r>
            <a:r>
              <a:rPr lang="pt-PT" altLang="cs-CZ" sz="2800" i="1"/>
              <a:t>c</a:t>
            </a:r>
            <a:r>
              <a:rPr lang="cs-CZ" altLang="cs-CZ" sz="2800" i="1"/>
              <a:t>ontra</a:t>
            </a:r>
            <a:r>
              <a:rPr lang="pt-PT" altLang="cs-CZ" sz="2800"/>
              <a:t>+</a:t>
            </a:r>
            <a:r>
              <a:rPr lang="cs-CZ" altLang="cs-CZ" sz="2800"/>
              <a:t> </a:t>
            </a:r>
            <a:r>
              <a:rPr lang="pt-PT" altLang="cs-CZ" sz="2800" i="1"/>
              <a:t>f</a:t>
            </a:r>
            <a:r>
              <a:rPr lang="cs-CZ" altLang="cs-CZ" sz="2800" i="1"/>
              <a:t>azer</a:t>
            </a:r>
            <a:r>
              <a:rPr lang="pt-PT" altLang="cs-CZ" sz="2800"/>
              <a:t> )</a:t>
            </a:r>
            <a:r>
              <a:rPr lang="cs-CZ" altLang="cs-CZ" sz="28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/>
              <a:t>   </a:t>
            </a:r>
            <a:r>
              <a:rPr lang="cs-CZ" altLang="cs-CZ" sz="2800"/>
              <a:t>2.exemplo: verbo FAZER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/>
              <a:t>   </a:t>
            </a:r>
            <a:r>
              <a:rPr lang="cs-CZ" altLang="cs-CZ" sz="2800"/>
              <a:t>FAZ – ER  componentes independentes </a:t>
            </a:r>
            <a:endParaRPr lang="pt-PT" altLang="cs-CZ" sz="28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PT" altLang="cs-CZ" sz="2800"/>
              <a:t>     </a:t>
            </a:r>
            <a:r>
              <a:rPr lang="cs-CZ" altLang="cs-CZ" sz="2800"/>
              <a:t> </a:t>
            </a:r>
            <a:r>
              <a:rPr lang="pt-PT" altLang="cs-CZ" sz="2800"/>
              <a:t>(</a:t>
            </a:r>
            <a:r>
              <a:rPr lang="cs-CZ" altLang="cs-CZ" sz="2800" b="1"/>
              <a:t>di</a:t>
            </a:r>
            <a:r>
              <a:rPr lang="pt-PT" altLang="cs-CZ" sz="2800" b="1"/>
              <a:t>çã</a:t>
            </a:r>
            <a:r>
              <a:rPr lang="cs-CZ" altLang="cs-CZ" sz="2800" b="1"/>
              <a:t>o apartada</a:t>
            </a:r>
            <a:r>
              <a:rPr lang="pt-PT" altLang="cs-CZ" sz="2800" b="1"/>
              <a:t>;</a:t>
            </a:r>
            <a:r>
              <a:rPr lang="cs-CZ" altLang="cs-CZ" sz="2800" b="1"/>
              <a:t>uma palavra simples)</a:t>
            </a:r>
            <a:r>
              <a:rPr lang="pt-PT" altLang="cs-CZ" sz="2800" b="1"/>
              <a:t>.</a:t>
            </a:r>
            <a:endParaRPr lang="cs-CZ" altLang="cs-CZ" sz="2800" b="1"/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Análise de compostos </a:t>
            </a:r>
            <a:br>
              <a:rPr lang="pt-PT" altLang="cs-CZ" sz="3200" b="1"/>
            </a:br>
            <a:r>
              <a:rPr lang="cs-CZ" altLang="cs-CZ" sz="3200" b="1"/>
              <a:t>a</a:t>
            </a:r>
            <a:r>
              <a:rPr lang="pt-PT" altLang="cs-CZ" sz="3200" b="1"/>
              <a:t> </a:t>
            </a:r>
            <a:r>
              <a:rPr lang="cs-CZ" altLang="cs-CZ" sz="3200" b="1"/>
              <a:t>1ª fase</a:t>
            </a:r>
            <a:endParaRPr lang="cs-CZ" altLang="cs-CZ" sz="4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cs-CZ" altLang="cs-CZ" sz="2800" b="1"/>
              <a:t>Na segunda fase</a:t>
            </a:r>
            <a:r>
              <a:rPr lang="cs-CZ" altLang="cs-CZ" sz="2800"/>
              <a:t>, Oliveira rejeita o critério de independ</a:t>
            </a:r>
            <a:r>
              <a:rPr lang="pt-PT" altLang="cs-CZ" sz="2800"/>
              <a:t>ê</a:t>
            </a:r>
            <a:r>
              <a:rPr lang="cs-CZ" altLang="cs-CZ" sz="2800"/>
              <a:t>ncia </a:t>
            </a:r>
            <a:r>
              <a:rPr lang="pt-PT" altLang="cs-CZ" sz="2800"/>
              <a:t>das componentes por não ser </a:t>
            </a:r>
            <a:r>
              <a:rPr lang="cs-CZ" altLang="cs-CZ" sz="2800"/>
              <a:t>aplicável </a:t>
            </a:r>
            <a:r>
              <a:rPr lang="pt-PT" altLang="cs-CZ" sz="2800"/>
              <a:t>a </a:t>
            </a:r>
            <a:r>
              <a:rPr lang="cs-CZ" altLang="cs-CZ" sz="2800"/>
              <a:t>todos os casos. A possibilidade de análise de um composto n</a:t>
            </a:r>
            <a:r>
              <a:rPr lang="pt-PT" altLang="cs-CZ" sz="2800"/>
              <a:t>ã</a:t>
            </a:r>
            <a:r>
              <a:rPr lang="cs-CZ" altLang="cs-CZ" sz="2800"/>
              <a:t>o implica sempre a necessidade da autonomia d</a:t>
            </a:r>
            <a:r>
              <a:rPr lang="pt-PT" altLang="cs-CZ" sz="2800"/>
              <a:t>as</a:t>
            </a:r>
            <a:r>
              <a:rPr lang="cs-CZ" altLang="cs-CZ" sz="2800"/>
              <a:t> componentes: </a:t>
            </a:r>
            <a:r>
              <a:rPr lang="pt-PT" altLang="cs-CZ" sz="2800"/>
              <a:t>h</a:t>
            </a:r>
            <a:r>
              <a:rPr lang="cs-CZ" altLang="cs-CZ" sz="2800"/>
              <a:t>á elementos que podem ter um significado autónomo mas n</a:t>
            </a:r>
            <a:r>
              <a:rPr lang="pt-PT" altLang="cs-CZ" sz="2800"/>
              <a:t>ã</a:t>
            </a:r>
            <a:r>
              <a:rPr lang="cs-CZ" altLang="cs-CZ" sz="2800"/>
              <a:t>o existem isolados.  Por exemplo: </a:t>
            </a:r>
            <a:r>
              <a:rPr lang="cs-CZ" altLang="cs-CZ" sz="2800" i="1"/>
              <a:t>refazer, desfazer</a:t>
            </a:r>
            <a:r>
              <a:rPr lang="cs-CZ" altLang="cs-CZ" sz="2800"/>
              <a:t>: </a:t>
            </a:r>
            <a:r>
              <a:rPr lang="cs-CZ" altLang="cs-CZ" sz="2800" b="1"/>
              <a:t>re-, de- </a:t>
            </a:r>
            <a:r>
              <a:rPr lang="cs-CZ" altLang="cs-CZ" sz="2800"/>
              <a:t>n</a:t>
            </a:r>
            <a:r>
              <a:rPr lang="pt-PT" altLang="cs-CZ" sz="2800"/>
              <a:t>ã</a:t>
            </a:r>
            <a:r>
              <a:rPr lang="cs-CZ" altLang="cs-CZ" sz="2800"/>
              <a:t>o ocorrem isolados mas ocorrem só nos compostos.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000"/>
              <a:t> </a:t>
            </a:r>
            <a:r>
              <a:rPr lang="cs-CZ" altLang="cs-CZ" sz="3200" b="1"/>
              <a:t>Análise de composto</a:t>
            </a:r>
            <a:r>
              <a:rPr lang="pt-PT" altLang="cs-CZ" sz="3200" b="1"/>
              <a:t>s</a:t>
            </a:r>
            <a:r>
              <a:rPr lang="cs-CZ" altLang="cs-CZ" sz="3200" b="1"/>
              <a:t> </a:t>
            </a:r>
            <a:br>
              <a:rPr lang="pt-PT" altLang="cs-CZ" sz="3200" b="1"/>
            </a:br>
            <a:r>
              <a:rPr lang="pt-PT" altLang="cs-CZ" sz="3200" b="1"/>
              <a:t>a2ª fase</a:t>
            </a:r>
            <a:endParaRPr lang="cs-CZ" altLang="cs-CZ" sz="40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b="1"/>
              <a:t>Na terceira fase</a:t>
            </a:r>
            <a:r>
              <a:rPr lang="cs-CZ" altLang="cs-CZ" sz="2800"/>
              <a:t>, Oliveira alcan</a:t>
            </a:r>
            <a:r>
              <a:rPr lang="pt-PT" altLang="cs-CZ" sz="2800"/>
              <a:t>ça</a:t>
            </a:r>
            <a:r>
              <a:rPr lang="cs-CZ" altLang="cs-CZ" sz="2800"/>
              <a:t> um critério final de analisibilidade segmental da significa</a:t>
            </a:r>
            <a:r>
              <a:rPr lang="pt-PT" altLang="cs-CZ" sz="2800"/>
              <a:t>çã</a:t>
            </a:r>
            <a:r>
              <a:rPr lang="cs-CZ" altLang="cs-CZ" sz="2800"/>
              <a:t>o lexical; isto é: a possibilidade de se atribuir significa</a:t>
            </a:r>
            <a:r>
              <a:rPr lang="pt-PT" altLang="cs-CZ" sz="2800"/>
              <a:t>çã</a:t>
            </a:r>
            <a:r>
              <a:rPr lang="cs-CZ" altLang="cs-CZ" sz="2800"/>
              <a:t>o lexical aos segmentos de uma forma, que podem por isso ser conside</a:t>
            </a:r>
            <a:r>
              <a:rPr lang="pt-PT" altLang="cs-CZ" sz="2800"/>
              <a:t>a</a:t>
            </a:r>
            <a:r>
              <a:rPr lang="cs-CZ" altLang="cs-CZ" sz="2800"/>
              <a:t>rdos como </a:t>
            </a:r>
            <a:r>
              <a:rPr lang="cs-CZ" altLang="cs-CZ" sz="2800" b="1"/>
              <a:t>componentes de significa</a:t>
            </a:r>
            <a:r>
              <a:rPr lang="pt-PT" altLang="cs-CZ" sz="2800" b="1"/>
              <a:t>çã</a:t>
            </a:r>
            <a:r>
              <a:rPr lang="cs-CZ" altLang="cs-CZ" sz="2800" b="1"/>
              <a:t>o lexical da forma inteira.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800" b="1" i="1"/>
              <a:t>a</a:t>
            </a:r>
            <a:r>
              <a:rPr lang="cs-CZ" altLang="cs-CZ" sz="2800" b="1" i="1"/>
              <a:t>-conselhar</a:t>
            </a:r>
            <a:r>
              <a:rPr lang="pt-PT" altLang="cs-CZ" sz="2800" b="1" i="1"/>
              <a:t> </a:t>
            </a:r>
            <a:r>
              <a:rPr lang="cs-CZ" altLang="cs-CZ" sz="2800" b="1" i="1"/>
              <a:t>/a-correr/ en-carregar/es-guardar </a:t>
            </a:r>
            <a:r>
              <a:rPr lang="cs-CZ" altLang="cs-CZ" sz="2800"/>
              <a:t>compostos</a:t>
            </a:r>
            <a:endParaRPr lang="pt-PT" altLang="cs-CZ" sz="2800"/>
          </a:p>
          <a:p>
            <a:pPr marL="0" indent="0" algn="ctr">
              <a:lnSpc>
                <a:spcPct val="90000"/>
              </a:lnSpc>
              <a:buNone/>
            </a:pPr>
            <a:r>
              <a:rPr lang="pt-PT" altLang="cs-CZ" sz="2800"/>
              <a:t>x </a:t>
            </a:r>
            <a:endParaRPr lang="cs-CZ" altLang="cs-CZ" sz="280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800" b="1" i="1"/>
              <a:t>a</a:t>
            </a:r>
            <a:r>
              <a:rPr lang="cs-CZ" altLang="cs-CZ" sz="2800" b="1" i="1"/>
              <a:t>panhar, ensinar, esperar –simples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Análise </a:t>
            </a:r>
            <a:r>
              <a:rPr lang="pt-PT" altLang="cs-CZ" sz="4000"/>
              <a:t>de </a:t>
            </a:r>
            <a:r>
              <a:rPr lang="cs-CZ" altLang="cs-CZ" sz="4000"/>
              <a:t>compostos</a:t>
            </a:r>
            <a:br>
              <a:rPr lang="cs-CZ" altLang="cs-CZ" sz="4000"/>
            </a:br>
            <a:r>
              <a:rPr lang="pt-PT" altLang="cs-CZ" sz="4000"/>
              <a:t>a3ª fase</a:t>
            </a:r>
            <a:endParaRPr lang="cs-CZ" altLang="cs-CZ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/>
              <a:t>ideias erradas -  palavras “patranhas”</a:t>
            </a:r>
          </a:p>
          <a:p>
            <a:r>
              <a:rPr lang="pt-PT" sz="2000" i="1"/>
              <a:t>ho</a:t>
            </a:r>
            <a:r>
              <a:rPr lang="pt-PT" sz="2000" i="1" u="sng"/>
              <a:t>mem</a:t>
            </a:r>
            <a:r>
              <a:rPr lang="pt-PT" sz="2000" u="sng"/>
              <a:t> </a:t>
            </a:r>
            <a:r>
              <a:rPr lang="pt-PT" sz="2000"/>
              <a:t> - </a:t>
            </a:r>
            <a:r>
              <a:rPr lang="cs-CZ" sz="2000"/>
              <a:t> </a:t>
            </a:r>
            <a:r>
              <a:rPr lang="pt-PT" sz="2000"/>
              <a:t>é o </a:t>
            </a:r>
            <a:r>
              <a:rPr lang="pt-PT" sz="2000" i="1" u="sng"/>
              <a:t>mei</a:t>
            </a:r>
            <a:r>
              <a:rPr lang="pt-PT" sz="2000" i="1"/>
              <a:t>o</a:t>
            </a:r>
            <a:r>
              <a:rPr lang="pt-PT" sz="2000"/>
              <a:t> de todas as cousas porque está </a:t>
            </a:r>
            <a:r>
              <a:rPr lang="pt-PT" sz="2000" i="1" u="sng"/>
              <a:t>no meio</a:t>
            </a:r>
            <a:r>
              <a:rPr lang="pt-PT" sz="2000"/>
              <a:t> do mal e do bem</a:t>
            </a:r>
          </a:p>
          <a:p>
            <a:r>
              <a:rPr lang="pt-PT" sz="2000" i="1" u="sng"/>
              <a:t>molhe</a:t>
            </a:r>
            <a:r>
              <a:rPr lang="pt-PT" sz="2000" i="1"/>
              <a:t>r</a:t>
            </a:r>
            <a:r>
              <a:rPr lang="pt-PT" sz="2000"/>
              <a:t> – </a:t>
            </a:r>
            <a:r>
              <a:rPr lang="cs-CZ" sz="2000"/>
              <a:t> </a:t>
            </a:r>
            <a:r>
              <a:rPr lang="pt-PT" sz="2000"/>
              <a:t>é </a:t>
            </a:r>
            <a:r>
              <a:rPr lang="pt-PT" sz="2000" i="1" u="sng"/>
              <a:t>molle</a:t>
            </a:r>
          </a:p>
          <a:p>
            <a:r>
              <a:rPr lang="pt-PT" sz="2000" i="1" u="sng"/>
              <a:t>ve</a:t>
            </a:r>
            <a:r>
              <a:rPr lang="pt-PT" sz="2000" i="1"/>
              <a:t>lh</a:t>
            </a:r>
            <a:r>
              <a:rPr lang="pt-PT" sz="2000" i="1" u="sng"/>
              <a:t>o</a:t>
            </a:r>
            <a:r>
              <a:rPr lang="pt-PT" sz="2000"/>
              <a:t>  - </a:t>
            </a:r>
            <a:r>
              <a:rPr lang="cs-CZ" sz="2000"/>
              <a:t> </a:t>
            </a:r>
            <a:r>
              <a:rPr lang="pt-PT" sz="2000" i="1" u="sng"/>
              <a:t>viu</a:t>
            </a:r>
            <a:r>
              <a:rPr lang="pt-PT" sz="2000"/>
              <a:t> muito</a:t>
            </a:r>
          </a:p>
          <a:p>
            <a:r>
              <a:rPr lang="pt-PT" sz="2000" i="1" u="sng"/>
              <a:t>temp</a:t>
            </a:r>
            <a:r>
              <a:rPr lang="pt-PT" sz="2000" i="1"/>
              <a:t>o</a:t>
            </a:r>
            <a:r>
              <a:rPr lang="pt-PT" sz="2000"/>
              <a:t> – </a:t>
            </a:r>
            <a:r>
              <a:rPr lang="cs-CZ" sz="2000"/>
              <a:t> </a:t>
            </a:r>
            <a:r>
              <a:rPr lang="pt-PT" sz="2000" i="1" u="sng"/>
              <a:t>temp</a:t>
            </a:r>
            <a:r>
              <a:rPr lang="pt-PT" sz="2000" i="1"/>
              <a:t>era</a:t>
            </a:r>
            <a:r>
              <a:rPr lang="pt-PT" sz="2000"/>
              <a:t> as cousas </a:t>
            </a:r>
          </a:p>
          <a:p>
            <a:r>
              <a:rPr lang="pt-PT" sz="2000" i="1" u="sng"/>
              <a:t>passa</a:t>
            </a:r>
            <a:r>
              <a:rPr lang="pt-PT" sz="2000" i="1"/>
              <a:t>ro-</a:t>
            </a:r>
            <a:r>
              <a:rPr lang="pt-PT" sz="2000"/>
              <a:t> </a:t>
            </a:r>
            <a:r>
              <a:rPr lang="cs-CZ" sz="2000"/>
              <a:t> </a:t>
            </a:r>
            <a:r>
              <a:rPr lang="pt-PT" sz="2000" i="1" u="sng"/>
              <a:t>passa</a:t>
            </a:r>
            <a:r>
              <a:rPr lang="pt-PT" sz="2000"/>
              <a:t> voando</a:t>
            </a:r>
            <a:endParaRPr lang="cs-CZ" sz="2000"/>
          </a:p>
          <a:p>
            <a:r>
              <a:rPr lang="cs-CZ" sz="2000" i="1" u="sng"/>
              <a:t>antigo</a:t>
            </a:r>
            <a:r>
              <a:rPr lang="cs-CZ" sz="2000" i="1"/>
              <a:t> – </a:t>
            </a:r>
            <a:r>
              <a:rPr lang="cs-CZ" sz="2000" i="1" u="sng"/>
              <a:t>ante</a:t>
            </a:r>
            <a:r>
              <a:rPr lang="cs-CZ" sz="2000" i="1"/>
              <a:t>s </a:t>
            </a:r>
            <a:r>
              <a:rPr lang="cs-CZ" sz="2000"/>
              <a:t>d´a</a:t>
            </a:r>
            <a:r>
              <a:rPr lang="cs-CZ" sz="2000" i="1" u="sng"/>
              <a:t>go</a:t>
            </a:r>
            <a:r>
              <a:rPr lang="cs-CZ" sz="2000"/>
              <a:t>ra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u="sng"/>
              <a:t>pelo</a:t>
            </a:r>
            <a:r>
              <a:rPr lang="cs-CZ" altLang="cs-CZ" sz="2000" i="1"/>
              <a:t>te-</a:t>
            </a:r>
            <a:r>
              <a:rPr lang="cs-CZ" altLang="cs-CZ" sz="2000"/>
              <a:t> é de pele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u="sng"/>
              <a:t>Ave</a:t>
            </a:r>
            <a:r>
              <a:rPr lang="cs-CZ" altLang="cs-CZ" sz="2000" i="1"/>
              <a:t>iro</a:t>
            </a:r>
            <a:r>
              <a:rPr lang="cs-CZ" altLang="cs-CZ" sz="2000"/>
              <a:t> – porque neste lugar morava hum cacador </a:t>
            </a:r>
            <a:r>
              <a:rPr lang="cs-CZ" altLang="cs-CZ" sz="2000" i="1" u="sng"/>
              <a:t>d´aves</a:t>
            </a:r>
            <a:r>
              <a:rPr lang="cs-CZ" altLang="cs-CZ" sz="2000"/>
              <a:t> ao qual, como d ´alcunha, chamavam aveiro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/>
              <a:t>e</a:t>
            </a:r>
            <a:r>
              <a:rPr lang="cs-CZ" altLang="cs-CZ" sz="2000" i="1" u="sng"/>
              <a:t>scr</a:t>
            </a:r>
            <a:r>
              <a:rPr lang="cs-CZ" altLang="cs-CZ" sz="2000" i="1"/>
              <a:t>e</a:t>
            </a:r>
            <a:r>
              <a:rPr lang="cs-CZ" altLang="cs-CZ" sz="2000" i="1" u="sng"/>
              <a:t>ver</a:t>
            </a:r>
            <a:r>
              <a:rPr lang="cs-CZ" altLang="cs-CZ" sz="2000"/>
              <a:t> – é de „discretamente ver</a:t>
            </a:r>
            <a:endParaRPr lang="pt-PT" sz="2000"/>
          </a:p>
          <a:p>
            <a:endParaRPr lang="pt-PT" sz="20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Etimologia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981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3" indent="-342900" algn="just">
              <a:lnSpc>
                <a:spcPct val="80000"/>
              </a:lnSpc>
            </a:pPr>
            <a:r>
              <a:rPr lang="pt-PT" altLang="cs-CZ" sz="2000"/>
              <a:t>“</a:t>
            </a:r>
            <a:r>
              <a:rPr lang="cs-CZ" altLang="cs-CZ" sz="2000">
                <a:latin typeface="Century" panose="02040604050505020304" pitchFamily="18" charset="0"/>
              </a:rPr>
              <a:t>Pois se alguém me dixer que podemos dizer como temos muitos vocabolos latinos e que isto alcan</a:t>
            </a:r>
            <a:r>
              <a:rPr lang="pt-PT" altLang="cs-CZ" sz="2000">
                <a:latin typeface="Century" panose="02040604050505020304" pitchFamily="18" charset="0"/>
              </a:rPr>
              <a:t>ç</a:t>
            </a:r>
            <a:r>
              <a:rPr lang="cs-CZ" altLang="cs-CZ" sz="2000">
                <a:latin typeface="Century" panose="02040604050505020304" pitchFamily="18" charset="0"/>
              </a:rPr>
              <a:t>am os homens doutos que sabem lingua latina, como </a:t>
            </a:r>
            <a:r>
              <a:rPr lang="cs-CZ" altLang="cs-CZ" sz="2000" i="1">
                <a:latin typeface="Century" panose="02040604050505020304" pitchFamily="18" charset="0"/>
              </a:rPr>
              <a:t>candea</a:t>
            </a:r>
            <a:r>
              <a:rPr lang="cs-CZ" altLang="cs-CZ" sz="2000">
                <a:latin typeface="Century" panose="02040604050505020304" pitchFamily="18" charset="0"/>
              </a:rPr>
              <a:t> é de </a:t>
            </a:r>
            <a:r>
              <a:rPr lang="cs-CZ" altLang="cs-CZ" sz="2000" i="1">
                <a:latin typeface="Century" panose="02040604050505020304" pitchFamily="18" charset="0"/>
              </a:rPr>
              <a:t>candela</a:t>
            </a:r>
            <a:r>
              <a:rPr lang="cs-CZ" altLang="cs-CZ" sz="2000">
                <a:latin typeface="Century" panose="02040604050505020304" pitchFamily="18" charset="0"/>
              </a:rPr>
              <a:t>, a </a:t>
            </a:r>
            <a:r>
              <a:rPr lang="cs-CZ" altLang="cs-CZ" sz="2000" i="1">
                <a:latin typeface="Century" panose="02040604050505020304" pitchFamily="18" charset="0"/>
              </a:rPr>
              <a:t>mesa</a:t>
            </a:r>
            <a:r>
              <a:rPr lang="cs-CZ" altLang="cs-CZ" sz="2000">
                <a:latin typeface="Century" panose="02040604050505020304" pitchFamily="18" charset="0"/>
              </a:rPr>
              <a:t> de </a:t>
            </a:r>
            <a:r>
              <a:rPr lang="cs-CZ" altLang="cs-CZ" sz="2000" i="1">
                <a:latin typeface="Century" panose="02040604050505020304" pitchFamily="18" charset="0"/>
              </a:rPr>
              <a:t>mensa</a:t>
            </a:r>
            <a:r>
              <a:rPr lang="cs-CZ" altLang="cs-CZ" sz="2000">
                <a:latin typeface="Century" panose="02040604050505020304" pitchFamily="18" charset="0"/>
              </a:rPr>
              <a:t> que </a:t>
            </a:r>
            <a:r>
              <a:rPr lang="pt-PT" altLang="cs-CZ" sz="2000">
                <a:latin typeface="Century" panose="02040604050505020304" pitchFamily="18" charset="0"/>
              </a:rPr>
              <a:t>não somente é latino mas também tem ainda outro mais escondido nacimento grego de </a:t>
            </a:r>
            <a:r>
              <a:rPr lang="pt-PT" altLang="cs-CZ" sz="2000" i="1">
                <a:latin typeface="Century" panose="02040604050505020304" pitchFamily="18" charset="0"/>
              </a:rPr>
              <a:t>meson</a:t>
            </a:r>
            <a:r>
              <a:rPr lang="pt-PT" altLang="cs-CZ" sz="2000">
                <a:latin typeface="Century" panose="02040604050505020304" pitchFamily="18" charset="0"/>
              </a:rPr>
              <a:t>, que quer dizer cousa que está no meio. Assim outro tanto </a:t>
            </a:r>
            <a:r>
              <a:rPr lang="pt-PT" altLang="cs-CZ" sz="2000" i="1">
                <a:latin typeface="Century" panose="02040604050505020304" pitchFamily="18" charset="0"/>
              </a:rPr>
              <a:t>lum</a:t>
            </a:r>
            <a:r>
              <a:rPr lang="pt-PT" altLang="cs-CZ" sz="2000">
                <a:latin typeface="Century" panose="02040604050505020304" pitchFamily="18" charset="0"/>
              </a:rPr>
              <a:t> de </a:t>
            </a:r>
            <a:r>
              <a:rPr lang="pt-PT" altLang="cs-CZ" sz="2000" i="1">
                <a:latin typeface="Century" panose="02040604050505020304" pitchFamily="18" charset="0"/>
              </a:rPr>
              <a:t>lumen</a:t>
            </a:r>
            <a:r>
              <a:rPr lang="pt-PT" altLang="cs-CZ" sz="2000">
                <a:latin typeface="Century" panose="02040604050505020304" pitchFamily="18" charset="0"/>
              </a:rPr>
              <a:t> latino, </a:t>
            </a:r>
            <a:r>
              <a:rPr lang="pt-PT" altLang="cs-CZ" sz="2000" i="1">
                <a:latin typeface="Century" panose="02040604050505020304" pitchFamily="18" charset="0"/>
              </a:rPr>
              <a:t>homem</a:t>
            </a:r>
            <a:r>
              <a:rPr lang="pt-PT" altLang="cs-CZ" sz="2000">
                <a:latin typeface="Century" panose="02040604050505020304" pitchFamily="18" charset="0"/>
              </a:rPr>
              <a:t> de </a:t>
            </a:r>
            <a:r>
              <a:rPr lang="pt-PT" altLang="cs-CZ" sz="2000" i="1">
                <a:latin typeface="Century" panose="02040604050505020304" pitchFamily="18" charset="0"/>
              </a:rPr>
              <a:t>homo</a:t>
            </a:r>
            <a:r>
              <a:rPr lang="pt-PT" altLang="cs-CZ" sz="2000">
                <a:latin typeface="Century" panose="02040604050505020304" pitchFamily="18" charset="0"/>
              </a:rPr>
              <a:t>, </a:t>
            </a:r>
            <a:r>
              <a:rPr lang="pt-PT" altLang="cs-CZ" sz="2000" i="1">
                <a:latin typeface="Century" panose="02040604050505020304" pitchFamily="18" charset="0"/>
              </a:rPr>
              <a:t>molher</a:t>
            </a:r>
            <a:r>
              <a:rPr lang="pt-PT" altLang="cs-CZ" sz="2000">
                <a:latin typeface="Century" panose="02040604050505020304" pitchFamily="18" charset="0"/>
              </a:rPr>
              <a:t> de </a:t>
            </a:r>
            <a:r>
              <a:rPr lang="pt-PT" altLang="cs-CZ" sz="2000" i="1">
                <a:latin typeface="Century" panose="02040604050505020304" pitchFamily="18" charset="0"/>
              </a:rPr>
              <a:t>mulher</a:t>
            </a:r>
            <a:r>
              <a:rPr lang="pt-PT" altLang="cs-CZ" sz="2000">
                <a:latin typeface="Century" panose="02040604050505020304" pitchFamily="18" charset="0"/>
              </a:rPr>
              <a:t>, e livro e porta e casa e parede e quantos quiseres, e não só latinos, mas gregos, arabigos, castelhanos, franceses e toda quanto outra umminicia poderem ajuntar, preguntar-lhe-ei </a:t>
            </a:r>
            <a:r>
              <a:rPr lang="pt-PT" altLang="cs-CZ" sz="2000" b="1">
                <a:latin typeface="Century" panose="02040604050505020304" pitchFamily="18" charset="0"/>
              </a:rPr>
              <a:t>então que nos fica a nós ou se temos de nosso algh</a:t>
            </a:r>
            <a:r>
              <a:rPr lang="pt-PT" altLang="cs-CZ" sz="2000" b="1">
                <a:latin typeface="Century" panose="02040604050505020304" pitchFamily="18" charset="0"/>
                <a:cs typeface="Times New Roman"/>
              </a:rPr>
              <a:t>ũ cousa</a:t>
            </a:r>
            <a:r>
              <a:rPr lang="pt-PT" altLang="cs-CZ" sz="2000">
                <a:latin typeface="Century" panose="02040604050505020304" pitchFamily="18" charset="0"/>
                <a:cs typeface="Times New Roman"/>
              </a:rPr>
              <a:t>. </a:t>
            </a:r>
            <a:r>
              <a:rPr lang="pt-PT" altLang="cs-CZ" sz="2000" b="1">
                <a:latin typeface="Century" panose="02040604050505020304" pitchFamily="18" charset="0"/>
                <a:cs typeface="Times New Roman"/>
              </a:rPr>
              <a:t>E os nossos homens, pois são mais antigos que os latinos</a:t>
            </a:r>
            <a:r>
              <a:rPr lang="pt-PT" altLang="cs-CZ" sz="2000">
                <a:latin typeface="Century" panose="02040604050505020304" pitchFamily="18" charset="0"/>
                <a:cs typeface="Times New Roman"/>
              </a:rPr>
              <a:t>....</a:t>
            </a:r>
            <a:endParaRPr lang="cs-CZ" altLang="cs-CZ" sz="2000">
              <a:latin typeface="Century" panose="02040604050505020304" pitchFamily="18" charset="0"/>
            </a:endParaRPr>
          </a:p>
          <a:p>
            <a:pPr lvl="2" algn="just" eaLnBrk="1" hangingPunct="1">
              <a:lnSpc>
                <a:spcPct val="80000"/>
              </a:lnSpc>
            </a:pPr>
            <a:endParaRPr lang="cs-CZ" altLang="cs-CZ" sz="2400">
              <a:latin typeface="Century" panose="02040604050505020304" pitchFamily="18" charset="0"/>
            </a:endParaRPr>
          </a:p>
          <a:p>
            <a:pPr lvl="2" algn="just" eaLnBrk="1" hangingPunct="1">
              <a:lnSpc>
                <a:spcPct val="80000"/>
              </a:lnSpc>
            </a:pPr>
            <a:endParaRPr lang="cs-CZ" altLang="cs-CZ" sz="2400">
              <a:latin typeface="Century" panose="02040604050505020304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Etimologia </a:t>
            </a:r>
            <a:endParaRPr lang="cs-CZ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Morfossintaxe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90000"/>
              </a:lnSpc>
            </a:pPr>
            <a:r>
              <a:rPr lang="cs-CZ" altLang="cs-CZ" sz="2800"/>
              <a:t>refer</a:t>
            </a:r>
            <a:r>
              <a:rPr lang="pt-PT" altLang="cs-CZ" sz="2800"/>
              <a:t>ê</a:t>
            </a:r>
            <a:r>
              <a:rPr lang="cs-CZ" altLang="cs-CZ" sz="2800"/>
              <a:t>ncias muito breves </a:t>
            </a:r>
            <a:endParaRPr lang="pt-PT" altLang="cs-CZ" sz="2800"/>
          </a:p>
          <a:p>
            <a:pPr lvl="2">
              <a:lnSpc>
                <a:spcPct val="90000"/>
              </a:lnSpc>
            </a:pPr>
            <a:r>
              <a:rPr lang="pt-PT" altLang="cs-CZ" sz="2800"/>
              <a:t>análise </a:t>
            </a:r>
            <a:r>
              <a:rPr lang="cs-CZ" altLang="cs-CZ" sz="2800"/>
              <a:t>superficial do nome e do verbo</a:t>
            </a:r>
          </a:p>
          <a:p>
            <a:pPr lvl="2">
              <a:lnSpc>
                <a:spcPct val="90000"/>
              </a:lnSpc>
            </a:pPr>
            <a:r>
              <a:rPr lang="cs-CZ" altLang="cs-CZ" sz="2800"/>
              <a:t>O artigo </a:t>
            </a:r>
            <a:r>
              <a:rPr lang="pt-PT" altLang="cs-CZ" sz="2800"/>
              <a:t>= </a:t>
            </a:r>
            <a:r>
              <a:rPr lang="cs-CZ" altLang="cs-CZ" sz="2800"/>
              <a:t>parte autónoma do dicurso. </a:t>
            </a:r>
          </a:p>
          <a:p>
            <a:pPr lvl="2">
              <a:lnSpc>
                <a:spcPct val="90000"/>
              </a:lnSpc>
            </a:pPr>
            <a:r>
              <a:rPr lang="cs-CZ" altLang="cs-CZ" sz="2800"/>
              <a:t>Os casos – smantidos </a:t>
            </a:r>
            <a:r>
              <a:rPr lang="pt-PT" altLang="cs-CZ" sz="2800"/>
              <a:t>-</a:t>
            </a:r>
            <a:r>
              <a:rPr lang="cs-CZ" altLang="cs-CZ" sz="2800"/>
              <a:t>reduzidos a </a:t>
            </a:r>
            <a:r>
              <a:rPr lang="pt-PT" altLang="cs-CZ" sz="2800"/>
              <a:t>quatro casos:  </a:t>
            </a:r>
          </a:p>
          <a:p>
            <a:pPr lvl="4">
              <a:lnSpc>
                <a:spcPct val="90000"/>
              </a:lnSpc>
            </a:pPr>
            <a:r>
              <a:rPr lang="cs-CZ" altLang="cs-CZ" sz="2400"/>
              <a:t>nominativo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genitivo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dativo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acusativo</a:t>
            </a:r>
            <a:endParaRPr lang="pt-PT" altLang="cs-CZ" sz="2400"/>
          </a:p>
          <a:p>
            <a:pPr lvl="2">
              <a:lnSpc>
                <a:spcPct val="90000"/>
              </a:lnSpc>
            </a:pPr>
            <a:r>
              <a:rPr lang="pt-PT" altLang="cs-CZ" sz="2800"/>
              <a:t>nova terminologia</a:t>
            </a:r>
            <a:r>
              <a:rPr lang="cs-CZ" altLang="cs-CZ" sz="2800"/>
              <a:t>:</a:t>
            </a:r>
          </a:p>
          <a:p>
            <a:pPr lvl="4">
              <a:lnSpc>
                <a:spcPct val="90000"/>
              </a:lnSpc>
            </a:pPr>
            <a:r>
              <a:rPr lang="pt-PT" altLang="cs-CZ" sz="2400"/>
              <a:t>p</a:t>
            </a:r>
            <a:r>
              <a:rPr lang="cs-CZ" altLang="cs-CZ" sz="2400"/>
              <a:t>repositivo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possessivo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 dativo</a:t>
            </a:r>
            <a:endParaRPr lang="pt-PT" altLang="cs-CZ" sz="2400"/>
          </a:p>
          <a:p>
            <a:pPr lvl="4">
              <a:lnSpc>
                <a:spcPct val="90000"/>
              </a:lnSpc>
            </a:pPr>
            <a:r>
              <a:rPr lang="cs-CZ" altLang="cs-CZ" sz="2400"/>
              <a:t> pospositivo</a:t>
            </a:r>
          </a:p>
          <a:p>
            <a:pPr lvl="2">
              <a:lnSpc>
                <a:spcPct val="90000"/>
              </a:lnSpc>
            </a:pPr>
            <a:r>
              <a:rPr lang="cs-CZ" altLang="cs-CZ" sz="2800"/>
              <a:t>As marcas dos casos como fun</a:t>
            </a:r>
            <a:r>
              <a:rPr lang="pt-PT" altLang="cs-CZ" sz="2800"/>
              <a:t>çõ</a:t>
            </a:r>
            <a:r>
              <a:rPr lang="cs-CZ" altLang="cs-CZ" sz="2800"/>
              <a:t>es oracionais s</a:t>
            </a:r>
            <a:r>
              <a:rPr lang="pt-PT" altLang="cs-CZ" sz="2800"/>
              <a:t>ã</a:t>
            </a:r>
            <a:r>
              <a:rPr lang="cs-CZ" altLang="cs-CZ" sz="2800"/>
              <a:t>o os artigos</a:t>
            </a:r>
            <a:r>
              <a:rPr lang="cs-CZ" altLang="cs-CZ" sz="2800" b="1"/>
              <a:t>: o, do, ao, o</a:t>
            </a:r>
            <a:r>
              <a:rPr lang="cs-CZ" altLang="cs-CZ" sz="2800"/>
              <a:t>.(</a:t>
            </a:r>
            <a:r>
              <a:rPr lang="cs-CZ" altLang="cs-CZ" sz="2800" b="1"/>
              <a:t>do </a:t>
            </a:r>
            <a:r>
              <a:rPr lang="cs-CZ" altLang="cs-CZ" sz="2800"/>
              <a:t>e </a:t>
            </a:r>
            <a:r>
              <a:rPr lang="cs-CZ" altLang="cs-CZ" sz="2800" b="1"/>
              <a:t>ao</a:t>
            </a:r>
            <a:r>
              <a:rPr lang="cs-CZ" altLang="cs-CZ" sz="2800"/>
              <a:t> </a:t>
            </a:r>
            <a:r>
              <a:rPr lang="pt-PT" altLang="cs-CZ" sz="2800"/>
              <a:t>= </a:t>
            </a:r>
            <a:r>
              <a:rPr lang="cs-CZ" altLang="cs-CZ" sz="2800"/>
              <a:t> marc</a:t>
            </a:r>
            <a:r>
              <a:rPr lang="pt-PT" altLang="cs-CZ" sz="2800"/>
              <a:t>a</a:t>
            </a:r>
            <a:r>
              <a:rPr lang="cs-CZ" altLang="cs-CZ" sz="2800"/>
              <a:t>s de casos mas tambem combina</a:t>
            </a:r>
            <a:r>
              <a:rPr lang="pt-PT" altLang="cs-CZ" sz="2800"/>
              <a:t>çõ</a:t>
            </a:r>
            <a:r>
              <a:rPr lang="cs-CZ" altLang="cs-CZ" sz="2800"/>
              <a:t>es preposicionais</a:t>
            </a:r>
            <a:r>
              <a:rPr lang="cs-CZ" altLang="cs-CZ" sz="200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1507</a:t>
            </a:r>
            <a:r>
              <a:rPr lang="pt-PT" altLang="cs-CZ" sz="2000"/>
              <a:t> </a:t>
            </a:r>
            <a:r>
              <a:rPr lang="cs-CZ" altLang="cs-CZ" sz="2000"/>
              <a:t>Aveiro </a:t>
            </a:r>
            <a:r>
              <a:rPr lang="pt-PT" altLang="cs-CZ" sz="2000"/>
              <a:t> </a:t>
            </a:r>
            <a:r>
              <a:rPr lang="cs-CZ" altLang="cs-CZ" sz="2000"/>
              <a:t>  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2007 „Simpósio comemorativo no Brasil, em S</a:t>
            </a:r>
            <a:r>
              <a:rPr lang="pt-PT" altLang="cs-CZ" sz="2000"/>
              <a:t>ã</a:t>
            </a:r>
            <a:r>
              <a:rPr lang="cs-CZ" altLang="cs-CZ" sz="2000"/>
              <a:t>o Paulo</a:t>
            </a:r>
            <a:r>
              <a:rPr lang="cs-CZ" altLang="cs-CZ" sz="2000" b="1" i="1"/>
              <a:t> </a:t>
            </a:r>
            <a:endParaRPr lang="pt-PT" altLang="cs-CZ" sz="2000" b="1" i="1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2000" b="1" i="1"/>
              <a:t>       </a:t>
            </a:r>
            <a:r>
              <a:rPr lang="cs-CZ" altLang="cs-CZ" sz="2000" b="1" i="1"/>
              <a:t>Fern</a:t>
            </a:r>
            <a:r>
              <a:rPr lang="pt-PT" altLang="cs-CZ" sz="2000" b="1" i="1"/>
              <a:t>ã</a:t>
            </a:r>
            <a:r>
              <a:rPr lang="cs-CZ" altLang="cs-CZ" sz="2000" b="1" i="1"/>
              <a:t>o de Oliveira: 500</a:t>
            </a:r>
            <a:r>
              <a:rPr lang="pt-PT" altLang="cs-CZ" sz="2000" b="1" i="1"/>
              <a:t> </a:t>
            </a:r>
            <a:r>
              <a:rPr lang="cs-CZ" altLang="cs-CZ" sz="2000" b="1" i="1"/>
              <a:t>anos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1520,Convento Dominicano de Évora </a:t>
            </a:r>
            <a:r>
              <a:rPr lang="pt-PT" altLang="cs-CZ" sz="2000"/>
              <a:t>(</a:t>
            </a:r>
            <a:r>
              <a:rPr lang="cs-CZ" altLang="cs-CZ" sz="2000"/>
              <a:t>discípulo de André de Resende</a:t>
            </a:r>
            <a:r>
              <a:rPr lang="pt-PT" altLang="cs-CZ" sz="2000"/>
              <a:t>)</a:t>
            </a:r>
            <a:r>
              <a:rPr lang="cs-CZ" altLang="cs-CZ" sz="2000"/>
              <a:t>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Espanha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1536 </a:t>
            </a:r>
            <a:r>
              <a:rPr lang="pt-PT" altLang="cs-CZ" sz="2000"/>
              <a:t>- </a:t>
            </a:r>
            <a:r>
              <a:rPr lang="cs-CZ" altLang="cs-CZ" sz="2000" i="1"/>
              <a:t>Gramática da Linguagem Portuguesa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</a:t>
            </a:r>
            <a:r>
              <a:rPr lang="pt-PT" altLang="cs-CZ" sz="2000"/>
              <a:t>5</a:t>
            </a:r>
            <a:r>
              <a:rPr lang="cs-CZ" altLang="cs-CZ" sz="2000"/>
              <a:t>40 </a:t>
            </a:r>
            <a:r>
              <a:rPr lang="pt-PT" altLang="cs-CZ" sz="2000"/>
              <a:t>-</a:t>
            </a:r>
            <a:r>
              <a:rPr lang="cs-CZ" altLang="cs-CZ" sz="2000"/>
              <a:t>1541 regressou novamente a Espanha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1545 </a:t>
            </a:r>
            <a:r>
              <a:rPr lang="pt-PT" altLang="cs-CZ" sz="2000"/>
              <a:t> Inglaterra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1552 </a:t>
            </a:r>
            <a:r>
              <a:rPr lang="pt-PT" altLang="cs-CZ" sz="2000"/>
              <a:t> </a:t>
            </a:r>
            <a:r>
              <a:rPr lang="cs-CZ" altLang="cs-CZ" sz="2000"/>
              <a:t>Capelão Real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1554</a:t>
            </a:r>
            <a:r>
              <a:rPr lang="pt-PT" altLang="cs-CZ" sz="2000"/>
              <a:t>  </a:t>
            </a:r>
            <a:r>
              <a:rPr lang="cs-CZ" altLang="cs-CZ" sz="2000"/>
              <a:t> revisor tipográfico da Universidade de Coimbra e, ensinou na Universidade a disciplina de Retórica.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1581</a:t>
            </a:r>
            <a:r>
              <a:rPr lang="pt-PT" altLang="cs-CZ" sz="2000"/>
              <a:t> - falecimento</a:t>
            </a:r>
            <a:endParaRPr lang="cs-CZ" altLang="cs-CZ" sz="20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800"/>
              <a:t>Vida de Fernão de Oliveira</a:t>
            </a:r>
            <a:endParaRPr lang="cs-CZ" altLang="cs-CZ"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</a:t>
            </a:r>
            <a:r>
              <a:rPr lang="pt-PT" altLang="cs-CZ"/>
              <a:t>ê</a:t>
            </a:r>
            <a:r>
              <a:rPr lang="cs-CZ" altLang="cs-CZ"/>
              <a:t>s tipos:</a:t>
            </a:r>
            <a:endParaRPr lang="pt-PT" altLang="cs-CZ"/>
          </a:p>
          <a:p>
            <a:pPr lvl="1"/>
            <a:r>
              <a:rPr lang="cs-CZ" altLang="cs-CZ"/>
              <a:t> masculino</a:t>
            </a:r>
            <a:endParaRPr lang="pt-PT" altLang="cs-CZ"/>
          </a:p>
          <a:p>
            <a:pPr lvl="1"/>
            <a:r>
              <a:rPr lang="cs-CZ" altLang="cs-CZ"/>
              <a:t>femenino</a:t>
            </a:r>
            <a:endParaRPr lang="pt-PT" altLang="cs-CZ"/>
          </a:p>
          <a:p>
            <a:pPr lvl="1"/>
            <a:r>
              <a:rPr lang="cs-CZ" altLang="cs-CZ"/>
              <a:t>indeterminado (p.ex.isto) </a:t>
            </a:r>
            <a:r>
              <a:rPr lang="pt-PT" altLang="cs-CZ"/>
              <a:t>x</a:t>
            </a:r>
            <a:r>
              <a:rPr lang="cs-CZ" altLang="cs-CZ"/>
              <a:t> comum (p.ex.maior, menor).</a:t>
            </a:r>
            <a:endParaRPr lang="pt-PT" altLang="cs-CZ"/>
          </a:p>
          <a:p>
            <a:pPr lvl="1"/>
            <a:endParaRPr lang="pt-PT" altLang="cs-CZ"/>
          </a:p>
          <a:p>
            <a:pPr lvl="1"/>
            <a:endParaRPr lang="cs-CZ" altLang="cs-CZ"/>
          </a:p>
          <a:p>
            <a:pPr eaLnBrk="1" hangingPunct="1"/>
            <a:r>
              <a:rPr lang="cs-CZ" altLang="cs-CZ"/>
              <a:t>N</a:t>
            </a:r>
            <a:r>
              <a:rPr lang="pt-PT" altLang="cs-CZ"/>
              <a:t>ã</a:t>
            </a:r>
            <a:r>
              <a:rPr lang="cs-CZ" altLang="cs-CZ"/>
              <a:t>o existe o neutro </a:t>
            </a:r>
          </a:p>
          <a:p>
            <a:pPr eaLnBrk="1" hangingPunct="1"/>
            <a:endParaRPr lang="cs-CZ" altLang="cs-CZ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Morfossintaxe: género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declina</a:t>
            </a:r>
            <a:r>
              <a:rPr lang="pt-PT" altLang="cs-CZ" sz="2400"/>
              <a:t>ção =</a:t>
            </a:r>
            <a:r>
              <a:rPr lang="cs-CZ" altLang="cs-CZ" sz="2400"/>
              <a:t> flex</a:t>
            </a:r>
            <a:r>
              <a:rPr lang="pt-PT" altLang="cs-CZ" sz="2400"/>
              <a:t>ã</a:t>
            </a:r>
            <a:r>
              <a:rPr lang="cs-CZ" altLang="cs-CZ" sz="2400"/>
              <a:t>o e a deriva</a:t>
            </a:r>
            <a:r>
              <a:rPr lang="pt-PT" altLang="cs-CZ" sz="2400"/>
              <a:t>çã</a:t>
            </a:r>
            <a:r>
              <a:rPr lang="cs-CZ" altLang="cs-CZ" sz="2400"/>
              <a:t>o. </a:t>
            </a:r>
            <a:endParaRPr lang="pt-PT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declina</a:t>
            </a:r>
            <a:r>
              <a:rPr lang="pt-PT" altLang="cs-CZ" sz="2400"/>
              <a:t>çã</a:t>
            </a:r>
            <a:r>
              <a:rPr lang="cs-CZ" altLang="cs-CZ" sz="2400"/>
              <a:t>o voluntária e de anomalia</a:t>
            </a:r>
            <a:r>
              <a:rPr lang="pt-PT" altLang="cs-CZ" sz="2400"/>
              <a:t>s (regular/irregular)</a:t>
            </a:r>
          </a:p>
          <a:p>
            <a:pPr eaLnBrk="1" hangingPunct="1">
              <a:lnSpc>
                <a:spcPct val="90000"/>
              </a:lnSpc>
            </a:pPr>
            <a:endParaRPr lang="pt-PT" altLang="cs-CZ" sz="2400"/>
          </a:p>
          <a:p>
            <a:pPr lvl="2">
              <a:lnSpc>
                <a:spcPct val="90000"/>
              </a:lnSpc>
            </a:pPr>
            <a:r>
              <a:rPr lang="cs-CZ" altLang="cs-CZ" sz="2000" i="1"/>
              <a:t>sarno</a:t>
            </a:r>
            <a:r>
              <a:rPr lang="cs-CZ" altLang="cs-CZ" sz="2000"/>
              <a:t> – sarnosos (nao sarnento); </a:t>
            </a:r>
            <a:endParaRPr lang="pt-PT" altLang="cs-CZ" sz="2000"/>
          </a:p>
          <a:p>
            <a:pPr lvl="2">
              <a:lnSpc>
                <a:spcPct val="90000"/>
              </a:lnSpc>
            </a:pPr>
            <a:r>
              <a:rPr lang="cs-CZ" altLang="cs-CZ" sz="2000" i="1"/>
              <a:t>sarapulhas</a:t>
            </a:r>
            <a:r>
              <a:rPr lang="cs-CZ" altLang="cs-CZ" sz="2000"/>
              <a:t> – sarapulhento (nao sarapulhosos)</a:t>
            </a:r>
            <a:endParaRPr lang="pt-PT" altLang="cs-CZ" sz="2000"/>
          </a:p>
          <a:p>
            <a:pPr lvl="2">
              <a:lnSpc>
                <a:spcPct val="90000"/>
              </a:lnSpc>
            </a:pPr>
            <a:r>
              <a:rPr lang="cs-CZ" altLang="cs-CZ" sz="2000" i="1"/>
              <a:t>pó</a:t>
            </a:r>
            <a:r>
              <a:rPr lang="cs-CZ" altLang="cs-CZ" sz="2000"/>
              <a:t> – empoado /nao poento, </a:t>
            </a:r>
            <a:endParaRPr lang="pt-PT" altLang="cs-CZ" sz="2000"/>
          </a:p>
          <a:p>
            <a:pPr lvl="2">
              <a:lnSpc>
                <a:spcPct val="90000"/>
              </a:lnSpc>
            </a:pPr>
            <a:r>
              <a:rPr lang="cs-CZ" altLang="cs-CZ" sz="2000"/>
              <a:t>mulher </a:t>
            </a:r>
            <a:r>
              <a:rPr lang="pt-PT" altLang="cs-CZ"/>
              <a:t>diz-se </a:t>
            </a:r>
            <a:r>
              <a:rPr lang="cs-CZ" altLang="cs-CZ" sz="2000"/>
              <a:t>se </a:t>
            </a:r>
            <a:r>
              <a:rPr lang="cs-CZ" altLang="cs-CZ" sz="2000" i="1"/>
              <a:t>pescaresa</a:t>
            </a:r>
            <a:r>
              <a:rPr lang="cs-CZ" altLang="cs-CZ" sz="2000"/>
              <a:t> (nao pescadeira)</a:t>
            </a:r>
            <a:endParaRPr lang="pt-PT" altLang="cs-CZ" sz="2000"/>
          </a:p>
          <a:p>
            <a:pPr lvl="2">
              <a:lnSpc>
                <a:spcPct val="90000"/>
              </a:lnSpc>
            </a:pPr>
            <a:endParaRPr lang="cs-CZ" altLang="cs-CZ" sz="200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Oliveira confronta as regras e as realiza</a:t>
            </a:r>
            <a:r>
              <a:rPr lang="pt-PT" altLang="cs-CZ" sz="2400"/>
              <a:t>çõ</a:t>
            </a:r>
            <a:r>
              <a:rPr lang="cs-CZ" altLang="cs-CZ" sz="2400"/>
              <a:t>es; a língua é para ele, sobretudo, um sistema de regularidades; as regras s</a:t>
            </a:r>
            <a:r>
              <a:rPr lang="pt-PT" altLang="cs-CZ" sz="2400"/>
              <a:t>ã</a:t>
            </a:r>
            <a:r>
              <a:rPr lang="cs-CZ" altLang="cs-CZ" sz="2400"/>
              <a:t>o naturais, no sentido de que elas correspondem </a:t>
            </a:r>
            <a:r>
              <a:rPr lang="pt-PT" altLang="cs-CZ" sz="2400"/>
              <a:t>com </a:t>
            </a:r>
            <a:r>
              <a:rPr lang="cs-CZ" altLang="cs-CZ" sz="2400"/>
              <a:t>a natureza da língua.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Declina</a:t>
            </a:r>
            <a:r>
              <a:rPr lang="pt-PT" altLang="cs-CZ"/>
              <a:t>çã</a:t>
            </a:r>
            <a:r>
              <a:rPr lang="cs-CZ" altLang="cs-CZ"/>
              <a:t>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menos aritrária do que se poderia supor, pois, deve ser conforme a melodia da língua.</a:t>
            </a:r>
            <a:endParaRPr lang="pt-PT" altLang="cs-CZ" sz="240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Vários casos de deriva</a:t>
            </a:r>
            <a:r>
              <a:rPr lang="pt-PT" altLang="cs-CZ" sz="2400"/>
              <a:t>çã</a:t>
            </a:r>
            <a:r>
              <a:rPr lang="cs-CZ" altLang="cs-CZ" sz="2400"/>
              <a:t>o seguem determinadas regras ou leis </a:t>
            </a:r>
            <a:r>
              <a:rPr lang="cs-CZ" altLang="cs-CZ" sz="2400" b="1"/>
              <a:t>de forma</a:t>
            </a:r>
            <a:r>
              <a:rPr lang="pt-PT" altLang="cs-CZ" sz="2400" b="1"/>
              <a:t>çã</a:t>
            </a:r>
            <a:r>
              <a:rPr lang="cs-CZ" altLang="cs-CZ" sz="2400" b="1"/>
              <a:t>o e pertencem,</a:t>
            </a:r>
            <a:r>
              <a:rPr lang="pt-PT" altLang="cs-CZ" sz="2400" b="1"/>
              <a:t> </a:t>
            </a:r>
            <a:r>
              <a:rPr lang="cs-CZ" altLang="cs-CZ" sz="2400" b="1"/>
              <a:t>por isso </a:t>
            </a:r>
            <a:r>
              <a:rPr lang="pt-PT" altLang="cs-CZ" sz="2400"/>
              <a:t>à </a:t>
            </a:r>
            <a:r>
              <a:rPr lang="cs-CZ" altLang="cs-CZ" sz="2400"/>
              <a:t>declina</a:t>
            </a:r>
            <a:r>
              <a:rPr lang="pt-PT" altLang="cs-CZ" sz="2400"/>
              <a:t>çã</a:t>
            </a:r>
            <a:r>
              <a:rPr lang="cs-CZ" altLang="cs-CZ" sz="2400"/>
              <a:t>o natural (por exemplo: a forma</a:t>
            </a:r>
            <a:r>
              <a:rPr lang="pt-PT" altLang="cs-CZ" sz="2400"/>
              <a:t>çã</a:t>
            </a:r>
            <a:r>
              <a:rPr lang="cs-CZ" altLang="cs-CZ" sz="2400"/>
              <a:t>o dos diminutivos em –</a:t>
            </a:r>
            <a:r>
              <a:rPr lang="cs-CZ" altLang="cs-CZ" sz="2400" b="1" i="1"/>
              <a:t>inho</a:t>
            </a:r>
            <a:r>
              <a:rPr lang="cs-CZ" altLang="cs-CZ" sz="2400"/>
              <a:t> e dos aumentativo</a:t>
            </a:r>
            <a:r>
              <a:rPr lang="pt-PT" altLang="cs-CZ" sz="2400"/>
              <a:t>s</a:t>
            </a:r>
            <a:r>
              <a:rPr lang="cs-CZ" altLang="cs-CZ" sz="2400"/>
              <a:t> em –</a:t>
            </a:r>
            <a:r>
              <a:rPr lang="cs-CZ" altLang="cs-CZ" sz="2400" b="1" i="1"/>
              <a:t>az</a:t>
            </a:r>
            <a:r>
              <a:rPr lang="cs-CZ" altLang="cs-CZ" sz="2400"/>
              <a:t> o</a:t>
            </a:r>
            <a:r>
              <a:rPr lang="pt-PT" altLang="cs-CZ" sz="2400"/>
              <a:t>u</a:t>
            </a:r>
            <a:r>
              <a:rPr lang="cs-CZ" altLang="cs-CZ" sz="2400"/>
              <a:t> –</a:t>
            </a:r>
            <a:r>
              <a:rPr lang="pt-PT" altLang="cs-CZ" sz="2400" b="1"/>
              <a:t>ão</a:t>
            </a:r>
            <a:r>
              <a:rPr lang="cs-CZ" altLang="cs-CZ" sz="2400"/>
              <a:t>, e os nomes agent</a:t>
            </a:r>
            <a:r>
              <a:rPr lang="pt-PT" altLang="cs-CZ" sz="2400"/>
              <a:t>e</a:t>
            </a:r>
            <a:r>
              <a:rPr lang="cs-CZ" altLang="cs-CZ" sz="2400"/>
              <a:t>s em </a:t>
            </a:r>
            <a:r>
              <a:rPr lang="cs-CZ" altLang="cs-CZ" sz="2400" b="1" i="1"/>
              <a:t>–do</a:t>
            </a:r>
            <a:r>
              <a:rPr lang="cs-CZ" altLang="cs-CZ" sz="2400"/>
              <a:t>r. Nestes casos seria possível admitir </a:t>
            </a:r>
            <a:r>
              <a:rPr lang="cs-CZ" altLang="cs-CZ" sz="2400" b="1"/>
              <a:t>modelos gerais.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Os contraexemplos s</a:t>
            </a:r>
            <a:r>
              <a:rPr lang="pt-PT" altLang="cs-CZ" sz="2400"/>
              <a:t>ã</a:t>
            </a:r>
            <a:r>
              <a:rPr lang="cs-CZ" altLang="cs-CZ" sz="2400"/>
              <a:t>o</a:t>
            </a:r>
            <a:r>
              <a:rPr lang="pt-PT" altLang="cs-CZ" sz="2400"/>
              <a:t>,</a:t>
            </a:r>
            <a:r>
              <a:rPr lang="cs-CZ" altLang="cs-CZ" sz="2400"/>
              <a:t>por exemplo: sapat</a:t>
            </a:r>
            <a:r>
              <a:rPr lang="cs-CZ" altLang="cs-CZ" sz="2400" b="1"/>
              <a:t>eiro</a:t>
            </a:r>
            <a:r>
              <a:rPr lang="cs-CZ" altLang="cs-CZ" sz="2400"/>
              <a:t>-sapat</a:t>
            </a:r>
            <a:r>
              <a:rPr lang="cs-CZ" altLang="cs-CZ" sz="2400" b="1"/>
              <a:t>aria</a:t>
            </a:r>
            <a:r>
              <a:rPr lang="cs-CZ" altLang="cs-CZ" sz="2400"/>
              <a:t>; telh</a:t>
            </a:r>
            <a:r>
              <a:rPr lang="cs-CZ" altLang="cs-CZ" sz="2400" b="1"/>
              <a:t>eiro</a:t>
            </a:r>
            <a:r>
              <a:rPr lang="cs-CZ" altLang="cs-CZ" sz="2400"/>
              <a:t> – telh</a:t>
            </a:r>
            <a:r>
              <a:rPr lang="cs-CZ" altLang="cs-CZ" sz="2400" b="1"/>
              <a:t>eira</a:t>
            </a:r>
            <a:r>
              <a:rPr lang="cs-CZ" altLang="cs-CZ" sz="240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A inexist</a:t>
            </a:r>
            <a:r>
              <a:rPr lang="pt-PT" altLang="cs-CZ" sz="2400"/>
              <a:t>ê</a:t>
            </a:r>
            <a:r>
              <a:rPr lang="cs-CZ" altLang="cs-CZ" sz="2400"/>
              <a:t>ncia de certas regras regulares ganha um novo sentido</a:t>
            </a:r>
            <a:r>
              <a:rPr lang="pt-PT" altLang="cs-CZ" sz="2400"/>
              <a:t>;</a:t>
            </a:r>
            <a:r>
              <a:rPr lang="cs-CZ" altLang="cs-CZ" sz="2400"/>
              <a:t>  ela pode ser </a:t>
            </a:r>
            <a:r>
              <a:rPr lang="cs-CZ" altLang="cs-CZ" sz="2400" b="1"/>
              <a:t>casual</a:t>
            </a:r>
            <a:r>
              <a:rPr lang="cs-CZ" altLang="cs-CZ" sz="2400"/>
              <a:t> e pode corresponder a lacunas na realiza</a:t>
            </a:r>
            <a:r>
              <a:rPr lang="pt-PT" altLang="cs-CZ" sz="2400"/>
              <a:t>çã</a:t>
            </a:r>
            <a:r>
              <a:rPr lang="cs-CZ" altLang="cs-CZ" sz="2400"/>
              <a:t>o do sistema. 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Derivação</a:t>
            </a:r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Só se pode falar de </a:t>
            </a:r>
            <a:r>
              <a:rPr lang="cs-CZ" altLang="cs-CZ" sz="2400" b="1"/>
              <a:t>declina</a:t>
            </a:r>
            <a:r>
              <a:rPr lang="pt-PT" altLang="cs-CZ" sz="2400" b="1"/>
              <a:t>çã</a:t>
            </a:r>
            <a:r>
              <a:rPr lang="cs-CZ" altLang="cs-CZ" sz="2400" b="1"/>
              <a:t>o de nome </a:t>
            </a:r>
            <a:r>
              <a:rPr lang="cs-CZ" altLang="cs-CZ" sz="2400"/>
              <a:t>mas </a:t>
            </a:r>
            <a:r>
              <a:rPr lang="pt-PT" altLang="cs-CZ" sz="2400"/>
              <a:t>nem </a:t>
            </a:r>
            <a:r>
              <a:rPr lang="cs-CZ" altLang="cs-CZ" sz="2400"/>
              <a:t>sempre é determinável. Declina</a:t>
            </a:r>
            <a:r>
              <a:rPr lang="pt-PT" altLang="cs-CZ" sz="2400"/>
              <a:t>çõ</a:t>
            </a:r>
            <a:r>
              <a:rPr lang="cs-CZ" altLang="cs-CZ" sz="2400"/>
              <a:t>es de número há quatro: forma</a:t>
            </a:r>
            <a:r>
              <a:rPr lang="pt-PT" altLang="cs-CZ" sz="2400"/>
              <a:t>ção d</a:t>
            </a:r>
            <a:r>
              <a:rPr lang="cs-CZ" altLang="cs-CZ" sz="2400"/>
              <a:t>o doplural com </a:t>
            </a:r>
            <a:r>
              <a:rPr lang="cs-CZ" altLang="cs-CZ" sz="2400" b="1"/>
              <a:t>–s, -es</a:t>
            </a:r>
            <a:r>
              <a:rPr lang="cs-CZ" altLang="cs-CZ" sz="2400"/>
              <a:t>, mudanca da letras (</a:t>
            </a:r>
            <a:r>
              <a:rPr lang="cs-CZ" altLang="cs-CZ" sz="2400" b="1"/>
              <a:t>al – ais</a:t>
            </a:r>
            <a:r>
              <a:rPr lang="cs-CZ" altLang="cs-CZ" sz="2400"/>
              <a:t>), mudan</a:t>
            </a:r>
            <a:r>
              <a:rPr lang="pt-PT" altLang="cs-CZ" sz="2400"/>
              <a:t>ç</a:t>
            </a:r>
            <a:r>
              <a:rPr lang="cs-CZ" altLang="cs-CZ" sz="2400"/>
              <a:t>a de uma sílaba </a:t>
            </a:r>
            <a:r>
              <a:rPr lang="cs-CZ" altLang="cs-CZ" sz="2400" b="1"/>
              <a:t>(</a:t>
            </a:r>
            <a:r>
              <a:rPr lang="pt-PT" altLang="cs-CZ" b="1"/>
              <a:t>ã</a:t>
            </a:r>
            <a:r>
              <a:rPr lang="cs-CZ" altLang="cs-CZ" sz="2400" b="1"/>
              <a:t>o- </a:t>
            </a:r>
            <a:r>
              <a:rPr lang="pt-PT" altLang="cs-CZ" sz="2400" b="1"/>
              <a:t>õ</a:t>
            </a:r>
            <a:r>
              <a:rPr lang="cs-CZ" altLang="cs-CZ" sz="2400" b="1"/>
              <a:t>es).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Os nomes em </a:t>
            </a:r>
            <a:r>
              <a:rPr lang="cs-CZ" altLang="cs-CZ" sz="2400" b="1"/>
              <a:t>–</a:t>
            </a:r>
            <a:r>
              <a:rPr lang="pt-PT" altLang="cs-CZ" b="1"/>
              <a:t>ã</a:t>
            </a:r>
            <a:r>
              <a:rPr lang="cs-CZ" altLang="cs-CZ" sz="2400" b="1"/>
              <a:t>o </a:t>
            </a:r>
            <a:r>
              <a:rPr lang="cs-CZ" altLang="cs-CZ" sz="2400"/>
              <a:t>apresentam tres diferentes formas de plural: </a:t>
            </a:r>
          </a:p>
          <a:p>
            <a:pPr lvl="1">
              <a:lnSpc>
                <a:spcPct val="90000"/>
              </a:lnSpc>
            </a:pPr>
            <a:r>
              <a:rPr lang="cs-CZ" altLang="cs-CZ" sz="2200"/>
              <a:t>1. </a:t>
            </a:r>
            <a:r>
              <a:rPr lang="pt-PT" altLang="cs-CZ" sz="2200"/>
              <a:t>ã</a:t>
            </a:r>
            <a:r>
              <a:rPr lang="cs-CZ" altLang="cs-CZ" sz="2200"/>
              <a:t>o – </a:t>
            </a:r>
            <a:r>
              <a:rPr lang="pt-PT" altLang="cs-CZ" sz="2200"/>
              <a:t>ã</a:t>
            </a:r>
            <a:r>
              <a:rPr lang="cs-CZ" altLang="cs-CZ" sz="2200"/>
              <a:t>os (gr</a:t>
            </a:r>
            <a:r>
              <a:rPr lang="pt-PT" altLang="cs-CZ" sz="2200"/>
              <a:t>ã</a:t>
            </a:r>
            <a:r>
              <a:rPr lang="cs-CZ" altLang="cs-CZ" sz="2200"/>
              <a:t>o-gr</a:t>
            </a:r>
            <a:r>
              <a:rPr lang="pt-PT" altLang="cs-CZ" sz="2200"/>
              <a:t>ã</a:t>
            </a:r>
            <a:r>
              <a:rPr lang="cs-CZ" altLang="cs-CZ" sz="2200"/>
              <a:t>os - granos)</a:t>
            </a:r>
          </a:p>
          <a:p>
            <a:pPr lvl="1">
              <a:lnSpc>
                <a:spcPct val="90000"/>
              </a:lnSpc>
            </a:pPr>
            <a:r>
              <a:rPr lang="cs-CZ" altLang="cs-CZ" sz="2200"/>
              <a:t>2. </a:t>
            </a:r>
            <a:r>
              <a:rPr lang="pt-PT" altLang="cs-CZ"/>
              <a:t>ã</a:t>
            </a:r>
            <a:r>
              <a:rPr lang="cs-CZ" altLang="cs-CZ" sz="2200"/>
              <a:t>o – </a:t>
            </a:r>
            <a:r>
              <a:rPr lang="pt-PT" altLang="cs-CZ" sz="2200"/>
              <a:t>õ</a:t>
            </a:r>
            <a:r>
              <a:rPr lang="cs-CZ" altLang="cs-CZ" sz="2200"/>
              <a:t>es (mel</a:t>
            </a:r>
            <a:r>
              <a:rPr lang="pt-PT" altLang="cs-CZ" sz="2200"/>
              <a:t>ã</a:t>
            </a:r>
            <a:r>
              <a:rPr lang="cs-CZ" altLang="cs-CZ" sz="2200"/>
              <a:t>o –mel</a:t>
            </a:r>
            <a:r>
              <a:rPr lang="pt-PT" altLang="cs-CZ"/>
              <a:t>õ</a:t>
            </a:r>
            <a:r>
              <a:rPr lang="cs-CZ" altLang="cs-CZ" sz="2200"/>
              <a:t>es - melones)</a:t>
            </a:r>
          </a:p>
          <a:p>
            <a:pPr lvl="1">
              <a:lnSpc>
                <a:spcPct val="90000"/>
              </a:lnSpc>
            </a:pPr>
            <a:r>
              <a:rPr lang="cs-CZ" altLang="cs-CZ" sz="2200"/>
              <a:t>3. </a:t>
            </a:r>
            <a:r>
              <a:rPr lang="pt-PT" altLang="cs-CZ" sz="2200"/>
              <a:t>ã</a:t>
            </a:r>
            <a:r>
              <a:rPr lang="cs-CZ" altLang="cs-CZ" sz="2200"/>
              <a:t>o – </a:t>
            </a:r>
            <a:r>
              <a:rPr lang="pt-PT" altLang="cs-CZ" sz="2200"/>
              <a:t>ã</a:t>
            </a:r>
            <a:r>
              <a:rPr lang="cs-CZ" altLang="cs-CZ" sz="2200"/>
              <a:t>es (c</a:t>
            </a:r>
            <a:r>
              <a:rPr lang="pt-PT" altLang="cs-CZ" sz="2200"/>
              <a:t>ã</a:t>
            </a:r>
            <a:r>
              <a:rPr lang="cs-CZ" altLang="cs-CZ" sz="2200"/>
              <a:t>o –c</a:t>
            </a:r>
            <a:r>
              <a:rPr lang="pt-PT" altLang="cs-CZ" sz="2200"/>
              <a:t>ã</a:t>
            </a:r>
            <a:r>
              <a:rPr lang="cs-CZ" altLang="cs-CZ" sz="2200"/>
              <a:t>es - canes).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Declinação dos nomes</a:t>
            </a:r>
            <a:r>
              <a:rPr lang="cs-CZ" altLang="cs-CZ"/>
              <a:t>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a linguagem, sendo característica das </a:t>
            </a:r>
            <a:r>
              <a:rPr lang="pt-PT" altLang="cs-CZ" sz="2400"/>
              <a:t>“</a:t>
            </a:r>
            <a:r>
              <a:rPr lang="cs-CZ" altLang="cs-CZ" sz="2400"/>
              <a:t>almas racionais“ é um fenómeno espiritual; na sua realiza</a:t>
            </a:r>
            <a:r>
              <a:rPr lang="pt-PT" altLang="cs-CZ" sz="2400"/>
              <a:t>çã</a:t>
            </a:r>
            <a:r>
              <a:rPr lang="cs-CZ" altLang="cs-CZ" sz="2400"/>
              <a:t>o ela é, entretanto, </a:t>
            </a:r>
            <a:r>
              <a:rPr lang="cs-CZ" altLang="cs-CZ" sz="2400" b="1"/>
              <a:t>determinada biologicamente</a:t>
            </a:r>
            <a:r>
              <a:rPr lang="cs-CZ" altLang="cs-CZ" sz="2400"/>
              <a:t> pelas leis do c</a:t>
            </a:r>
            <a:r>
              <a:rPr lang="pt-PT" altLang="cs-CZ" sz="2400"/>
              <a:t>o</a:t>
            </a:r>
            <a:r>
              <a:rPr lang="cs-CZ" altLang="cs-CZ" sz="2400"/>
              <a:t>rpo – daí o interesse pela fisiologia dos sons e por hábitos de realiza</a:t>
            </a:r>
            <a:r>
              <a:rPr lang="pt-PT" altLang="cs-CZ" sz="2400"/>
              <a:t>çã</a:t>
            </a:r>
            <a:r>
              <a:rPr lang="cs-CZ" altLang="cs-CZ" sz="2400"/>
              <a:t>o como ritmo de fala. </a:t>
            </a:r>
            <a:endParaRPr lang="pt-PT" altLang="cs-CZ" sz="2400"/>
          </a:p>
          <a:p>
            <a:pPr algn="just" eaLnBrk="1" hangingPunct="1">
              <a:lnSpc>
                <a:spcPct val="90000"/>
              </a:lnSpc>
            </a:pPr>
            <a:endParaRPr lang="cs-CZ" altLang="cs-CZ" sz="240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/>
              <a:t>A linguagem em geral, ou melhor, a faculdade linguística – faculdade de falar e de entender – é considerada por Oliveira como um </a:t>
            </a:r>
            <a:r>
              <a:rPr lang="cs-CZ" altLang="cs-CZ" sz="2400" b="1"/>
              <a:t>dom de Deus</a:t>
            </a:r>
            <a:r>
              <a:rPr lang="cs-CZ" altLang="cs-CZ" sz="2400"/>
              <a:t>, isto é, como dada por natureza.Uma língua é obra humana</a:t>
            </a:r>
            <a:r>
              <a:rPr lang="pt-PT" altLang="cs-CZ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400"/>
          </a:p>
          <a:p>
            <a:pPr lvl="3" algn="just">
              <a:lnSpc>
                <a:spcPct val="90000"/>
              </a:lnSpc>
            </a:pPr>
            <a:r>
              <a:rPr lang="pt-PT" altLang="cs-CZ" sz="2200"/>
              <a:t>“</a:t>
            </a:r>
            <a:r>
              <a:rPr lang="cs-CZ" altLang="cs-CZ" sz="2200"/>
              <a:t>Os homens fazem a língua e n</a:t>
            </a:r>
            <a:r>
              <a:rPr lang="pt-PT" altLang="cs-CZ" sz="2200"/>
              <a:t>ã</a:t>
            </a:r>
            <a:r>
              <a:rPr lang="cs-CZ" altLang="cs-CZ" sz="2200"/>
              <a:t>o a língua os homens, e por isso, a sua configura</a:t>
            </a:r>
            <a:r>
              <a:rPr lang="pt-PT" altLang="cs-CZ" sz="2200"/>
              <a:t>çã</a:t>
            </a:r>
            <a:r>
              <a:rPr lang="cs-CZ" altLang="cs-CZ" sz="2200"/>
              <a:t>o depende do desenvo</a:t>
            </a:r>
            <a:r>
              <a:rPr lang="pt-PT" altLang="cs-CZ" sz="2200"/>
              <a:t>lv</a:t>
            </a:r>
            <a:r>
              <a:rPr lang="cs-CZ" altLang="cs-CZ" sz="2200"/>
              <a:t>iment</a:t>
            </a:r>
            <a:r>
              <a:rPr lang="pt-PT" altLang="cs-CZ" sz="2200"/>
              <a:t>o</a:t>
            </a:r>
            <a:r>
              <a:rPr lang="cs-CZ" altLang="cs-CZ" sz="2200"/>
              <a:t> cultural destes.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/>
              <a:t> </a:t>
            </a:r>
            <a:r>
              <a:rPr lang="pt-PT" altLang="cs-CZ" sz="4800"/>
              <a:t>Resumo -almas racionais</a:t>
            </a:r>
            <a:endParaRPr lang="cs-CZ" altLang="cs-CZ" sz="4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/>
              <a:t>Segundo Oliveira, a gramática é, na sua es</a:t>
            </a:r>
            <a:r>
              <a:rPr lang="pt-PT" altLang="cs-CZ"/>
              <a:t>ê</a:t>
            </a:r>
            <a:r>
              <a:rPr lang="cs-CZ" altLang="cs-CZ"/>
              <a:t>ncia, </a:t>
            </a:r>
            <a:r>
              <a:rPr lang="cs-CZ" altLang="cs-CZ" b="1"/>
              <a:t>descritiva,</a:t>
            </a:r>
            <a:r>
              <a:rPr lang="cs-CZ" altLang="cs-CZ"/>
              <a:t> n</a:t>
            </a:r>
            <a:r>
              <a:rPr lang="pt-PT" altLang="cs-CZ"/>
              <a:t>ã</a:t>
            </a:r>
            <a:r>
              <a:rPr lang="cs-CZ" altLang="cs-CZ"/>
              <a:t>o normativa; o seu objectivo é  registar o costume da língua exemplar e </a:t>
            </a:r>
            <a:r>
              <a:rPr lang="pt-PT" altLang="cs-CZ" b="1"/>
              <a:t>nã</a:t>
            </a:r>
            <a:r>
              <a:rPr lang="cs-CZ" altLang="cs-CZ" b="1"/>
              <a:t>o impor</a:t>
            </a:r>
            <a:r>
              <a:rPr lang="pt-PT" altLang="cs-CZ" b="1"/>
              <a:t>-</a:t>
            </a:r>
            <a:r>
              <a:rPr lang="cs-CZ" altLang="cs-CZ" b="1"/>
              <a:t>lhe regras</a:t>
            </a:r>
            <a:r>
              <a:rPr lang="cs-CZ" altLang="cs-CZ"/>
              <a:t>. C</a:t>
            </a:r>
            <a:r>
              <a:rPr lang="pt-PT" altLang="cs-CZ"/>
              <a:t>o</a:t>
            </a:r>
            <a:r>
              <a:rPr lang="cs-CZ" altLang="cs-CZ"/>
              <a:t>mo </a:t>
            </a:r>
            <a:r>
              <a:rPr lang="pt-PT" altLang="cs-CZ"/>
              <a:t>tal</a:t>
            </a:r>
            <a:r>
              <a:rPr lang="cs-CZ" altLang="cs-CZ"/>
              <a:t>, ela n</a:t>
            </a:r>
            <a:r>
              <a:rPr lang="pt-PT" altLang="cs-CZ"/>
              <a:t>ã</a:t>
            </a:r>
            <a:r>
              <a:rPr lang="cs-CZ" altLang="cs-CZ"/>
              <a:t>o implica nenhuma restri</a:t>
            </a:r>
            <a:r>
              <a:rPr lang="pt-PT" altLang="cs-CZ"/>
              <a:t>çã</a:t>
            </a:r>
            <a:r>
              <a:rPr lang="cs-CZ" altLang="cs-CZ"/>
              <a:t>o </a:t>
            </a:r>
            <a:r>
              <a:rPr lang="pt-PT" altLang="cs-CZ"/>
              <a:t>à</a:t>
            </a:r>
            <a:r>
              <a:rPr lang="cs-CZ" altLang="cs-CZ"/>
              <a:t> liberdade do</a:t>
            </a:r>
            <a:r>
              <a:rPr lang="pt-PT" altLang="cs-CZ"/>
              <a:t>s</a:t>
            </a:r>
            <a:r>
              <a:rPr lang="cs-CZ" altLang="cs-CZ"/>
              <a:t> falantes mas também n</a:t>
            </a:r>
            <a:r>
              <a:rPr lang="pt-PT" altLang="cs-CZ"/>
              <a:t>ã</a:t>
            </a:r>
            <a:r>
              <a:rPr lang="cs-CZ" altLang="cs-CZ"/>
              <a:t>o pode ensinar nada novo aqueles que já dominam a língua. </a:t>
            </a:r>
            <a:endParaRPr lang="pt-PT" altLang="cs-CZ"/>
          </a:p>
          <a:p>
            <a:pPr algn="just" eaLnBrk="1" hangingPunct="1">
              <a:lnSpc>
                <a:spcPct val="80000"/>
              </a:lnSpc>
            </a:pPr>
            <a:endParaRPr lang="cs-CZ" altLang="cs-CZ"/>
          </a:p>
          <a:p>
            <a:pPr algn="just" eaLnBrk="1" hangingPunct="1">
              <a:lnSpc>
                <a:spcPct val="80000"/>
              </a:lnSpc>
            </a:pPr>
            <a:r>
              <a:rPr lang="cs-CZ" altLang="cs-CZ"/>
              <a:t>A lín</a:t>
            </a:r>
            <a:r>
              <a:rPr lang="pt-PT" altLang="cs-CZ"/>
              <a:t>g</a:t>
            </a:r>
            <a:r>
              <a:rPr lang="cs-CZ" altLang="cs-CZ"/>
              <a:t>ua é dos que falam melhor – daqueles que se distinguem pela cultura e pela experi</a:t>
            </a:r>
            <a:r>
              <a:rPr lang="pt-PT" altLang="cs-CZ"/>
              <a:t>ê</a:t>
            </a:r>
            <a:r>
              <a:rPr lang="cs-CZ" altLang="cs-CZ"/>
              <a:t>ncia de vida</a:t>
            </a:r>
            <a:r>
              <a:rPr lang="pt-PT" altLang="cs-CZ"/>
              <a:t> </a:t>
            </a:r>
            <a:r>
              <a:rPr lang="cs-CZ" altLang="cs-CZ"/>
              <a:t>e que tem consci</a:t>
            </a:r>
            <a:r>
              <a:rPr lang="pt-PT" altLang="cs-CZ"/>
              <a:t>ência </a:t>
            </a:r>
            <a:r>
              <a:rPr lang="cs-CZ" altLang="cs-CZ"/>
              <a:t>da tradi</a:t>
            </a:r>
            <a:r>
              <a:rPr lang="pt-PT" altLang="cs-CZ"/>
              <a:t>çã</a:t>
            </a:r>
            <a:r>
              <a:rPr lang="cs-CZ" altLang="cs-CZ"/>
              <a:t>o. </a:t>
            </a:r>
            <a:endParaRPr lang="pt-PT" alt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400" b="1"/>
              <a:t>R</a:t>
            </a:r>
            <a:r>
              <a:rPr lang="cs-CZ" altLang="cs-CZ" sz="4400" b="1"/>
              <a:t>esumo</a:t>
            </a:r>
            <a:r>
              <a:rPr lang="pt-PT" altLang="cs-CZ" sz="4400" b="1"/>
              <a:t> das principais ideias</a:t>
            </a:r>
            <a:endParaRPr lang="cs-CZ" altLang="cs-CZ" sz="44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Oliveira prova, na sua obra, não só a igualdade que existe entre o latim e o português, mas também a superioridade do português.</a:t>
            </a:r>
          </a:p>
          <a:p>
            <a:r>
              <a:rPr lang="pt-PT"/>
              <a:t>o latim é entendido como um modelo, mas só do ponto de vista do enriquecimento da língua, não do ponto de vista do cânone gramatical.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/>
              <a:t>superioridade da 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3877221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348880"/>
            <a:ext cx="7745505" cy="3877815"/>
          </a:xfrm>
        </p:spPr>
        <p:txBody>
          <a:bodyPr>
            <a:normAutofit lnSpcReduction="10000"/>
          </a:bodyPr>
          <a:lstStyle/>
          <a:p>
            <a:pPr lvl="2" algn="just"/>
            <a:r>
              <a:rPr lang="pt-PT" altLang="cs-CZ" sz="2800"/>
              <a:t>     ...” </a:t>
            </a:r>
            <a:r>
              <a:rPr lang="cs-CZ" altLang="cs-CZ" sz="2800"/>
              <a:t>a primeira e principal virtude da</a:t>
            </a:r>
            <a:r>
              <a:rPr lang="pt-PT" altLang="cs-CZ" sz="2800"/>
              <a:t> </a:t>
            </a:r>
            <a:r>
              <a:rPr lang="cs-CZ" altLang="cs-CZ" sz="2800"/>
              <a:t>língua é ser clara e que a poss</a:t>
            </a:r>
            <a:r>
              <a:rPr lang="pt-PT" altLang="cs-CZ" sz="2800"/>
              <a:t>ã</a:t>
            </a:r>
            <a:r>
              <a:rPr lang="cs-CZ" altLang="cs-CZ" sz="2800"/>
              <a:t>o todos entender, e pera ser bem entendida ha de ser a mais acostumada</a:t>
            </a:r>
            <a:r>
              <a:rPr lang="pt-PT" altLang="cs-CZ" sz="2800"/>
              <a:t> </a:t>
            </a:r>
            <a:r>
              <a:rPr lang="cs-CZ" altLang="cs-CZ" sz="2800"/>
              <a:t>antre os milhores della, e os milhores da lingua s</a:t>
            </a:r>
            <a:r>
              <a:rPr lang="pt-PT" altLang="cs-CZ" sz="2800"/>
              <a:t>ã</a:t>
            </a:r>
            <a:r>
              <a:rPr lang="cs-CZ" altLang="cs-CZ" sz="2800"/>
              <a:t>o os que mais ler</a:t>
            </a:r>
            <a:r>
              <a:rPr lang="pt-PT" altLang="cs-CZ" sz="2800"/>
              <a:t>ã</a:t>
            </a:r>
            <a:r>
              <a:rPr lang="cs-CZ" altLang="cs-CZ" sz="2800"/>
              <a:t>o e vir</a:t>
            </a:r>
            <a:r>
              <a:rPr lang="pt-PT" altLang="cs-CZ" sz="2800"/>
              <a:t>ã</a:t>
            </a:r>
            <a:r>
              <a:rPr lang="cs-CZ" altLang="cs-CZ" sz="2800"/>
              <a:t>o e viver</a:t>
            </a:r>
            <a:r>
              <a:rPr lang="pt-PT" altLang="cs-CZ" sz="2800"/>
              <a:t>ã</a:t>
            </a:r>
            <a:r>
              <a:rPr lang="cs-CZ" altLang="cs-CZ" sz="2800"/>
              <a:t>o continoando mais antre primores, sisudos e assentados e </a:t>
            </a:r>
            <a:r>
              <a:rPr lang="pt-PT" altLang="cs-CZ" sz="2800" b="1"/>
              <a:t>nã</a:t>
            </a:r>
            <a:r>
              <a:rPr lang="cs-CZ" altLang="cs-CZ" sz="2800" b="1"/>
              <a:t>o amigos de muita mudan</a:t>
            </a:r>
            <a:r>
              <a:rPr lang="pt-PT" altLang="cs-CZ" sz="2800" b="1"/>
              <a:t>ç</a:t>
            </a:r>
            <a:r>
              <a:rPr lang="cs-CZ" altLang="cs-CZ" sz="2800" b="1"/>
              <a:t>a</a:t>
            </a:r>
            <a:r>
              <a:rPr lang="cs-CZ" altLang="cs-CZ" sz="2800"/>
              <a:t>“(pag.38)</a:t>
            </a:r>
          </a:p>
          <a:p>
            <a:pPr eaLnBrk="1" hangingPunct="1"/>
            <a:endParaRPr lang="cs-CZ" alt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mudança linguística</a:t>
            </a:r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PT" altLang="cs-CZ" sz="2400"/>
              <a:t>não </a:t>
            </a:r>
            <a:r>
              <a:rPr lang="cs-CZ" altLang="cs-CZ" sz="2400"/>
              <a:t>é considerada por Oliveira como corrup</a:t>
            </a:r>
            <a:r>
              <a:rPr lang="pt-PT" altLang="cs-CZ" sz="2400"/>
              <a:t>çã</a:t>
            </a:r>
            <a:r>
              <a:rPr lang="cs-CZ" altLang="cs-CZ" sz="2400"/>
              <a:t>o (como o era por muitos teóric</a:t>
            </a:r>
            <a:r>
              <a:rPr lang="pt-PT" altLang="cs-CZ" sz="2400"/>
              <a:t>os</a:t>
            </a:r>
            <a:r>
              <a:rPr lang="cs-CZ" altLang="cs-CZ" sz="2400"/>
              <a:t> do Renascimento).  Oliveira v</a:t>
            </a:r>
            <a:r>
              <a:rPr lang="pt-PT" altLang="cs-CZ"/>
              <a:t>ê</a:t>
            </a:r>
            <a:r>
              <a:rPr lang="cs-CZ" altLang="cs-CZ" sz="2400"/>
              <a:t> a lingua como </a:t>
            </a:r>
            <a:r>
              <a:rPr lang="cs-CZ" altLang="cs-CZ" sz="2400" b="1"/>
              <a:t>algo natural, intrínseco </a:t>
            </a:r>
            <a:r>
              <a:rPr lang="cs-CZ" altLang="cs-CZ" sz="2400"/>
              <a:t>a sua ess</a:t>
            </a:r>
            <a:r>
              <a:rPr lang="pt-PT" altLang="cs-CZ" sz="2400"/>
              <a:t>ê</a:t>
            </a:r>
            <a:r>
              <a:rPr lang="cs-CZ" altLang="cs-CZ" sz="2400"/>
              <a:t>ncia, a </a:t>
            </a:r>
            <a:r>
              <a:rPr lang="cs-CZ" altLang="cs-CZ" sz="2400" b="1"/>
              <a:t>língua muda como tudo </a:t>
            </a:r>
            <a:r>
              <a:rPr lang="cs-CZ" altLang="cs-CZ" sz="2400"/>
              <a:t>o q</a:t>
            </a:r>
            <a:r>
              <a:rPr lang="pt-PT" altLang="cs-CZ" sz="2400"/>
              <a:t>u</a:t>
            </a:r>
            <a:r>
              <a:rPr lang="cs-CZ" altLang="cs-CZ" sz="2400"/>
              <a:t>e é humano:</a:t>
            </a:r>
            <a:endParaRPr lang="pt-PT" altLang="cs-CZ" sz="2400"/>
          </a:p>
          <a:p>
            <a:pPr algn="just" eaLnBrk="1" hangingPunct="1">
              <a:lnSpc>
                <a:spcPct val="90000"/>
              </a:lnSpc>
            </a:pPr>
            <a:endParaRPr lang="cs-CZ" altLang="cs-CZ" sz="2400"/>
          </a:p>
          <a:p>
            <a:pPr lvl="1" algn="just">
              <a:lnSpc>
                <a:spcPct val="90000"/>
              </a:lnSpc>
            </a:pPr>
            <a:r>
              <a:rPr lang="pt-PT" altLang="cs-CZ" sz="2200"/>
              <a:t>    </a:t>
            </a:r>
            <a:r>
              <a:rPr lang="cs-CZ" altLang="cs-CZ" sz="2200"/>
              <a:t>muy poucas s</a:t>
            </a:r>
            <a:r>
              <a:rPr lang="pt-PT" altLang="cs-CZ" sz="2200"/>
              <a:t>ã</a:t>
            </a:r>
            <a:r>
              <a:rPr lang="cs-CZ" altLang="cs-CZ" sz="2200"/>
              <a:t>o as cousas que dur</a:t>
            </a:r>
            <a:r>
              <a:rPr lang="pt-PT" altLang="cs-CZ" sz="2200"/>
              <a:t>ã</a:t>
            </a:r>
            <a:r>
              <a:rPr lang="cs-CZ" altLang="cs-CZ" sz="2200"/>
              <a:t>o por todas ou muitas idades em  hu estado, quanto mais as falas que sempre se conform</a:t>
            </a:r>
            <a:r>
              <a:rPr lang="pt-PT" altLang="cs-CZ" sz="2200"/>
              <a:t>ã</a:t>
            </a:r>
            <a:r>
              <a:rPr lang="cs-CZ" altLang="cs-CZ" sz="2200"/>
              <a:t>o co os conceitos ou entenders, juyzos e tratos dos homes, e esses homen entendem, julgam e tratao por diversas vias e muytas, as vezes segundo quer a necessidade e as vezes segundo pedem inclinacoes naturaes.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cs-CZ"/>
              <a:t>mudança linguística</a:t>
            </a:r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cs-CZ" altLang="cs-CZ" sz="2800"/>
              <a:t>Oliveira – n</a:t>
            </a:r>
            <a:r>
              <a:rPr lang="pt-PT" altLang="cs-CZ" sz="2800"/>
              <a:t>ã</a:t>
            </a:r>
            <a:r>
              <a:rPr lang="cs-CZ" altLang="cs-CZ" sz="2800"/>
              <a:t>o faz um estudo apenas </a:t>
            </a:r>
            <a:r>
              <a:rPr lang="cs-CZ" altLang="cs-CZ" sz="2800" b="1"/>
              <a:t>diacrónico</a:t>
            </a:r>
            <a:r>
              <a:rPr lang="cs-CZ" altLang="cs-CZ" sz="2800"/>
              <a:t> mas tambem </a:t>
            </a:r>
            <a:r>
              <a:rPr lang="cs-CZ" altLang="cs-CZ" sz="2800" b="1"/>
              <a:t>sincrónico</a:t>
            </a:r>
            <a:r>
              <a:rPr lang="cs-CZ" altLang="cs-CZ" sz="2800"/>
              <a:t> – e n</a:t>
            </a:r>
            <a:r>
              <a:rPr lang="pt-PT" altLang="cs-CZ" sz="2800"/>
              <a:t>ã</a:t>
            </a:r>
            <a:r>
              <a:rPr lang="cs-CZ" altLang="cs-CZ" sz="2800"/>
              <a:t>o s</a:t>
            </a:r>
            <a:r>
              <a:rPr lang="pt-PT" altLang="cs-CZ" sz="2800"/>
              <a:t>ó</a:t>
            </a:r>
            <a:r>
              <a:rPr lang="cs-CZ" altLang="cs-CZ" sz="2800"/>
              <a:t> se refere </a:t>
            </a:r>
            <a:r>
              <a:rPr lang="pt-PT" altLang="cs-CZ" sz="2800"/>
              <a:t>à</a:t>
            </a:r>
            <a:r>
              <a:rPr lang="cs-CZ" altLang="cs-CZ" sz="2800"/>
              <a:t> lingua mas acentua também, expressamente, a </a:t>
            </a:r>
            <a:r>
              <a:rPr lang="cs-CZ" altLang="cs-CZ" sz="2800" b="1"/>
              <a:t>diversidade social do falante </a:t>
            </a:r>
            <a:r>
              <a:rPr lang="cs-CZ" altLang="cs-CZ" sz="2800"/>
              <a:t>e da língua e menciona a existencia de </a:t>
            </a:r>
            <a:r>
              <a:rPr lang="cs-CZ" altLang="cs-CZ" sz="2800" b="1"/>
              <a:t>„línguas especiais“. </a:t>
            </a:r>
            <a:endParaRPr lang="pt-PT" altLang="cs-CZ" sz="2800" b="1"/>
          </a:p>
          <a:p>
            <a:pPr algn="just" eaLnBrk="1" hangingPunct="1">
              <a:lnSpc>
                <a:spcPct val="120000"/>
              </a:lnSpc>
            </a:pPr>
            <a:endParaRPr lang="cs-CZ" altLang="cs-CZ" sz="2800" b="1"/>
          </a:p>
          <a:p>
            <a:pPr lvl="2" algn="just">
              <a:lnSpc>
                <a:spcPct val="80000"/>
              </a:lnSpc>
            </a:pPr>
            <a:r>
              <a:rPr lang="pt-PT" altLang="cs-CZ" sz="2400"/>
              <a:t>“</a:t>
            </a:r>
            <a:r>
              <a:rPr lang="cs-CZ" altLang="cs-CZ" sz="3400"/>
              <a:t>Cada hữ fala como quẽ é.“</a:t>
            </a:r>
            <a:endParaRPr lang="pt-PT" altLang="cs-CZ" sz="3400"/>
          </a:p>
          <a:p>
            <a:pPr lvl="2" algn="just">
              <a:lnSpc>
                <a:spcPct val="80000"/>
              </a:lnSpc>
            </a:pPr>
            <a:endParaRPr lang="cs-CZ" altLang="cs-CZ" sz="3400"/>
          </a:p>
          <a:p>
            <a:pPr lvl="2" algn="just">
              <a:lnSpc>
                <a:spcPct val="80000"/>
              </a:lnSpc>
            </a:pPr>
            <a:r>
              <a:rPr lang="pt-PT" altLang="cs-CZ" sz="3400"/>
              <a:t> “</a:t>
            </a:r>
            <a:r>
              <a:rPr lang="cs-CZ" altLang="cs-CZ" sz="3400"/>
              <a:t>Os homẽs falão do que fazẽ, e por tanto os aldeãos não sabẽ as falas da corte e os çapateiros não são entendidos na arte de marear nẽ os lavradores d ´Antre Douro e Minho entendem as nova</a:t>
            </a:r>
            <a:r>
              <a:rPr lang="pt-PT" altLang="cs-CZ" sz="3400"/>
              <a:t>s</a:t>
            </a:r>
            <a:r>
              <a:rPr lang="cs-CZ" altLang="cs-CZ" sz="3400"/>
              <a:t> vozes que est´ano vierão  de Tunez com suas gorras</a:t>
            </a:r>
            <a:r>
              <a:rPr lang="pt-PT" altLang="cs-CZ" sz="3400"/>
              <a:t>”</a:t>
            </a:r>
            <a:r>
              <a:rPr lang="cs-CZ" altLang="cs-CZ" sz="3400"/>
              <a:t> (Cp XXXII</a:t>
            </a:r>
            <a:r>
              <a:rPr lang="cs-CZ" altLang="cs-CZ" sz="2400"/>
              <a:t>)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/>
              <a:t>diacronia / sincronia</a:t>
            </a:r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400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/>
              <a:t>Gramática da Linguagem Portuguesa</a:t>
            </a:r>
            <a:r>
              <a:rPr lang="pt-PT" altLang="cs-CZ" sz="1800" b="1" i="1"/>
              <a:t> </a:t>
            </a:r>
            <a:r>
              <a:rPr lang="pt-PT" altLang="cs-CZ" sz="1800"/>
              <a:t>-</a:t>
            </a:r>
            <a:r>
              <a:rPr lang="cs-CZ" altLang="cs-CZ" sz="1800" b="1" u="sng"/>
              <a:t>1536</a:t>
            </a: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/>
              <a:t> </a:t>
            </a:r>
            <a:r>
              <a:rPr lang="cs-CZ" altLang="cs-CZ" sz="1800" b="1" i="1"/>
              <a:t>Livro da Fabrica das Naos</a:t>
            </a:r>
            <a:r>
              <a:rPr lang="cs-CZ" altLang="cs-CZ" sz="1800"/>
              <a:t> </a:t>
            </a:r>
            <a:r>
              <a:rPr lang="pt-PT" altLang="cs-CZ" sz="1800"/>
              <a:t>- </a:t>
            </a:r>
            <a:r>
              <a:rPr lang="cs-CZ" altLang="cs-CZ" sz="1800" b="1" u="sng"/>
              <a:t>1580 </a:t>
            </a: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/>
              <a:t>Arte da guerra do mar</a:t>
            </a:r>
            <a:r>
              <a:rPr lang="pt-PT" altLang="cs-CZ" sz="1800"/>
              <a:t>-</a:t>
            </a:r>
            <a:r>
              <a:rPr lang="cs-CZ" altLang="cs-CZ" sz="1800" b="1" u="sng"/>
              <a:t>1555</a:t>
            </a: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/>
              <a:t> </a:t>
            </a:r>
            <a:r>
              <a:rPr lang="cs-CZ" altLang="cs-CZ" sz="1800" b="1" i="1"/>
              <a:t>Ars nautica</a:t>
            </a:r>
            <a:r>
              <a:rPr lang="cs-CZ" altLang="cs-CZ" sz="1800"/>
              <a:t> </a:t>
            </a:r>
            <a:r>
              <a:rPr lang="pt-PT" altLang="cs-CZ" sz="1800"/>
              <a:t>-</a:t>
            </a:r>
            <a:r>
              <a:rPr lang="cs-CZ" altLang="cs-CZ" sz="1800" b="1" u="sng"/>
              <a:t>ca. 1570</a:t>
            </a:r>
            <a:r>
              <a:rPr lang="pt-PT" altLang="cs-CZ" sz="1800" b="1" u="sng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/>
              <a:t>Historea de Portugal</a:t>
            </a:r>
            <a:r>
              <a:rPr lang="pt-PT" altLang="cs-CZ" sz="1800" b="1"/>
              <a:t> </a:t>
            </a:r>
            <a:r>
              <a:rPr lang="cs-CZ" altLang="cs-CZ" sz="1800" b="1"/>
              <a:t> </a:t>
            </a:r>
            <a:r>
              <a:rPr lang="pt-PT" altLang="cs-CZ" sz="1800"/>
              <a:t>-</a:t>
            </a:r>
            <a:r>
              <a:rPr lang="cs-CZ" altLang="cs-CZ" sz="1800" b="1" u="sng"/>
              <a:t>1581</a:t>
            </a:r>
            <a:r>
              <a:rPr lang="cs-CZ" altLang="cs-CZ" sz="1800"/>
              <a:t>.</a:t>
            </a:r>
            <a:r>
              <a:rPr lang="pt-PT" altLang="cs-CZ" sz="1800"/>
              <a:t> </a:t>
            </a:r>
            <a:br>
              <a:rPr lang="cs-CZ" altLang="cs-CZ" sz="1800"/>
            </a:br>
            <a:br>
              <a:rPr lang="cs-CZ" altLang="cs-CZ" sz="1800"/>
            </a:br>
            <a:endParaRPr lang="cs-CZ" altLang="cs-CZ" sz="18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b="1" i="1"/>
              <a:t>produção literária</a:t>
            </a:r>
            <a:endParaRPr lang="cs-CZ" altLang="cs-CZ" b="1" i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1979712" cy="28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2967801" cy="12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/>
              <a:t>Oliveira merece um lugar de considerável destaque na história da linguística rom</a:t>
            </a:r>
            <a:r>
              <a:rPr lang="pt-PT" altLang="cs-CZ" sz="2800"/>
              <a:t>â</a:t>
            </a:r>
            <a:r>
              <a:rPr lang="cs-CZ" altLang="cs-CZ" sz="2800"/>
              <a:t>nica e na da linguística em geral. Ele é, depois de Nebrija, um dos gramáticos mais originais, em certo sentido o mais original, e o mais importante foneticista da Renascenca na R</a:t>
            </a:r>
            <a:r>
              <a:rPr lang="pt-PT" altLang="cs-CZ" sz="2800"/>
              <a:t>o</a:t>
            </a:r>
            <a:r>
              <a:rPr lang="cs-CZ" altLang="cs-CZ" sz="2800"/>
              <a:t>manias. As suas ideias na </a:t>
            </a:r>
            <a:r>
              <a:rPr lang="cs-CZ" altLang="cs-CZ" sz="2800" b="1"/>
              <a:t>lexicologia</a:t>
            </a:r>
            <a:r>
              <a:rPr lang="cs-CZ" altLang="cs-CZ" sz="2800"/>
              <a:t> e naquilo que hoje se chama </a:t>
            </a:r>
            <a:r>
              <a:rPr lang="cs-CZ" altLang="cs-CZ" sz="2800" b="1"/>
              <a:t>sociolinguística</a:t>
            </a:r>
            <a:r>
              <a:rPr lang="cs-CZ" altLang="cs-CZ" sz="2800"/>
              <a:t> s</a:t>
            </a:r>
            <a:r>
              <a:rPr lang="pt-PT" altLang="cs-CZ" sz="2800"/>
              <a:t>ã</a:t>
            </a:r>
            <a:r>
              <a:rPr lang="cs-CZ" altLang="cs-CZ" sz="2800"/>
              <a:t>o notáveis e a sua contribui</a:t>
            </a:r>
            <a:r>
              <a:rPr lang="pt-PT" altLang="cs-CZ" sz="2800"/>
              <a:t>çã</a:t>
            </a:r>
            <a:r>
              <a:rPr lang="cs-CZ" altLang="cs-CZ" sz="2800"/>
              <a:t>o para o tratamento funcional das línguas na linguística descritiva é a de um grande percursos. 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Eugeni</a:t>
            </a:r>
            <a:r>
              <a:rPr lang="pt-PT" altLang="cs-CZ"/>
              <a:t>o</a:t>
            </a:r>
            <a:r>
              <a:rPr lang="cs-CZ" altLang="cs-CZ"/>
              <a:t> Coseriu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/>
              <a:t>Acabou-se demprimir esta primeira anota</a:t>
            </a:r>
            <a:r>
              <a:rPr lang="pt-PT"/>
              <a:t>ção da lingua Portuguesa, por mandado do muy manifico senhor Dom Fernando Dalmada, em Lisboa, em casa de Germão Galharde, a XXVII dias do mes de Janeyro de mjl e qnhntose trinta e seis annos da nossa saluação. </a:t>
            </a:r>
          </a:p>
          <a:p>
            <a:pPr algn="ctr"/>
            <a:r>
              <a:rPr lang="pt-PT"/>
              <a:t>Deo gratias.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69884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PT" altLang="cs-CZ" sz="2400" b="1"/>
              <a:t>- </a:t>
            </a:r>
            <a:r>
              <a:rPr lang="cs-CZ" altLang="cs-CZ" sz="2400"/>
              <a:t>a primeira gramática,</a:t>
            </a:r>
            <a:r>
              <a:rPr lang="pt-PT" altLang="cs-CZ" sz="2400"/>
              <a:t> </a:t>
            </a:r>
            <a:r>
              <a:rPr lang="cs-CZ" altLang="cs-CZ" sz="2400"/>
              <a:t>em língua portuguesa, impressa em Lisboa, por Germão Galharde, precedendo em quatro anos a </a:t>
            </a:r>
            <a:r>
              <a:rPr lang="cs-CZ" altLang="cs-CZ" sz="2400" i="1"/>
              <a:t>Gramática da língua portuguesa</a:t>
            </a:r>
            <a:r>
              <a:rPr lang="cs-CZ" altLang="cs-CZ" sz="2400"/>
              <a:t>, de João de Barros (1540).</a:t>
            </a:r>
            <a:endParaRPr lang="pt-PT" altLang="cs-CZ" sz="240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400"/>
              <a:t>a</a:t>
            </a:r>
            <a:r>
              <a:rPr lang="pt-PT" altLang="cs-CZ" sz="2400"/>
              <a:t> </a:t>
            </a:r>
            <a:r>
              <a:rPr lang="cs-CZ" altLang="cs-CZ" sz="2400"/>
              <a:t>"primeira anotação da língua portuguesa„ </a:t>
            </a:r>
            <a:r>
              <a:rPr lang="pt-PT" altLang="cs-CZ" sz="2400"/>
              <a:t>publicado com o objetivo de p</a:t>
            </a:r>
            <a:r>
              <a:rPr lang="cs-CZ" altLang="cs-CZ" sz="2400"/>
              <a:t>erpetuar a memória da língua portuguesa</a:t>
            </a:r>
            <a:r>
              <a:rPr lang="cs-CZ" altLang="cs-CZ" sz="1400"/>
              <a:t>.</a:t>
            </a:r>
            <a:r>
              <a:rPr lang="pt-PT" altLang="cs-CZ" sz="1400"/>
              <a:t>  </a:t>
            </a:r>
            <a:endParaRPr lang="cs-CZ" altLang="cs-CZ" sz="1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 gramática de Fernão de Oliveira</a:t>
            </a:r>
            <a:r>
              <a:rPr lang="pt-PT" altLang="cs-CZ" sz="4000" b="1"/>
              <a:t> </a:t>
            </a:r>
            <a:endParaRPr lang="cs-CZ" altLang="cs-CZ" b="1">
              <a:solidFill>
                <a:schemeClr val="folHlin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400"/>
              <a:t>Esta gramática foi dedicada a D. Fernando de Almada, podendo-se visualizar no frontispício o brasão de armas dos Almadas.</a:t>
            </a:r>
            <a:r>
              <a:rPr lang="pt-PT" sz="2400" b="1"/>
              <a:t> Fernando de Almada</a:t>
            </a:r>
            <a:r>
              <a:rPr lang="pt-PT" sz="2400"/>
              <a:t> (c. 1490), 4.º conde de Abranches, foi um nobre e militar português, Foi o último na família Almada a obter o cargo de Capitão –Mor - Mar</a:t>
            </a:r>
            <a:br>
              <a:rPr lang="cs-CZ" altLang="cs-CZ"/>
            </a:br>
            <a:r>
              <a:rPr lang="pt-PT" altLang="cs-CZ"/>
              <a:t> </a:t>
            </a:r>
            <a:endParaRPr lang="cs-CZ" altLang="cs-CZ"/>
          </a:p>
          <a:p>
            <a:pPr eaLnBrk="1" hangingPunct="1">
              <a:lnSpc>
                <a:spcPct val="80000"/>
              </a:lnSpc>
            </a:pPr>
            <a:endParaRPr lang="cs-CZ" altLang="cs-CZ"/>
          </a:p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D. Fernando de Almada</a:t>
            </a:r>
            <a:endParaRPr lang="cs-CZ" sz="4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1879476" cy="24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3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PT"/>
          </a:p>
          <a:p>
            <a:pPr algn="just"/>
            <a:r>
              <a:rPr lang="cs-CZ"/>
              <a:t>1509</a:t>
            </a:r>
            <a:r>
              <a:rPr lang="pt-PT"/>
              <a:t>, </a:t>
            </a:r>
            <a:r>
              <a:rPr lang="cs-CZ"/>
              <a:t>Lisboa</a:t>
            </a:r>
            <a:r>
              <a:rPr lang="pt-PT"/>
              <a:t>:  </a:t>
            </a:r>
            <a:r>
              <a:rPr lang="cs-CZ" i="1"/>
              <a:t>Missale secundum Consuetudinem</a:t>
            </a:r>
            <a:r>
              <a:rPr lang="cs-CZ"/>
              <a:t>. </a:t>
            </a:r>
            <a:endParaRPr lang="pt-PT"/>
          </a:p>
          <a:p>
            <a:pPr algn="just"/>
            <a:endParaRPr lang="pt-PT"/>
          </a:p>
          <a:p>
            <a:pPr algn="just"/>
            <a:endParaRPr lang="pt-PT"/>
          </a:p>
          <a:p>
            <a:pPr algn="just"/>
            <a:r>
              <a:rPr lang="cs-CZ"/>
              <a:t>oficina tipográfica em Coimbra, a primeira nesta cidade, no Mosteiro de Santa Cruz</a:t>
            </a:r>
            <a:r>
              <a:rPr lang="pt-PT"/>
              <a:t> (</a:t>
            </a:r>
            <a:r>
              <a:rPr lang="cs-CZ"/>
              <a:t>1530 e 1531</a:t>
            </a:r>
            <a:r>
              <a:rPr lang="pt-PT"/>
              <a:t> -</a:t>
            </a:r>
            <a:r>
              <a:rPr lang="cs-CZ"/>
              <a:t>1561</a:t>
            </a:r>
            <a:r>
              <a:rPr lang="pt-PT"/>
              <a:t>).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Germão Galharde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/>
              <a:t>Os livros desta oficina tipográfica </a:t>
            </a:r>
            <a:r>
              <a:rPr lang="pt-PT" sz="1800"/>
              <a:t>: </a:t>
            </a:r>
            <a:r>
              <a:rPr lang="cs-CZ" sz="1800"/>
              <a:t>caracteres góticos, utilizou como marcas </a:t>
            </a:r>
            <a:r>
              <a:rPr lang="cs-CZ" sz="1800" b="1"/>
              <a:t>a esfera armilar </a:t>
            </a:r>
            <a:r>
              <a:rPr lang="cs-CZ" sz="1800"/>
              <a:t>(dispositivo que representa o globo celeste através de um grupo de anéis ou armilas que simbolizam os principais círculos – os trópicos, os círculos polares,  o meridiano, o ecuador e a elíptica) e em alguns livros, o </a:t>
            </a:r>
            <a:r>
              <a:rPr lang="cs-CZ" sz="1800" b="1"/>
              <a:t>escudo das armas reais</a:t>
            </a:r>
            <a:r>
              <a:rPr lang="pt-PT" sz="1800" b="1"/>
              <a:t> (</a:t>
            </a:r>
            <a:r>
              <a:rPr lang="cs-CZ" sz="1800"/>
              <a:t>com um grifo no timbre.</a:t>
            </a:r>
            <a:r>
              <a:rPr lang="pt-PT" sz="1800"/>
              <a:t>)</a:t>
            </a:r>
            <a:endParaRPr lang="cs-CZ" sz="1800"/>
          </a:p>
          <a:p>
            <a:pPr algn="just"/>
            <a:endParaRPr lang="pt-PT" sz="180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tipografia de Germão Galharde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94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1394</TotalTime>
  <Words>4379</Words>
  <Application>Microsoft Office PowerPoint</Application>
  <PresentationFormat>Předvádění na obrazovce (4:3)</PresentationFormat>
  <Paragraphs>281</Paragraphs>
  <Slides>51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Baskerville Old Face</vt:lpstr>
      <vt:lpstr>Book Antiqua</vt:lpstr>
      <vt:lpstr>Calibri</vt:lpstr>
      <vt:lpstr>Century</vt:lpstr>
      <vt:lpstr>Times New Roman</vt:lpstr>
      <vt:lpstr>Wingdings</vt:lpstr>
      <vt:lpstr>Tvrdý obal</vt:lpstr>
      <vt:lpstr>Fernão de Oliveira </vt:lpstr>
      <vt:lpstr>contato </vt:lpstr>
      <vt:lpstr>Prezentace aplikace PowerPoint</vt:lpstr>
      <vt:lpstr>Vida de Fernão de Oliveira</vt:lpstr>
      <vt:lpstr>produção literária</vt:lpstr>
      <vt:lpstr>A gramática de Fernão de Oliveira </vt:lpstr>
      <vt:lpstr>D. Fernando de Almada</vt:lpstr>
      <vt:lpstr>Germão Galharde</vt:lpstr>
      <vt:lpstr>tipografia de Germão Galharde</vt:lpstr>
      <vt:lpstr>Gramática da Linguagem Portuguesa 1536</vt:lpstr>
      <vt:lpstr>Eugeniu Coseriu</vt:lpstr>
      <vt:lpstr>Reflexões fonológicas</vt:lpstr>
      <vt:lpstr>  gramáticas escritas a partir do século XVI   </vt:lpstr>
      <vt:lpstr>E.Coseriu sobre F. de Oliveira</vt:lpstr>
      <vt:lpstr>tradição latina x concepção de Oliveira</vt:lpstr>
      <vt:lpstr>Letras e Consoantes</vt:lpstr>
      <vt:lpstr>Oito vogais </vt:lpstr>
      <vt:lpstr>As figuras </vt:lpstr>
      <vt:lpstr>Letras - vogais</vt:lpstr>
      <vt:lpstr>Nasalidade vocálica</vt:lpstr>
      <vt:lpstr>ditongos – nasais x orais</vt:lpstr>
      <vt:lpstr>Glides </vt:lpstr>
      <vt:lpstr>I/Y </vt:lpstr>
      <vt:lpstr>o problema de H</vt:lpstr>
      <vt:lpstr>aspiração  H</vt:lpstr>
      <vt:lpstr>Correlações funcionais no sistema consonântico</vt:lpstr>
      <vt:lpstr>o modo de articulação  (descrição da pronúncia)</vt:lpstr>
      <vt:lpstr>Sílaba  - distribuição dos fonemas</vt:lpstr>
      <vt:lpstr>Sílaba e a distribuição dos fonemas</vt:lpstr>
      <vt:lpstr>Lexicologia </vt:lpstr>
      <vt:lpstr>Definição</vt:lpstr>
      <vt:lpstr>Dições usadas/particulares</vt:lpstr>
      <vt:lpstr>Dições </vt:lpstr>
      <vt:lpstr>Análise de compostos  a 1ª fase</vt:lpstr>
      <vt:lpstr> Análise de compostos  a2ª fase</vt:lpstr>
      <vt:lpstr>Análise de compostos a3ª fase</vt:lpstr>
      <vt:lpstr>Etimologia</vt:lpstr>
      <vt:lpstr>Etimologia </vt:lpstr>
      <vt:lpstr>Morfossintaxe</vt:lpstr>
      <vt:lpstr>Morfossintaxe: género</vt:lpstr>
      <vt:lpstr>Declinação</vt:lpstr>
      <vt:lpstr>Derivação</vt:lpstr>
      <vt:lpstr>Declinação dos nomes  </vt:lpstr>
      <vt:lpstr> Resumo -almas racionais</vt:lpstr>
      <vt:lpstr>Resumo das principais ideias</vt:lpstr>
      <vt:lpstr>superioridade da língua portuguesa</vt:lpstr>
      <vt:lpstr>mudança linguística</vt:lpstr>
      <vt:lpstr>mudança linguística</vt:lpstr>
      <vt:lpstr>diacronia / sincronia</vt:lpstr>
      <vt:lpstr>Eugenio Coseriu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Fernao de Oliveira</dc:title>
  <dc:creator>Uzivatel</dc:creator>
  <cp:lastModifiedBy>Iva Svobodová</cp:lastModifiedBy>
  <cp:revision>81</cp:revision>
  <dcterms:created xsi:type="dcterms:W3CDTF">2009-10-24T21:32:30Z</dcterms:created>
  <dcterms:modified xsi:type="dcterms:W3CDTF">2021-04-16T09:01:05Z</dcterms:modified>
</cp:coreProperties>
</file>