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61" r:id="rId5"/>
    <p:sldId id="262" r:id="rId6"/>
    <p:sldId id="263" r:id="rId7"/>
    <p:sldId id="265" r:id="rId8"/>
    <p:sldId id="264" r:id="rId9"/>
    <p:sldId id="267" r:id="rId10"/>
    <p:sldId id="269" r:id="rId11"/>
    <p:sldId id="268" r:id="rId12"/>
    <p:sldId id="259" r:id="rId13"/>
    <p:sldId id="272" r:id="rId14"/>
    <p:sldId id="273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32" y="13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6145F-67DF-4954-A064-682EC31D6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DFBF25-6D5A-4389-9650-AB6664D5C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4A6E66-FD23-4608-9982-BC535B2E4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8ADA49-2519-40C2-8FDD-B17D54E6B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437771-BDAC-4672-9224-05E6D7F3A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76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9B981-5B8E-4AAE-A0E9-6EEC13A4D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42B710-1DB9-4CD1-8598-81FA501D0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54B897-0416-41EE-8809-18C7168C2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196F77-5890-4E62-A0F7-598143B1F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76B5B9-6936-4C7E-AA61-FFAB7A5E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80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C5D098-FC88-44CF-8F0C-08B5331A2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9CC8EA-6567-4FE0-A855-BF9280B58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47DA13-46B0-4E74-AB4B-5BCC0A8C1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2B11E9-D165-43C1-836F-4A7419038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8265CD-64D7-490D-A694-F046748B9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52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AEC59-8FA8-4DAB-9649-8A62B15CF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C8BAA-9E15-4591-944A-D1055014C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155529-9AC1-493F-951D-C2AAA796C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E0FA8E-D2EB-4058-A3F3-F93C76720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380696-9B46-4B2E-8615-49C838A9A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07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4FEB2-B419-4E66-93AB-DFF5F9CBB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71F4FC-0600-443C-B725-C460ABA29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5645D8-5888-4CCE-864C-E55766DF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83287F-5D28-490F-978C-9DDF145E3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7290A2-5D48-4407-8626-9C6B8CB78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29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31EB2-A8B6-43F7-BB3C-3060B294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79EB5C-BDBC-4349-8ECE-0C203FC3B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BC9197-0CC5-471E-8F27-1941F46CC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8DFBC0-A83E-4964-97CF-76822FDDA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3FD0F8-687E-498F-992B-78ED91D93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5AC922-1955-4D28-B5EB-60A7E3911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45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C653B-E703-4D3B-9557-14C71A193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117E06-13CC-4F8D-BA72-BD1626072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E1DAE97-B5F6-4B1B-8E09-F931A1C96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D5597F-EF99-4B85-AE8A-C121CBE1D4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D35278C-60DA-4513-A4EE-3C7C995EA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A565799-3A93-461D-910B-586065482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EC82CE-A36B-4217-94DB-9E9BE4EA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9144E57-27B5-4DBC-97BE-0F947DAE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71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77151-1372-4E5D-A096-3D316509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26FD952-9BC0-468D-819D-CB263E8E4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821242-9BE8-443D-9D61-5735D3000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FA2050-5E8A-44D6-BFA1-437517E51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08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3D21CF4-028F-4563-9B7D-07E870E2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5A5340-CD0C-459A-BEA2-E53C6FCA1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B99402-9FF2-4718-98F8-FD4ADB70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88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93A17-7458-444D-810C-A4BA8F987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5E6002-A8A9-4FE9-A970-10255D9C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40AD7EE-D412-4F46-9CE0-822A86F94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5EE3A4-0BF3-477B-80C1-4D7D78E6B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2A0083-E722-4A82-B368-18AEADF04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94CBB8-56E8-43EB-9609-77A1FBD83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03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27D75-D98F-4FBD-90D3-CE966BF40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DA274A7-D926-4B88-A8D5-2D35AC5839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3F5510-DB8E-4E5A-BDA1-200A5A43A0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CB6B81-F957-40E7-AC1C-56563B74F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E93781-97A5-4957-BF7D-7B5F606C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331493-7FCD-4E2D-9906-279433AB7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8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0AD9C83-BB47-4F57-8422-0212FD646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EEEF81-905C-4182-A2F0-50A60313B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32BC17-35F3-41B3-883A-D5781B03D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FA68-C75A-4121-B3E6-CB3FC5D0D18C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490E6E-0FD5-4E31-84AD-D79BEC025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A17879-4A78-4A9B-9438-47D888433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29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pository.utl.pt/bitstream/10400.5/7815/1/WP132.pdf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abVrBmJ0y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sina.rtp.pt/artigo/quem-eram-os-retornados/" TargetMode="External"/><Relationship Id="rId5" Type="http://schemas.openxmlformats.org/officeDocument/2006/relationships/hyperlink" Target="https://ensina.rtp.pt/artigo/casa-retornados/" TargetMode="External"/><Relationship Id="rId4" Type="http://schemas.openxmlformats.org/officeDocument/2006/relationships/hyperlink" Target="https://www.youtube.com/watch?v=Q38p4l6HGYQ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sina.rtp.pt/artigo/cuidado-com-a-lingua-gingar/" TargetMode="External"/><Relationship Id="rId2" Type="http://schemas.openxmlformats.org/officeDocument/2006/relationships/hyperlink" Target="https://ensina.rtp.pt/artigo/cuidado-com-a-lingua-fado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ensina.rtp.pt/artigo/armandinho-mestre-da-guitarra-portuguesa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nsina.rtp.pt/artigo/raiz-comum-fado-morna/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rLn3xPxr-8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GrDHCxXF31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sina.rtp.pt/artigo/a-casa-dos-estudantes-do-imperio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3106F-3EF1-4D84-A659-F4EAFC3AC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Colonização</a:t>
            </a:r>
            <a:r>
              <a:rPr lang="pt-PT" dirty="0"/>
              <a:t>/ colonialismo</a:t>
            </a:r>
            <a:r>
              <a:rPr lang="cs-CZ" dirty="0"/>
              <a:t> - </a:t>
            </a:r>
            <a:r>
              <a:rPr lang="cs-CZ" dirty="0" err="1"/>
              <a:t>Guerra</a:t>
            </a:r>
            <a:r>
              <a:rPr lang="cs-CZ" dirty="0"/>
              <a:t> </a:t>
            </a:r>
            <a:r>
              <a:rPr lang="cs-CZ" dirty="0" err="1"/>
              <a:t>Colonial</a:t>
            </a:r>
            <a:r>
              <a:rPr lang="cs-CZ" dirty="0"/>
              <a:t>  - </a:t>
            </a:r>
            <a:r>
              <a:rPr lang="cs-CZ" dirty="0" err="1"/>
              <a:t>Revolução</a:t>
            </a:r>
            <a:r>
              <a:rPr lang="cs-CZ" dirty="0"/>
              <a:t> </a:t>
            </a:r>
            <a:r>
              <a:rPr lang="cs-CZ" dirty="0" err="1"/>
              <a:t>dos</a:t>
            </a:r>
            <a:r>
              <a:rPr lang="cs-CZ" dirty="0"/>
              <a:t> </a:t>
            </a:r>
            <a:r>
              <a:rPr lang="cs-CZ" dirty="0" err="1"/>
              <a:t>Cravos</a:t>
            </a:r>
            <a:r>
              <a:rPr lang="cs-CZ" dirty="0"/>
              <a:t>  - </a:t>
            </a:r>
            <a:r>
              <a:rPr lang="cs-CZ" dirty="0" err="1"/>
              <a:t>Descolonização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8DD4D85-3937-459D-9CD4-EC921C59EC47}"/>
              </a:ext>
            </a:extLst>
          </p:cNvPr>
          <p:cNvSpPr txBox="1"/>
          <p:nvPr/>
        </p:nvSpPr>
        <p:spPr>
          <a:xfrm>
            <a:off x="633984" y="1828801"/>
            <a:ext cx="85100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https://www.repository.utl.pt/bitstream/10400.5/7815/1/WP132.pdf</a:t>
            </a:r>
            <a:endParaRPr lang="pt-PT" dirty="0"/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8F20D0D-B2E3-4699-BD1E-E8861921930F}"/>
              </a:ext>
            </a:extLst>
          </p:cNvPr>
          <p:cNvSpPr txBox="1"/>
          <p:nvPr/>
        </p:nvSpPr>
        <p:spPr>
          <a:xfrm>
            <a:off x="838200" y="2613245"/>
            <a:ext cx="1076858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t-BR" dirty="0"/>
              <a:t>a noção de </a:t>
            </a:r>
            <a:r>
              <a:rPr lang="pt-BR" b="1" dirty="0"/>
              <a:t>Colonização</a:t>
            </a:r>
            <a:r>
              <a:rPr lang="pt-BR" dirty="0"/>
              <a:t> - colónia   </a:t>
            </a:r>
          </a:p>
          <a:p>
            <a:endParaRPr lang="pt-BR" dirty="0"/>
          </a:p>
          <a:p>
            <a:endParaRPr lang="pt-BR" b="1" dirty="0"/>
          </a:p>
          <a:p>
            <a:r>
              <a:rPr lang="pt-BR" b="1" dirty="0"/>
              <a:t>2. O colonialismo - </a:t>
            </a:r>
            <a:r>
              <a:rPr lang="pt-BR" dirty="0"/>
              <a:t>a dimensão negativa da colonização, engloba a colonização, os seus excessos, a sua legitimação</a:t>
            </a:r>
          </a:p>
          <a:p>
            <a:r>
              <a:rPr lang="pt-BR" dirty="0"/>
              <a:t> </a:t>
            </a:r>
          </a:p>
          <a:p>
            <a:endParaRPr lang="pt-BR" dirty="0"/>
          </a:p>
          <a:p>
            <a:r>
              <a:rPr lang="pt-BR" dirty="0"/>
              <a:t>3. ex-colonizador  - revitalização da categoria colonização  /  o ex-colonizado fala de colonialismo, categoria que explica a totalidade do fenómeno.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950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206C8-4496-4DD2-A609-F7B721C1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RETORNADOS  -  REFUGIADOS</a:t>
            </a: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587A20B-F2D3-4FF5-B5A2-B5000413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088" y="1340044"/>
            <a:ext cx="5010914" cy="4048819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CEE65DE-E581-41B4-99BF-2A3CD00EDC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0526" y="1487423"/>
            <a:ext cx="5511558" cy="390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834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C043BE79-F381-445A-8EF0-E2AD654B6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560"/>
            <a:ext cx="7060622" cy="5315912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A79C2C1-398C-40CF-AC82-173AFAB5B063}"/>
              </a:ext>
            </a:extLst>
          </p:cNvPr>
          <p:cNvSpPr txBox="1"/>
          <p:nvPr/>
        </p:nvSpPr>
        <p:spPr>
          <a:xfrm>
            <a:off x="7060622" y="4120896"/>
            <a:ext cx="513137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https://www.youtube.com/watch?v=9abVrBmJ0yE</a:t>
            </a:r>
            <a:endParaRPr lang="pt-PT" dirty="0"/>
          </a:p>
          <a:p>
            <a:endParaRPr lang="pt-PT" dirty="0"/>
          </a:p>
          <a:p>
            <a:r>
              <a:rPr lang="cs-CZ" dirty="0">
                <a:hlinkClick r:id="rId4"/>
              </a:rPr>
              <a:t>https://www.youtube.com/watch?v=Q38p4l6HGYQ</a:t>
            </a:r>
            <a:endParaRPr lang="pt-PT" dirty="0"/>
          </a:p>
          <a:p>
            <a:endParaRPr lang="pt-PT" dirty="0"/>
          </a:p>
          <a:p>
            <a:r>
              <a:rPr lang="pt-PT" dirty="0">
                <a:hlinkClick r:id="rId5"/>
              </a:rPr>
              <a:t>https://ensina.rtp.pt/artigo/casa-retornados/</a:t>
            </a:r>
            <a:endParaRPr lang="pt-PT" dirty="0"/>
          </a:p>
          <a:p>
            <a:endParaRPr lang="pt-PT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B300E62-B6AC-400D-98FF-48663E020339}"/>
              </a:ext>
            </a:extLst>
          </p:cNvPr>
          <p:cNvSpPr txBox="1"/>
          <p:nvPr/>
        </p:nvSpPr>
        <p:spPr>
          <a:xfrm>
            <a:off x="7303008" y="365560"/>
            <a:ext cx="36454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 cerca de 600 mil  portugueses  regressaram a Portugal, após a revolução de 1974, na sequência do processo de descolonização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A38F876-D578-44D7-9632-82C0FBEE99D4}"/>
              </a:ext>
            </a:extLst>
          </p:cNvPr>
          <p:cNvSpPr txBox="1"/>
          <p:nvPr/>
        </p:nvSpPr>
        <p:spPr>
          <a:xfrm>
            <a:off x="7060622" y="3121152"/>
            <a:ext cx="46924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6"/>
              </a:rPr>
              <a:t>https://ensina.rtp.pt/artigo/quem-eram-os-retornados/</a:t>
            </a: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208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F4E6E-F46F-4E13-A87C-BA3076DBB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FADO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320164C-420F-431C-A085-7A0C4BF4EC03}"/>
              </a:ext>
            </a:extLst>
          </p:cNvPr>
          <p:cNvSpPr txBox="1"/>
          <p:nvPr/>
        </p:nvSpPr>
        <p:spPr>
          <a:xfrm>
            <a:off x="2779776" y="365125"/>
            <a:ext cx="774192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https://ensina.rtp.pt/artigo/cuidado-com-a-lingua-fado/</a:t>
            </a:r>
            <a:endParaRPr lang="pt-PT" dirty="0"/>
          </a:p>
          <a:p>
            <a:endParaRPr lang="pt-PT" dirty="0"/>
          </a:p>
          <a:p>
            <a:r>
              <a:rPr lang="pt-PT" dirty="0">
                <a:hlinkClick r:id="rId3"/>
              </a:rPr>
              <a:t>https://ensina.rtp.pt/artigo/cuidado-com-a-lingua-gingar/</a:t>
            </a: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>
                <a:hlinkClick r:id="rId4"/>
              </a:rPr>
              <a:t>https://ensina.rtp.pt/artigo/armandinho-mestre-da-guitarra-portuguesa/</a:t>
            </a: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Armandinho  em  Lisboa / Artur Paredes em Coimbra – desenham as novas guitarras  com mais som e mais caixa</a:t>
            </a:r>
          </a:p>
          <a:p>
            <a:endParaRPr lang="pt-PT" dirty="0"/>
          </a:p>
          <a:p>
            <a:r>
              <a:rPr lang="pt-PT" dirty="0"/>
              <a:t>Nos anos 20 do séc. passado surgem as casas de fado</a:t>
            </a:r>
          </a:p>
          <a:p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077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3ED56-D4A9-47F6-83A0-0175E9DED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raiz comum do fado e da morna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8FCEBF5-D839-4610-A9D4-302977A46500}"/>
              </a:ext>
            </a:extLst>
          </p:cNvPr>
          <p:cNvSpPr txBox="1"/>
          <p:nvPr/>
        </p:nvSpPr>
        <p:spPr>
          <a:xfrm>
            <a:off x="426720" y="2072640"/>
            <a:ext cx="8717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São ambas canções de alma, de nostalgia e de saudade. E não é só nos temas que o fado português e a morna cabo-verdiana têm pontos de contato. 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653F293-4270-4022-A30D-D7FC1F7F4050}"/>
              </a:ext>
            </a:extLst>
          </p:cNvPr>
          <p:cNvSpPr txBox="1"/>
          <p:nvPr/>
        </p:nvSpPr>
        <p:spPr>
          <a:xfrm>
            <a:off x="426720" y="3244334"/>
            <a:ext cx="8717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https://ensina.rtp.pt/artigo/raiz-comum-fado-morna/</a:t>
            </a: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293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F6073-C673-464C-A526-909CAC927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168" y="291973"/>
            <a:ext cx="10515600" cy="1325563"/>
          </a:xfrm>
        </p:spPr>
        <p:txBody>
          <a:bodyPr/>
          <a:lstStyle/>
          <a:p>
            <a:r>
              <a:rPr lang="pt-PT" dirty="0"/>
              <a:t>Carlos do Carmo: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BA806ED-6C49-4D65-882D-7CD8D8545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736" y="1714351"/>
            <a:ext cx="6096528" cy="342929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5950A517-D1C6-4773-B50D-01B05F1FB07B}"/>
              </a:ext>
            </a:extLst>
          </p:cNvPr>
          <p:cNvSpPr txBox="1"/>
          <p:nvPr/>
        </p:nvSpPr>
        <p:spPr>
          <a:xfrm>
            <a:off x="4791456" y="841248"/>
            <a:ext cx="54376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https://www.youtube.com/watch?v=UrLn3xPxr-8</a:t>
            </a:r>
            <a:endParaRPr lang="pt-PT" dirty="0"/>
          </a:p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F2EE33B-2F39-4431-80EC-ACB288F0B74F}"/>
              </a:ext>
            </a:extLst>
          </p:cNvPr>
          <p:cNvSpPr txBox="1"/>
          <p:nvPr/>
        </p:nvSpPr>
        <p:spPr>
          <a:xfrm>
            <a:off x="1341120" y="3392488"/>
            <a:ext cx="82783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3600" dirty="0"/>
              <a:t>Cesária Évora        </a:t>
            </a:r>
            <a:r>
              <a:rPr lang="cs-CZ" dirty="0">
                <a:hlinkClick r:id="rId4"/>
              </a:rPr>
              <a:t>https://www.youtube.com/watch?v=GrDHCxXF318</a:t>
            </a: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37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9D0B1FA-E03F-4360-94D9-7C1BF2564C22}"/>
              </a:ext>
            </a:extLst>
          </p:cNvPr>
          <p:cNvSpPr txBox="1"/>
          <p:nvPr/>
        </p:nvSpPr>
        <p:spPr>
          <a:xfrm>
            <a:off x="475488" y="914400"/>
            <a:ext cx="1126540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/>
              <a:t> </a:t>
            </a:r>
            <a:r>
              <a:rPr lang="pt-BR" sz="2400" b="1" dirty="0"/>
              <a:t>o colonialismo caracterizado por</a:t>
            </a:r>
          </a:p>
          <a:p>
            <a:r>
              <a:rPr lang="pt-BR" sz="2400" dirty="0"/>
              <a:t>* a desigualdade relacional -  descontinuidade territorial entre o país colonizador e o país colonizado, a diferença cultural e social entre colonizados e colonizadores, a eliminação da autonomia do colonizado ( posição sempre reforçada do colonizador) </a:t>
            </a:r>
          </a:p>
          <a:p>
            <a:endParaRPr lang="pt-BR" sz="2400" dirty="0"/>
          </a:p>
          <a:p>
            <a:r>
              <a:rPr lang="pt-BR" sz="2400" dirty="0"/>
              <a:t>* o exercício constante de</a:t>
            </a:r>
            <a:r>
              <a:rPr lang="pt-BR" sz="2400" b="1" dirty="0">
                <a:solidFill>
                  <a:srgbClr val="FF0000"/>
                </a:solidFill>
              </a:rPr>
              <a:t> desmemoriação </a:t>
            </a:r>
            <a:r>
              <a:rPr lang="pt-BR" sz="2400" dirty="0"/>
              <a:t>das populações dominadas em relação à</a:t>
            </a:r>
          </a:p>
          <a:p>
            <a:r>
              <a:rPr lang="pt-BR" sz="2400" dirty="0"/>
              <a:t>sua </a:t>
            </a:r>
            <a:r>
              <a:rPr lang="pt-BR" sz="2400" dirty="0">
                <a:solidFill>
                  <a:srgbClr val="FF0000"/>
                </a:solidFill>
              </a:rPr>
              <a:t>própria história</a:t>
            </a:r>
            <a:r>
              <a:rPr lang="pt-BR" sz="2400" dirty="0"/>
              <a:t>, introduzindo a história do colonizador e </a:t>
            </a:r>
            <a:r>
              <a:rPr lang="pt-BR" sz="2400" dirty="0">
                <a:solidFill>
                  <a:srgbClr val="FF0000"/>
                </a:solidFill>
              </a:rPr>
              <a:t>incentivando uma nova</a:t>
            </a:r>
          </a:p>
          <a:p>
            <a:r>
              <a:rPr lang="pt-BR" sz="2400" dirty="0">
                <a:solidFill>
                  <a:srgbClr val="FF0000"/>
                </a:solidFill>
              </a:rPr>
              <a:t>memória</a:t>
            </a:r>
            <a:r>
              <a:rPr lang="pt-BR" sz="2400" dirty="0"/>
              <a:t>  -   hierarquização dos homens de acordo com a norma do  colonizador </a:t>
            </a:r>
          </a:p>
          <a:p>
            <a:endParaRPr lang="pt-BR" sz="2400" dirty="0"/>
          </a:p>
          <a:p>
            <a:r>
              <a:rPr lang="pt-BR" sz="2400" dirty="0"/>
              <a:t>Tudo legitimado por  – nação, civilização, história  . 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0792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8F131D8-0525-42CD-B92F-C7FC8850D374}"/>
              </a:ext>
            </a:extLst>
          </p:cNvPr>
          <p:cNvSpPr txBox="1"/>
          <p:nvPr/>
        </p:nvSpPr>
        <p:spPr>
          <a:xfrm>
            <a:off x="353568" y="365760"/>
            <a:ext cx="1164336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dirty="0"/>
          </a:p>
          <a:p>
            <a:r>
              <a:rPr lang="pt-BR" sz="2400" dirty="0"/>
              <a:t>Durante o século XIX,  - após a independência do Brasil, a África foi ocupando  um lugar central na vida nacional. </a:t>
            </a:r>
          </a:p>
          <a:p>
            <a:endParaRPr lang="pt-BR" sz="2400" dirty="0"/>
          </a:p>
          <a:p>
            <a:r>
              <a:rPr lang="pt-BR" sz="2400" dirty="0"/>
              <a:t>A conferência de Berlim (1884-1885) – Partilha de  África – ( oficialização do neocolonialismo)</a:t>
            </a:r>
          </a:p>
          <a:p>
            <a:r>
              <a:rPr lang="pt-BR" sz="2400" dirty="0"/>
              <a:t> </a:t>
            </a:r>
          </a:p>
          <a:p>
            <a:endParaRPr lang="pt-BR" sz="2400" dirty="0"/>
          </a:p>
          <a:p>
            <a:r>
              <a:rPr lang="pt-BR" sz="2400" dirty="0"/>
              <a:t>Ultimato inglês de 1890 -  a partir  do final de Oitocentos  - iniciam uma revisão histórica das ‘suas’  conquistas e dos ‘seus’ direitos, no continente africano, </a:t>
            </a:r>
            <a:r>
              <a:rPr lang="pt-BR" sz="2400" dirty="0">
                <a:solidFill>
                  <a:srgbClr val="FF0000"/>
                </a:solidFill>
              </a:rPr>
              <a:t>construindo uma mitologia colonial  destinada  a</a:t>
            </a:r>
            <a:r>
              <a:rPr lang="pt-BR" sz="2400" dirty="0"/>
              <a:t> explicar e a justificar os direitos de Portugal, que teria sido, em todos os lugares, o primeiro a dar conta das terras,dos homens, das línguas e das produções. </a:t>
            </a:r>
            <a:endParaRPr lang="cs-CZ" sz="2400" dirty="0"/>
          </a:p>
          <a:p>
            <a:endParaRPr lang="pt-BR" sz="2400" dirty="0"/>
          </a:p>
          <a:p>
            <a:r>
              <a:rPr lang="pt-BR" sz="2400" dirty="0"/>
              <a:t>Transformou as colónias em operações ideológicas -  situação reactivada  pela </a:t>
            </a:r>
            <a:r>
              <a:rPr lang="pt-BR" sz="2400" dirty="0">
                <a:solidFill>
                  <a:srgbClr val="FF0000"/>
                </a:solidFill>
              </a:rPr>
              <a:t>República, em 1910</a:t>
            </a:r>
            <a:r>
              <a:rPr lang="pt-BR" sz="2400" dirty="0"/>
              <a:t>, pelo </a:t>
            </a:r>
            <a:r>
              <a:rPr lang="pt-BR" sz="2400" dirty="0">
                <a:solidFill>
                  <a:srgbClr val="FF0000"/>
                </a:solidFill>
              </a:rPr>
              <a:t>Estado Novo</a:t>
            </a:r>
            <a:r>
              <a:rPr lang="pt-BR" sz="2400" dirty="0"/>
              <a:t>, </a:t>
            </a:r>
            <a:r>
              <a:rPr lang="pt-BR" sz="2400" dirty="0">
                <a:solidFill>
                  <a:srgbClr val="FF0000"/>
                </a:solidFill>
              </a:rPr>
              <a:t>a partir de 1926</a:t>
            </a:r>
            <a:r>
              <a:rPr lang="pt-BR" sz="2400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65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9AB6367-2537-40B6-A5A6-3F1781CD7625}"/>
              </a:ext>
            </a:extLst>
          </p:cNvPr>
          <p:cNvSpPr txBox="1"/>
          <p:nvPr/>
        </p:nvSpPr>
        <p:spPr>
          <a:xfrm>
            <a:off x="377952" y="353568"/>
            <a:ext cx="8766048" cy="7571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Paralelamente começou a esboçar-se a </a:t>
            </a:r>
            <a:r>
              <a:rPr lang="pt-BR" sz="2400" dirty="0">
                <a:solidFill>
                  <a:srgbClr val="FF0000"/>
                </a:solidFill>
              </a:rPr>
              <a:t>teoria para-antropológica</a:t>
            </a:r>
            <a:r>
              <a:rPr lang="pt-BR" sz="2400" dirty="0"/>
              <a:t>, destinada a mostrar a </a:t>
            </a:r>
            <a:r>
              <a:rPr lang="pt-BR" sz="2400" dirty="0">
                <a:solidFill>
                  <a:srgbClr val="FF0000"/>
                </a:solidFill>
              </a:rPr>
              <a:t>singularidade positiva das relações seculares dos portugueses com os Outros</a:t>
            </a:r>
            <a:r>
              <a:rPr lang="pt-BR" sz="2400" dirty="0"/>
              <a:t>. </a:t>
            </a:r>
          </a:p>
          <a:p>
            <a:endParaRPr lang="pt-BR" sz="2400" dirty="0"/>
          </a:p>
          <a:p>
            <a:r>
              <a:rPr lang="pt-BR" sz="2400" dirty="0"/>
              <a:t>Esta tese, que encontraria a consistência teórica em 1933, na escrita sociológica de Gilberto Freyre, constituiu o eixo do </a:t>
            </a:r>
            <a:r>
              <a:rPr lang="pt-BR" sz="2400" b="1" dirty="0">
                <a:solidFill>
                  <a:srgbClr val="FF0000"/>
                </a:solidFill>
              </a:rPr>
              <a:t>segundo período da mitologia colonial portuguesa</a:t>
            </a:r>
            <a:r>
              <a:rPr lang="pt-BR" sz="2400" dirty="0"/>
              <a:t>, que começou a ser elaborado na década de 1940.  - </a:t>
            </a:r>
          </a:p>
          <a:p>
            <a:endParaRPr lang="pt-BR" sz="2400" dirty="0"/>
          </a:p>
          <a:p>
            <a:pPr marL="285750" indent="-285750">
              <a:buFontTx/>
              <a:buChar char="-"/>
            </a:pPr>
            <a:r>
              <a:rPr lang="pt-BR" sz="2400" dirty="0"/>
              <a:t>Em torno do carácter excepcional da colonização portuguesa, no respeitante às relações inter-humanas</a:t>
            </a:r>
          </a:p>
          <a:p>
            <a:pPr marL="285750" indent="-285750">
              <a:buFontTx/>
              <a:buChar char="-"/>
            </a:pPr>
            <a:endParaRPr lang="pt-BR" sz="2400" dirty="0"/>
          </a:p>
          <a:p>
            <a:r>
              <a:rPr lang="pt-BR" sz="2400" dirty="0"/>
              <a:t>No momento em que as potências coloniais negociavam as independências africanas e asiáticas, </a:t>
            </a:r>
            <a:r>
              <a:rPr lang="pt-BR" sz="2400" dirty="0">
                <a:solidFill>
                  <a:srgbClr val="FF0000"/>
                </a:solidFill>
              </a:rPr>
              <a:t>Portugal reforçava </a:t>
            </a:r>
            <a:r>
              <a:rPr lang="pt-BR" sz="2400" dirty="0"/>
              <a:t>no plano interno, o carácter obstinado do seu colonialismo, apoiado pelos colonos . ENQUANTO que </a:t>
            </a:r>
            <a:r>
              <a:rPr lang="pt-BR" sz="2400" b="1" dirty="0"/>
              <a:t>no plano internacional</a:t>
            </a:r>
            <a:r>
              <a:rPr lang="pt-BR" sz="2400" dirty="0"/>
              <a:t>, mobilizava os ‘direitos históricos’ para recusar as mudanças da história. </a:t>
            </a:r>
          </a:p>
          <a:p>
            <a:r>
              <a:rPr lang="pt-BR" sz="2400" dirty="0"/>
              <a:t>. </a:t>
            </a:r>
          </a:p>
          <a:p>
            <a:endParaRPr lang="pt-BR" dirty="0"/>
          </a:p>
          <a:p>
            <a:endParaRPr lang="pt-B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963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9A7152D-6E9F-4E50-92D1-AFB64F94AAAA}"/>
              </a:ext>
            </a:extLst>
          </p:cNvPr>
          <p:cNvSpPr txBox="1"/>
          <p:nvPr/>
        </p:nvSpPr>
        <p:spPr>
          <a:xfrm>
            <a:off x="609600" y="377952"/>
            <a:ext cx="85344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/>
              <a:t>Resumindo, estes três grupos de mitos, pensados em três dimensões –</a:t>
            </a:r>
          </a:p>
          <a:p>
            <a:r>
              <a:rPr lang="pt-BR" sz="2800" dirty="0"/>
              <a:t> </a:t>
            </a:r>
            <a:r>
              <a:rPr lang="pt-BR" sz="2800" dirty="0">
                <a:solidFill>
                  <a:srgbClr val="FF0000"/>
                </a:solidFill>
              </a:rPr>
              <a:t>antropológica</a:t>
            </a:r>
            <a:r>
              <a:rPr lang="pt-BR" sz="2800" dirty="0"/>
              <a:t>  -  a superioridade racial e cultural do homem branco e o seu corolário «a missão civilizadora», </a:t>
            </a:r>
          </a:p>
          <a:p>
            <a:r>
              <a:rPr lang="pt-BR" sz="2800" dirty="0">
                <a:solidFill>
                  <a:srgbClr val="FF0000"/>
                </a:solidFill>
              </a:rPr>
              <a:t>histórica</a:t>
            </a:r>
            <a:r>
              <a:rPr lang="pt-BR" sz="2800" dirty="0"/>
              <a:t>  - papel fundador dos descobrimentos portugueses no conhecimento e a secular</a:t>
            </a:r>
          </a:p>
          <a:p>
            <a:r>
              <a:rPr lang="pt-BR" sz="2800" dirty="0"/>
              <a:t>continuidade da presença de Portugal no mundo, </a:t>
            </a:r>
          </a:p>
          <a:p>
            <a:r>
              <a:rPr lang="pt-BR" sz="2800" dirty="0">
                <a:solidFill>
                  <a:srgbClr val="FF0000"/>
                </a:solidFill>
              </a:rPr>
              <a:t>sociológica</a:t>
            </a:r>
            <a:r>
              <a:rPr lang="pt-BR" sz="2800" dirty="0"/>
              <a:t>  - a teoria do lusotropicalismo, de Gilberto Freyre, assentando na singularidade das relações harmoniosas sempre estabelecidas pelos portugueses com outros povos, </a:t>
            </a:r>
            <a:r>
              <a:rPr lang="pt-BR" sz="2800" b="1" i="1" dirty="0"/>
              <a:t>as virtudes da «assimilação» </a:t>
            </a:r>
            <a:r>
              <a:rPr lang="pt-BR" sz="2800" dirty="0"/>
              <a:t>e as evidências da ausência de racismo nacional - , </a:t>
            </a:r>
            <a:r>
              <a:rPr lang="pt-BR" sz="2800" dirty="0">
                <a:solidFill>
                  <a:srgbClr val="FF0000"/>
                </a:solidFill>
              </a:rPr>
              <a:t>asseguraram </a:t>
            </a:r>
            <a:r>
              <a:rPr lang="pt-BR" sz="2800" dirty="0"/>
              <a:t>de maneira eficaz e duradoura </a:t>
            </a:r>
            <a:r>
              <a:rPr lang="pt-BR" sz="2800" dirty="0">
                <a:solidFill>
                  <a:srgbClr val="FF0000"/>
                </a:solidFill>
              </a:rPr>
              <a:t>a justificação e a legitimidade histórica das opções coloniais portuguesas.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1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899888F-C402-43FF-8469-DF5A96A23039}"/>
              </a:ext>
            </a:extLst>
          </p:cNvPr>
          <p:cNvSpPr txBox="1"/>
          <p:nvPr/>
        </p:nvSpPr>
        <p:spPr>
          <a:xfrm>
            <a:off x="512064" y="475488"/>
            <a:ext cx="1116787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Foi sobretudo </a:t>
            </a:r>
            <a:r>
              <a:rPr lang="pt-BR" b="1" dirty="0"/>
              <a:t>após a implantação da ditadura militar (1926)  -  o Estado Novo (1933)  que </a:t>
            </a:r>
            <a:r>
              <a:rPr lang="pt-BR" dirty="0"/>
              <a:t>se reforçoua ideia de </a:t>
            </a:r>
            <a:r>
              <a:rPr lang="pt-BR" dirty="0">
                <a:solidFill>
                  <a:srgbClr val="FF0000"/>
                </a:solidFill>
              </a:rPr>
              <a:t>«missão civilizadora», </a:t>
            </a:r>
            <a:r>
              <a:rPr lang="pt-BR" dirty="0"/>
              <a:t>pela via de um longo processo de «assimilação», em África,  para justificar a colonização:</a:t>
            </a:r>
          </a:p>
          <a:p>
            <a:endParaRPr lang="pt-BR" dirty="0"/>
          </a:p>
          <a:p>
            <a:r>
              <a:rPr lang="pt-BR" dirty="0"/>
              <a:t> </a:t>
            </a:r>
            <a:r>
              <a:rPr lang="pt-BR" i="1" dirty="0"/>
              <a:t>“não  imaginemos que é possível a brusca passagem das suas superstições para a nossa civilização (…). É impossível que, de um salto, eles [os africanos] transponham esta distância de séculos”, </a:t>
            </a:r>
            <a:r>
              <a:rPr lang="pt-BR" dirty="0"/>
              <a:t>afirmava em 1933 o ministro das Colónias Armindo Monteiro </a:t>
            </a:r>
          </a:p>
          <a:p>
            <a:endParaRPr lang="pt-BR" dirty="0"/>
          </a:p>
          <a:p>
            <a:r>
              <a:rPr lang="pt-BR" b="1" dirty="0"/>
              <a:t>Na  década de 1960, marcada  </a:t>
            </a:r>
            <a:r>
              <a:rPr lang="pt-BR" dirty="0"/>
              <a:t>pela </a:t>
            </a:r>
            <a:r>
              <a:rPr lang="pt-BR" dirty="0">
                <a:solidFill>
                  <a:srgbClr val="FF0000"/>
                </a:solidFill>
              </a:rPr>
              <a:t>guerra colonial</a:t>
            </a:r>
            <a:r>
              <a:rPr lang="pt-BR" dirty="0"/>
              <a:t>, reforço de argumentações do regime, apoiadas em novas</a:t>
            </a:r>
          </a:p>
          <a:p>
            <a:r>
              <a:rPr lang="pt-BR" dirty="0"/>
              <a:t>perspectivas explicativas de Freyre (1961) -  que recorrendo a factos históricos da expansão portuguesa, contribuiu para consolidar uma dimensão nova e autónoma da natureza colonial portuguesa: </a:t>
            </a:r>
            <a:r>
              <a:rPr lang="pt-BR" dirty="0">
                <a:solidFill>
                  <a:srgbClr val="FF0000"/>
                </a:solidFill>
              </a:rPr>
              <a:t>a ausência de racismo </a:t>
            </a:r>
            <a:r>
              <a:rPr lang="pt-BR" dirty="0"/>
              <a:t>quer nos sentimentos, quer nas práticas sociais.</a:t>
            </a:r>
          </a:p>
          <a:p>
            <a:endParaRPr lang="pt-PT" dirty="0"/>
          </a:p>
          <a:p>
            <a:r>
              <a:rPr lang="pt-PT" dirty="0"/>
              <a:t>Discurso de Franco Nogueira, </a:t>
            </a:r>
            <a:r>
              <a:rPr lang="pt-BR" dirty="0"/>
              <a:t>ministro dos Negócios Estrangeiros</a:t>
            </a:r>
            <a:r>
              <a:rPr lang="pt-PT" dirty="0"/>
              <a:t>: </a:t>
            </a:r>
            <a:r>
              <a:rPr lang="pt-BR" dirty="0"/>
              <a:t>em 1967: </a:t>
            </a:r>
          </a:p>
          <a:p>
            <a:endParaRPr lang="pt-BR" dirty="0"/>
          </a:p>
          <a:p>
            <a:r>
              <a:rPr lang="pt-BR" dirty="0"/>
              <a:t>“ ...fomos nós, e nós sós, que trouxemos à África antes de ninguém a noção de direitos humanos e de igualdade racial; e somos nós, e só nós, que praticamos o multirracialismo, havido por todos como a expressão mais perfeita e mais</a:t>
            </a:r>
          </a:p>
          <a:p>
            <a:r>
              <a:rPr lang="pt-BR" dirty="0"/>
              <a:t>ousada de fraternidade humana e progresso sociológico. “</a:t>
            </a:r>
            <a:endParaRPr lang="pt-PT" dirty="0"/>
          </a:p>
          <a:p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40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B1841-BF0E-4AF6-BE5D-07244AA49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 Casa de Estudantes do Império – fundada em 1944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7144755-47EE-41FB-8F13-34992D26E2E1}"/>
              </a:ext>
            </a:extLst>
          </p:cNvPr>
          <p:cNvSpPr txBox="1"/>
          <p:nvPr/>
        </p:nvSpPr>
        <p:spPr>
          <a:xfrm>
            <a:off x="743712" y="1889760"/>
            <a:ext cx="1115568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Para  preservar a unidade imperial das origens de todos os estudantes que vinham para a metrópole, mas acabou por se tornar o principal foco de agitação anticolonialista na metrópole, onde se criaram muitas das personalidades que dariam rosto aos movimentos de libertação das colónias e acabou por se tornar central na conscencialização política de muitos que combateram o regime salazarista.</a:t>
            </a:r>
          </a:p>
          <a:p>
            <a:endParaRPr lang="pt-BR" sz="2400" dirty="0"/>
          </a:p>
          <a:p>
            <a:r>
              <a:rPr lang="pt-BR" sz="2400" dirty="0"/>
              <a:t>Fundadores dos futuros movimentos independentistas dos territórios colonizados passaram pela Casa. Numa primeira fase, ainda na década de 1940, a subversão contra faz-se notar através da que ficaria conhecida como a </a:t>
            </a:r>
            <a:r>
              <a:rPr lang="pt-BR" sz="2400" dirty="0">
                <a:solidFill>
                  <a:srgbClr val="FF0000"/>
                </a:solidFill>
              </a:rPr>
              <a:t>“geração mais velha”, - </a:t>
            </a:r>
            <a:r>
              <a:rPr lang="pt-BR" sz="2400" dirty="0"/>
              <a:t> Agostinho Neto e Lúcio Lara (Angola), Amilcar Cabral (Guiné-Bissau), Marcelino dos Santos (Moçambique) e Alda do Espírito Santo (São Tomé e Príncipe</a:t>
            </a:r>
            <a:r>
              <a:rPr lang="pt-BR" dirty="0"/>
              <a:t>).</a:t>
            </a:r>
          </a:p>
          <a:p>
            <a:endParaRPr lang="pt-BR" dirty="0"/>
          </a:p>
          <a:p>
            <a:r>
              <a:rPr lang="cs-CZ" dirty="0">
                <a:hlinkClick r:id="rId2"/>
              </a:rPr>
              <a:t>https://ensina.rtp.pt/artigo/a-casa-dos-estudantes-do-imperio/</a:t>
            </a: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98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E5D9874-9FD5-4F00-B283-D58788578A1F}"/>
              </a:ext>
            </a:extLst>
          </p:cNvPr>
          <p:cNvSpPr txBox="1"/>
          <p:nvPr/>
        </p:nvSpPr>
        <p:spPr>
          <a:xfrm>
            <a:off x="402336" y="329184"/>
            <a:ext cx="1178966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Em finais da década de 50 - 60 são criados os movimentos de libertação nas </a:t>
            </a:r>
            <a:r>
              <a:rPr lang="pt-BR" sz="2400" b="1" i="1" dirty="0"/>
              <a:t>«províncias do ultramar»</a:t>
            </a:r>
            <a:r>
              <a:rPr lang="pt-BR" sz="2400" dirty="0"/>
              <a:t> e na Casa publicam-se escritores como </a:t>
            </a:r>
            <a:r>
              <a:rPr lang="pt-BR" sz="2400" dirty="0">
                <a:solidFill>
                  <a:srgbClr val="FF0000"/>
                </a:solidFill>
              </a:rPr>
              <a:t>José Craveirinha, Luandino Vieira e Viriato Cruz,</a:t>
            </a:r>
            <a:r>
              <a:rPr lang="pt-BR" sz="2400" dirty="0"/>
              <a:t> entre outros</a:t>
            </a:r>
          </a:p>
          <a:p>
            <a:endParaRPr lang="pt-BR" sz="2400" dirty="0"/>
          </a:p>
          <a:p>
            <a:r>
              <a:rPr lang="pt-BR" sz="2400" dirty="0"/>
              <a:t> Mensagem ao povo português onde se exige a </a:t>
            </a:r>
            <a:r>
              <a:rPr lang="pt-BR" sz="2400" b="1" dirty="0">
                <a:solidFill>
                  <a:srgbClr val="FF0000"/>
                </a:solidFill>
              </a:rPr>
              <a:t>autodeterminação</a:t>
            </a:r>
            <a:r>
              <a:rPr lang="pt-BR" sz="2400" dirty="0"/>
              <a:t> dos povos subjugados, a retirada das forças armadas dos territórios africanos e liberdade política.</a:t>
            </a:r>
          </a:p>
          <a:p>
            <a:endParaRPr lang="pt-BR" sz="2400" dirty="0"/>
          </a:p>
          <a:p>
            <a:r>
              <a:rPr lang="pt-BR" sz="2400" b="1" dirty="0">
                <a:solidFill>
                  <a:srgbClr val="FF0000"/>
                </a:solidFill>
              </a:rPr>
              <a:t>Em 1963</a:t>
            </a:r>
            <a:r>
              <a:rPr lang="pt-BR" sz="2400" dirty="0"/>
              <a:t>, é cortado o financiamento do Estado à Casa dos Estudantes do Império, que acaba por ser encerrada dois anos depois</a:t>
            </a:r>
          </a:p>
          <a:p>
            <a:r>
              <a:rPr lang="pt-BR" sz="2400" dirty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93121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B544B-5A45-4F0B-A9DA-CB6B519E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Cahora</a:t>
            </a:r>
            <a:r>
              <a:rPr lang="cs-CZ" dirty="0"/>
              <a:t> Bassa, na </a:t>
            </a:r>
            <a:r>
              <a:rPr lang="cs-CZ" dirty="0" err="1"/>
              <a:t>garganta</a:t>
            </a:r>
            <a:r>
              <a:rPr lang="cs-CZ" dirty="0"/>
              <a:t> do </a:t>
            </a:r>
            <a:r>
              <a:rPr lang="cs-CZ" dirty="0" err="1"/>
              <a:t>Zambeze</a:t>
            </a:r>
            <a:br>
              <a:rPr lang="pt-PT" dirty="0"/>
            </a:br>
            <a:r>
              <a:rPr lang="pt-PT" sz="2000" dirty="0">
                <a:solidFill>
                  <a:srgbClr val="0070C0"/>
                </a:solidFill>
              </a:rPr>
              <a:t>https://ensina.rtp.pt/artigo/cahora-bassa-na-garganta-do-zambeze</a:t>
            </a:r>
            <a:br>
              <a:rPr lang="pt-PT" sz="3100" dirty="0"/>
            </a:br>
            <a:endParaRPr lang="cs-CZ" sz="31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834315F-066E-4588-8009-F38793993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080" y="1230318"/>
            <a:ext cx="5403456" cy="4402386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55EB284A-03AC-457A-85B3-93589B2163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589002" y="2938272"/>
            <a:ext cx="5017782" cy="325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5584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1262</Words>
  <Application>Microsoft Office PowerPoint</Application>
  <PresentationFormat>Širokoúhlá obrazovka</PresentationFormat>
  <Paragraphs>93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Colonização/ colonialismo - Guerra Colonial  - Revolução dos Cravos  - Descolonização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 Casa de Estudantes do Império – fundada em 1944</vt:lpstr>
      <vt:lpstr>Prezentace aplikace PowerPoint</vt:lpstr>
      <vt:lpstr>Cahora Bassa, na garganta do Zambeze https://ensina.rtp.pt/artigo/cahora-bassa-na-garganta-do-zambeze </vt:lpstr>
      <vt:lpstr>RETORNADOS  -  REFUGIADOS</vt:lpstr>
      <vt:lpstr>Prezentace aplikace PowerPoint</vt:lpstr>
      <vt:lpstr>FADO</vt:lpstr>
      <vt:lpstr>A raiz comum do fado e da morna</vt:lpstr>
      <vt:lpstr>Carlos do Carmo: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Fatima Nery</dc:creator>
  <cp:lastModifiedBy>Fatima Nery</cp:lastModifiedBy>
  <cp:revision>34</cp:revision>
  <dcterms:created xsi:type="dcterms:W3CDTF">2021-05-27T15:10:35Z</dcterms:created>
  <dcterms:modified xsi:type="dcterms:W3CDTF">2021-06-08T06:31:53Z</dcterms:modified>
</cp:coreProperties>
</file>